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7" r:id="rId1"/>
  </p:sldMasterIdLst>
  <p:sldIdLst>
    <p:sldId id="273" r:id="rId2"/>
    <p:sldId id="283" r:id="rId3"/>
    <p:sldId id="282" r:id="rId4"/>
    <p:sldId id="281" r:id="rId5"/>
    <p:sldId id="278" r:id="rId6"/>
    <p:sldId id="279" r:id="rId7"/>
    <p:sldId id="280" r:id="rId8"/>
    <p:sldId id="284" r:id="rId9"/>
    <p:sldId id="285" r:id="rId10"/>
    <p:sldId id="286" r:id="rId11"/>
    <p:sldId id="287" r:id="rId12"/>
    <p:sldId id="312" r:id="rId13"/>
    <p:sldId id="290" r:id="rId14"/>
    <p:sldId id="291" r:id="rId15"/>
    <p:sldId id="292" r:id="rId16"/>
    <p:sldId id="293" r:id="rId17"/>
    <p:sldId id="294" r:id="rId18"/>
    <p:sldId id="295" r:id="rId19"/>
    <p:sldId id="298" r:id="rId20"/>
    <p:sldId id="311" r:id="rId21"/>
    <p:sldId id="300" r:id="rId22"/>
    <p:sldId id="301" r:id="rId23"/>
    <p:sldId id="303" r:id="rId24"/>
    <p:sldId id="305" r:id="rId25"/>
    <p:sldId id="306" r:id="rId26"/>
    <p:sldId id="307" r:id="rId27"/>
    <p:sldId id="308" r:id="rId28"/>
    <p:sldId id="304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735" autoAdjust="0"/>
    <p:restoredTop sz="94660"/>
  </p:normalViewPr>
  <p:slideViewPr>
    <p:cSldViewPr>
      <p:cViewPr varScale="1">
        <p:scale>
          <a:sx n="68" d="100"/>
          <a:sy n="68" d="100"/>
        </p:scale>
        <p:origin x="-1440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655684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2526932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2023619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0131993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289624873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41378942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47695105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80020377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944272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579601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8848097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59236328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62678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774707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69457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216260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283E3E-FD5C-42EF-B11C-0D3A4AEE3BB7}" type="datetimeFigureOut">
              <a:rPr lang="ru-RU" smtClean="0"/>
              <a:pPr/>
              <a:t>30.05.2025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06101916-F715-462F-8219-6F9385119A3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801401921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38" r:id="rId1"/>
    <p:sldLayoutId id="2147483739" r:id="rId2"/>
    <p:sldLayoutId id="2147483740" r:id="rId3"/>
    <p:sldLayoutId id="2147483741" r:id="rId4"/>
    <p:sldLayoutId id="2147483742" r:id="rId5"/>
    <p:sldLayoutId id="2147483743" r:id="rId6"/>
    <p:sldLayoutId id="2147483744" r:id="rId7"/>
    <p:sldLayoutId id="2147483745" r:id="rId8"/>
    <p:sldLayoutId id="2147483746" r:id="rId9"/>
    <p:sldLayoutId id="2147483747" r:id="rId10"/>
    <p:sldLayoutId id="2147483748" r:id="rId11"/>
    <p:sldLayoutId id="2147483749" r:id="rId12"/>
    <p:sldLayoutId id="2147483750" r:id="rId13"/>
    <p:sldLayoutId id="2147483751" r:id="rId14"/>
    <p:sldLayoutId id="2147483752" r:id="rId15"/>
    <p:sldLayoutId id="214748375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107505" y="188640"/>
            <a:ext cx="9013762" cy="6955750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r>
              <a:rPr lang="ru-RU" sz="2400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</a:t>
            </a:r>
            <a:endParaRPr lang="ru-RU" sz="4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8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8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Проект</a:t>
            </a:r>
          </a:p>
          <a:p>
            <a:pPr algn="ctr"/>
            <a:endParaRPr lang="ru-RU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Внедрение комплекса ГТО  в </a:t>
            </a:r>
            <a:r>
              <a:rPr lang="ru-RU" sz="2000" b="1" cap="all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физкльтурно</a:t>
            </a:r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-оздоровительную </a:t>
            </a:r>
          </a:p>
          <a:p>
            <a:pPr algn="ctr"/>
            <a:endParaRPr lang="ru-RU" sz="2000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работу ДОУ </a:t>
            </a:r>
          </a:p>
          <a:p>
            <a:pPr algn="ctr"/>
            <a:endParaRPr lang="ru-RU" sz="2000" b="1" cap="all" dirty="0" smtClean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solidFill>
                <a:schemeClr val="accent4">
                  <a:lumMod val="75000"/>
                </a:schemeClr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solidFill>
                  <a:schemeClr val="accent4">
                    <a:lumMod val="75000"/>
                  </a:schemeClr>
                </a:solidFill>
                <a:effectLst>
                  <a:reflection blurRad="12700" stA="28000" endPos="45000" dist="1000" dir="5400000" sy="-100000" algn="bl" rotWithShape="0"/>
                </a:effectLst>
              </a:rPr>
              <a:t>(Старший дошкольный возраст)</a:t>
            </a:r>
          </a:p>
          <a:p>
            <a:pPr algn="ctr"/>
            <a:endParaRPr lang="ru-RU" sz="2000" b="1" cap="all" dirty="0" smtClean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sz="20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        </a:t>
            </a:r>
          </a:p>
          <a:p>
            <a:pPr algn="ctr"/>
            <a:r>
              <a:rPr lang="ru-RU" sz="24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                        А</a:t>
            </a:r>
            <a:r>
              <a:rPr lang="ru-RU" sz="20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втор: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                                   Инструктор по физической культуре </a:t>
            </a:r>
          </a:p>
          <a:p>
            <a:pPr algn="ctr"/>
            <a:r>
              <a:rPr lang="ru-RU" sz="20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   </a:t>
            </a:r>
            <a:r>
              <a:rPr lang="ru-RU" sz="2000" b="1" cap="all" dirty="0" err="1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Пышнограева</a:t>
            </a:r>
            <a:r>
              <a:rPr lang="ru-RU" sz="20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</a:t>
            </a:r>
            <a:r>
              <a:rPr lang="ru-RU" sz="2000" b="1" cap="all" dirty="0" err="1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М.с</a:t>
            </a:r>
            <a:r>
              <a:rPr lang="ru-RU" sz="20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.   </a:t>
            </a:r>
            <a:endParaRPr lang="ru-RU" sz="2400" b="1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b="1" cap="all" dirty="0" smtClean="0">
              <a:ln w="9000" cmpd="sng">
                <a:solidFill>
                  <a:srgbClr val="FFFF00"/>
                </a:solidFill>
                <a:prstDash val="solid"/>
              </a:ln>
              <a:solidFill>
                <a:srgbClr val="00206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РЖД «Детский сад №25» </a:t>
            </a:r>
          </a:p>
          <a:p>
            <a:pPr algn="ctr"/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2024-2025 </a:t>
            </a:r>
            <a:r>
              <a:rPr lang="ru-RU" sz="1400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solidFill>
                  <a:srgbClr val="00206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уч.г.</a:t>
            </a:r>
          </a:p>
          <a:p>
            <a:pPr algn="ctr"/>
            <a:endParaRPr lang="ru-RU" sz="2000" b="1" cap="all" dirty="0" smtClean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  <a:p>
            <a:pPr algn="ctr"/>
            <a:endParaRPr lang="ru-RU" sz="2800" cap="all" dirty="0">
              <a:ln w="9000" cmpd="sng">
                <a:solidFill>
                  <a:srgbClr val="FFFF00"/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542510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83568" y="24746"/>
            <a:ext cx="7848872" cy="68332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792403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7046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3073683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611560" y="260648"/>
            <a:ext cx="7992888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83604999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76673"/>
            <a:ext cx="8352928" cy="6811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29880110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16632"/>
            <a:ext cx="4320480" cy="6624736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644008" y="127991"/>
            <a:ext cx="4499992" cy="6613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9423097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188640"/>
            <a:ext cx="8856984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1567070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260648"/>
            <a:ext cx="8721080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98364935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188640"/>
            <a:ext cx="8352928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06491042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251520" y="188640"/>
            <a:ext cx="8568952" cy="6480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50221485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60648"/>
            <a:ext cx="8424936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70364490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188640"/>
            <a:ext cx="6347713" cy="1320800"/>
          </a:xfrm>
        </p:spPr>
        <p:txBody>
          <a:bodyPr/>
          <a:lstStyle/>
          <a:p>
            <a:r>
              <a:rPr lang="ru-RU" dirty="0" smtClean="0"/>
              <a:t>Паспорт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1124744"/>
            <a:ext cx="6347714" cy="4916619"/>
          </a:xfrm>
        </p:spPr>
        <p:txBody>
          <a:bodyPr>
            <a:normAutofit fontScale="92500" lnSpcReduction="10000"/>
          </a:bodyPr>
          <a:lstStyle/>
          <a:p>
            <a:r>
              <a:rPr lang="ru-RU" b="1" i="1" dirty="0"/>
              <a:t>Продолжительность проекта: </a:t>
            </a:r>
            <a:r>
              <a:rPr lang="ru-RU" i="1" dirty="0"/>
              <a:t>долгосрочный</a:t>
            </a:r>
          </a:p>
          <a:p>
            <a:pPr marL="0" indent="0">
              <a:buNone/>
            </a:pPr>
            <a:r>
              <a:rPr lang="ru-RU" i="1" dirty="0"/>
              <a:t>            </a:t>
            </a:r>
          </a:p>
          <a:p>
            <a:r>
              <a:rPr lang="ru-RU" i="1" dirty="0"/>
              <a:t> </a:t>
            </a:r>
            <a:r>
              <a:rPr lang="ru-RU" i="1" dirty="0" smtClean="0"/>
              <a:t>03</a:t>
            </a:r>
            <a:r>
              <a:rPr lang="ru-RU" i="1" dirty="0" smtClean="0"/>
              <a:t>.02.2025- 30.11.2025</a:t>
            </a:r>
            <a:endParaRPr lang="ru-RU" dirty="0"/>
          </a:p>
          <a:p>
            <a:endParaRPr lang="ru-RU" b="1" i="1" dirty="0"/>
          </a:p>
          <a:p>
            <a:pPr>
              <a:buFont typeface="+mj-lt"/>
              <a:buAutoNum type="arabicPeriod"/>
            </a:pPr>
            <a:endParaRPr lang="ru-RU" b="1" i="1" dirty="0"/>
          </a:p>
          <a:p>
            <a:r>
              <a:rPr lang="ru-RU" b="1" i="1" dirty="0"/>
              <a:t>Вид проекта </a:t>
            </a:r>
            <a:r>
              <a:rPr lang="ru-RU" i="1" dirty="0"/>
              <a:t>: практико-ориентированный</a:t>
            </a:r>
          </a:p>
          <a:p>
            <a:endParaRPr lang="ru-RU" b="1" i="1" dirty="0"/>
          </a:p>
          <a:p>
            <a:endParaRPr lang="ru-RU" b="1" i="1" dirty="0"/>
          </a:p>
          <a:p>
            <a:r>
              <a:rPr lang="ru-RU" b="1" i="1" dirty="0"/>
              <a:t>Участники проекта: </a:t>
            </a:r>
            <a:r>
              <a:rPr lang="ru-RU" i="1" dirty="0"/>
              <a:t>дети 5-7лет, родители, педагоги.</a:t>
            </a:r>
            <a:endParaRPr lang="ru-RU" dirty="0"/>
          </a:p>
          <a:p>
            <a:endParaRPr lang="ru-RU" b="1" i="1" dirty="0"/>
          </a:p>
          <a:p>
            <a:endParaRPr lang="ru-RU" b="1" i="1" dirty="0"/>
          </a:p>
          <a:p>
            <a:r>
              <a:rPr lang="ru-RU" b="1" i="1" dirty="0"/>
              <a:t>Место проведения : РЖД «детский сад №25» </a:t>
            </a:r>
            <a:r>
              <a:rPr lang="ru-RU" i="1" dirty="0"/>
              <a:t>группы «</a:t>
            </a:r>
            <a:r>
              <a:rPr lang="ru-RU" i="1" dirty="0" err="1"/>
              <a:t>Теремок»,»Рябинка</a:t>
            </a:r>
            <a:r>
              <a:rPr lang="ru-RU" i="1" dirty="0"/>
              <a:t>»</a:t>
            </a:r>
          </a:p>
          <a:p>
            <a:endParaRPr lang="ru-RU" b="1" i="1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807889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27814925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332656"/>
            <a:ext cx="8352928" cy="6264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166727751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43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06301388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79512" y="260648"/>
            <a:ext cx="8640960" cy="6336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2791196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71600" y="0"/>
            <a:ext cx="698477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33687655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0"/>
            <a:ext cx="828092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84809912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395536" y="260648"/>
            <a:ext cx="8280920" cy="64087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374808838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475656" y="260647"/>
            <a:ext cx="6552728" cy="65973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8579272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9392767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Актуальность проекта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9512" y="1931008"/>
            <a:ext cx="8964488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/>
              <a:t>Интеграция ВФСК «ГТО» в систему дошкольного образования связана с выделением в комплексе 1-й ступени (от 6 до 8 лет): дети подготовительных групп (6 лет) уже могут сдавать нормативы ВФСК «ГТО». У детей необходимо не только развивать физические способности, но и формировать представление о ВФСК  «ГТО». </a:t>
            </a:r>
          </a:p>
          <a:p>
            <a:r>
              <a:rPr lang="ru-RU" dirty="0"/>
              <a:t>Возрождение комплекса ГТО в образовательных организациях, сегодня </a:t>
            </a:r>
            <a:r>
              <a:rPr lang="ru-RU" dirty="0" smtClean="0"/>
              <a:t>  </a:t>
            </a:r>
            <a:r>
              <a:rPr lang="ru-RU" dirty="0"/>
              <a:t>является актуальным и принципиальным. Целью вводимого комплекса является дальнейшее повышение уровня физического воспитания и готовности людей, в первую очередь молодого </a:t>
            </a:r>
            <a:r>
              <a:rPr lang="ru-RU" dirty="0" smtClean="0"/>
              <a:t>поколения, </a:t>
            </a:r>
            <a:r>
              <a:rPr lang="ru-RU" dirty="0"/>
              <a:t>к труду и обороне. Именно так закладывался ранее, и будет закладываться сейчас фундамент для будущих достижений страны в спорте и обороне. Будучи уникальной программой физкультурной подготовки, комплекс ГТО должен стать основополагающим в единой системе патриотического воспитания подрастающего поколения</a:t>
            </a:r>
            <a:r>
              <a:rPr lang="ru-RU" dirty="0" smtClean="0"/>
              <a:t>.</a:t>
            </a:r>
          </a:p>
          <a:p>
            <a:r>
              <a:rPr lang="ru-RU" dirty="0"/>
              <a:t>В связи с преемственностью между детским садом и школой, с введением сдачи норм ГТО в школьную программу, именно дошкольное образование ориентирует детей на сдачу комплекса ГТО в дошкольном возрасте.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742611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Цель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 Внедрение комплекса ГТО в работу </a:t>
            </a:r>
            <a:r>
              <a:rPr lang="ru-RU" dirty="0" smtClean="0"/>
              <a:t>ДОО </a:t>
            </a:r>
            <a:r>
              <a:rPr lang="ru-RU" dirty="0"/>
              <a:t>по физической культуре, приобщение к здоровому активному образу жизни, создание положительной  мотивации у дошкольников для занятий физкультурой и спортом подготовка детей старшего дошкольного к выполнению нормативов первой ступени физкультурно- спортивного комплекса ГТО, активное включение всех участников образовательных отношений в подготовку и сдачу нормативов ГТО в соответствии с возрастными ступенями.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1502397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599" y="-45719"/>
            <a:ext cx="6347713" cy="4571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Задачи 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09599" y="692696"/>
            <a:ext cx="6347714" cy="5348667"/>
          </a:xfrm>
        </p:spPr>
        <p:txBody>
          <a:bodyPr>
            <a:normAutofit lnSpcReduction="10000"/>
          </a:bodyPr>
          <a:lstStyle/>
          <a:p>
            <a:r>
              <a:rPr lang="ru-RU" dirty="0"/>
              <a:t>Формировать у детей </a:t>
            </a:r>
            <a:r>
              <a:rPr lang="ru-RU" dirty="0" smtClean="0"/>
              <a:t>потребности </a:t>
            </a:r>
            <a:r>
              <a:rPr lang="ru-RU" dirty="0"/>
              <a:t>в здоровом образе жизни, стремление к сохранению и укреплению своего здоровья средствами физической культуры. </a:t>
            </a:r>
          </a:p>
          <a:p>
            <a:r>
              <a:rPr lang="ru-RU" dirty="0"/>
              <a:t>- Познакомить детей </a:t>
            </a:r>
            <a:r>
              <a:rPr lang="ru-RU" dirty="0" smtClean="0"/>
              <a:t> </a:t>
            </a:r>
            <a:r>
              <a:rPr lang="ru-RU" dirty="0"/>
              <a:t>с программой ГТО и традицией их проведения.</a:t>
            </a:r>
          </a:p>
          <a:p>
            <a:r>
              <a:rPr lang="ru-RU" dirty="0"/>
              <a:t>- Усилить мотивационную деятельность всех участников образовательного процесса (дети, родители (законные представители), педагогический коллектив) с целью организации сдачи норм </a:t>
            </a:r>
            <a:r>
              <a:rPr lang="ru-RU" dirty="0" smtClean="0"/>
              <a:t>ГТО, </a:t>
            </a:r>
            <a:r>
              <a:rPr lang="ru-RU" dirty="0"/>
              <a:t>организовать работу с семьями обучающихся по формированию здорового и безопасного образа жизни.</a:t>
            </a:r>
          </a:p>
          <a:p>
            <a:r>
              <a:rPr lang="ru-RU" dirty="0"/>
              <a:t>- Создать комфортные условия для занятий физической культурой в </a:t>
            </a:r>
            <a:r>
              <a:rPr lang="ru-RU" dirty="0" smtClean="0"/>
              <a:t>детском саду, </a:t>
            </a:r>
            <a:r>
              <a:rPr lang="ru-RU" dirty="0"/>
              <a:t>поднять и поддержать интерес у детей к физкультурно-оздоровительным занятиям. </a:t>
            </a:r>
          </a:p>
          <a:p>
            <a:r>
              <a:rPr lang="ru-RU" dirty="0"/>
              <a:t>-Совершенствовать физические способности детей в совместной двигательной деятельности.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05605152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Предполагаемый продукт проекта: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Сдача нормативов первой ступени физкультурно-спортивного комплекса ГТО,  выставка творческих работ детей;, разработанные рекомендации для педагогов и родителей(законных представителей) по ознакомлению детей с нормами ГТО, систематизированный литературный и иллюстративный материал по теме </a:t>
            </a:r>
            <a:r>
              <a:rPr lang="ru-RU" dirty="0" smtClean="0"/>
              <a:t>ГТО.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6877667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Ожидаемые  результат проекта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ru-RU" dirty="0"/>
              <a:t>Сформированные  у детей представления о комплексе ГТО как о мероприятиях, направленных на укрепление здоровья с помощью систематической физической подготовки;</a:t>
            </a:r>
          </a:p>
          <a:p>
            <a:r>
              <a:rPr lang="ru-RU" dirty="0"/>
              <a:t>Повышение у детей интерес к занятиям физической культурой и спортом;</a:t>
            </a:r>
          </a:p>
          <a:p>
            <a:r>
              <a:rPr lang="ru-RU" dirty="0"/>
              <a:t>Развитое у детей стремление к укреплению и сохранению своего собственного здоровья посредством занятий физической культурой;</a:t>
            </a:r>
          </a:p>
          <a:p>
            <a:r>
              <a:rPr lang="ru-RU" dirty="0"/>
              <a:t>Воспитанная у детей целеустремленность, организованность, инициативность, трудолюбие.</a:t>
            </a:r>
          </a:p>
          <a:p>
            <a:r>
              <a:rPr lang="ru-RU" dirty="0"/>
              <a:t>Сдача нормативов ГТО.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2179883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Фотоотчет о проведенных мероприятиях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 smtClean="0"/>
              <a:t>     </a:t>
            </a:r>
          </a:p>
          <a:p>
            <a:pPr marL="0" indent="0">
              <a:buNone/>
            </a:pPr>
            <a:r>
              <a:rPr lang="ru-RU" dirty="0" smtClean="0"/>
              <a:t> Беседа с воспитанниками групп «Теремок» и        «Рябинка»</a:t>
            </a:r>
          </a:p>
          <a:p>
            <a:r>
              <a:rPr lang="ru-RU" dirty="0" smtClean="0"/>
              <a:t>                  </a:t>
            </a:r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                                  « Что такое ГТО»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12012902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0" y="1340768"/>
            <a:ext cx="9144000" cy="45365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2427840749"/>
      </p:ext>
    </p:extLst>
  </p:cSld>
  <p:clrMapOvr>
    <a:masterClrMapping/>
  </p:clrMapOvr>
</p:sld>
</file>

<file path=ppt/theme/theme1.xml><?xml version="1.0" encoding="utf-8"?>
<a:theme xmlns:a="http://schemas.openxmlformats.org/drawingml/2006/main" name="Грань">
  <a:themeElements>
    <a:clrScheme name="Грань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Грань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Грань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774</TotalTime>
  <Words>279</Words>
  <Application>Microsoft Office PowerPoint</Application>
  <PresentationFormat>Экран (4:3)</PresentationFormat>
  <Paragraphs>59</Paragraphs>
  <Slides>28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Грань</vt:lpstr>
      <vt:lpstr>Слайд 1</vt:lpstr>
      <vt:lpstr>Паспорт проекта</vt:lpstr>
      <vt:lpstr>Актуальность проекта</vt:lpstr>
      <vt:lpstr>Цель проекта</vt:lpstr>
      <vt:lpstr>Задачи :</vt:lpstr>
      <vt:lpstr>Предполагаемый продукт проекта:</vt:lpstr>
      <vt:lpstr>Ожидаемые  результат проекта</vt:lpstr>
      <vt:lpstr>Фотоотчет о проведенных мероприятиях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  <vt:lpstr>Слайд 27</vt:lpstr>
      <vt:lpstr>Слайд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Люба</dc:creator>
  <cp:lastModifiedBy>User</cp:lastModifiedBy>
  <cp:revision>55</cp:revision>
  <dcterms:created xsi:type="dcterms:W3CDTF">2023-03-25T04:26:26Z</dcterms:created>
  <dcterms:modified xsi:type="dcterms:W3CDTF">2025-05-30T03:11:45Z</dcterms:modified>
</cp:coreProperties>
</file>