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  <p:sldId id="267" r:id="rId13"/>
    <p:sldId id="269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0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EED5E-39DB-4987-BB42-1758A4B9DBA1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FBE2-2874-45B1-A68B-9410DF2F55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838265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EED5E-39DB-4987-BB42-1758A4B9DBA1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FBE2-2874-45B1-A68B-9410DF2F55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042996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EED5E-39DB-4987-BB42-1758A4B9DBA1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FBE2-2874-45B1-A68B-9410DF2F55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456343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EED5E-39DB-4987-BB42-1758A4B9DBA1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FBE2-2874-45B1-A68B-9410DF2F55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854133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EED5E-39DB-4987-BB42-1758A4B9DBA1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FBE2-2874-45B1-A68B-9410DF2F55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076876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EED5E-39DB-4987-BB42-1758A4B9DBA1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FBE2-2874-45B1-A68B-9410DF2F55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58804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EED5E-39DB-4987-BB42-1758A4B9DBA1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FBE2-2874-45B1-A68B-9410DF2F55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358195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EED5E-39DB-4987-BB42-1758A4B9DBA1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FBE2-2874-45B1-A68B-9410DF2F55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47003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EED5E-39DB-4987-BB42-1758A4B9DBA1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FBE2-2874-45B1-A68B-9410DF2F55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675479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EED5E-39DB-4987-BB42-1758A4B9DBA1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FBE2-2874-45B1-A68B-9410DF2F55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22555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EED5E-39DB-4987-BB42-1758A4B9DBA1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FBE2-2874-45B1-A68B-9410DF2F55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586539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EED5E-39DB-4987-BB42-1758A4B9DBA1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4FBE2-2874-45B1-A68B-9410DF2F55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16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Презентация проекта на тему</a:t>
            </a:r>
            <a:br>
              <a:rPr lang="ru-RU" i="1" dirty="0" smtClean="0"/>
            </a:br>
            <a:r>
              <a:rPr lang="ru-RU" i="1" dirty="0" smtClean="0"/>
              <a:t>«Что за прелесть эти сказки»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2852936"/>
            <a:ext cx="6400800" cy="17526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cs typeface="Arabic Typesetting" pitchFamily="66" charset="-78"/>
              </a:rPr>
              <a:t>Подготовила воспитатель первой младшей группы</a:t>
            </a:r>
          </a:p>
          <a:p>
            <a:r>
              <a:rPr lang="ru-RU" sz="2800" dirty="0" err="1" smtClean="0">
                <a:solidFill>
                  <a:schemeClr val="tx1"/>
                </a:solidFill>
                <a:cs typeface="Arabic Typesetting" pitchFamily="66" charset="-78"/>
              </a:rPr>
              <a:t>Лыскова</a:t>
            </a:r>
            <a:r>
              <a:rPr lang="ru-RU" sz="2800" dirty="0" smtClean="0">
                <a:solidFill>
                  <a:schemeClr val="tx1"/>
                </a:solidFill>
                <a:cs typeface="Arabic Typesetting" pitchFamily="66" charset="-78"/>
              </a:rPr>
              <a:t> Светлана Анатольевна</a:t>
            </a:r>
            <a:endParaRPr lang="ru-RU" sz="2800" dirty="0">
              <a:solidFill>
                <a:schemeClr val="tx1"/>
              </a:solidFill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221686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580" y="476672"/>
            <a:ext cx="4824376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009412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Модулируем и конструируем сказку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375441267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3408"/>
            <a:ext cx="5004048" cy="1143000"/>
          </a:xfrm>
        </p:spPr>
        <p:txBody>
          <a:bodyPr/>
          <a:lstStyle/>
          <a:p>
            <a:r>
              <a:rPr lang="ru-RU" b="1" i="1" dirty="0" smtClean="0"/>
              <a:t>Играем в сказку</a:t>
            </a:r>
            <a:endParaRPr lang="ru-RU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04664"/>
            <a:ext cx="5076056" cy="5205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3567489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239" y="548680"/>
            <a:ext cx="6552728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7693547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58956"/>
            <a:ext cx="4752528" cy="63367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48980763"/>
      </p:ext>
    </p:extLst>
  </p:cSld>
  <p:clrMapOvr>
    <a:masterClrMapping/>
  </p:clrMapOvr>
  <p:transition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ДРАМАТИЗАЦИЯ СКАЗКИ «РЕПКА»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Детский сад № 103\Pictures\IMG-20250604-WA0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00708"/>
            <a:ext cx="7331968" cy="52565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974002"/>
      </p:ext>
    </p:extLst>
  </p:cSld>
  <p:clrMapOvr>
    <a:masterClrMapping/>
  </p:clrMapOvr>
  <p:transition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етский сад № 103\Pictures\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етский сад № 103\Pictures\20250604_0943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36459"/>
            <a:ext cx="6821894" cy="5008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492758"/>
      </p:ext>
    </p:extLst>
  </p:cSld>
  <p:clrMapOvr>
    <a:masterClrMapping/>
  </p:clrMapOvr>
  <p:transition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47664" y="1196752"/>
            <a:ext cx="7344816" cy="3672408"/>
          </a:xfrm>
        </p:spPr>
        <p:txBody>
          <a:bodyPr>
            <a:normAutofit fontScale="90000"/>
          </a:bodyPr>
          <a:lstStyle/>
          <a:p>
            <a:r>
              <a:rPr lang="ru-RU" b="0" i="1" u="none" strike="noStrike" baseline="0" dirty="0" smtClean="0">
                <a:solidFill>
                  <a:srgbClr val="003300"/>
                </a:solidFill>
                <a:latin typeface="Times New Roman,Italic"/>
              </a:rPr>
              <a:t>«И нельзя без сказки нам прожить друзья,</a:t>
            </a:r>
            <a:br>
              <a:rPr lang="ru-RU" b="0" i="1" u="none" strike="noStrike" baseline="0" dirty="0" smtClean="0">
                <a:solidFill>
                  <a:srgbClr val="003300"/>
                </a:solidFill>
                <a:latin typeface="Times New Roman,Italic"/>
              </a:rPr>
            </a:br>
            <a:r>
              <a:rPr lang="ru-RU" b="0" i="1" u="none" strike="noStrike" baseline="0" dirty="0" smtClean="0">
                <a:solidFill>
                  <a:srgbClr val="003300"/>
                </a:solidFill>
                <a:latin typeface="Times New Roman,Italic"/>
              </a:rPr>
              <a:t>Ведь со сказкой проще верить в чудеса.</a:t>
            </a:r>
            <a:br>
              <a:rPr lang="ru-RU" b="0" i="1" u="none" strike="noStrike" baseline="0" dirty="0" smtClean="0">
                <a:solidFill>
                  <a:srgbClr val="003300"/>
                </a:solidFill>
                <a:latin typeface="Times New Roman,Italic"/>
              </a:rPr>
            </a:br>
            <a:r>
              <a:rPr lang="ru-RU" b="0" i="1" u="none" strike="noStrike" baseline="0" dirty="0" smtClean="0">
                <a:solidFill>
                  <a:srgbClr val="003300"/>
                </a:solidFill>
                <a:latin typeface="Times New Roman,Italic"/>
              </a:rPr>
              <a:t>Ведь со сказкой легче отыскать нам путь,</a:t>
            </a:r>
            <a:br>
              <a:rPr lang="ru-RU" b="0" i="1" u="none" strike="noStrike" baseline="0" dirty="0" smtClean="0">
                <a:solidFill>
                  <a:srgbClr val="003300"/>
                </a:solidFill>
                <a:latin typeface="Times New Roman,Italic"/>
              </a:rPr>
            </a:br>
            <a:r>
              <a:rPr lang="ru-RU" b="0" i="1" u="none" strike="noStrike" baseline="0" dirty="0" smtClean="0">
                <a:solidFill>
                  <a:srgbClr val="003300"/>
                </a:solidFill>
                <a:latin typeface="Times New Roman,Italic"/>
              </a:rPr>
              <a:t>В маленькое сердце дверцу распахнуть.»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763963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76"/>
            <a:ext cx="9143999" cy="6845424"/>
          </a:xfrm>
        </p:spPr>
      </p:pic>
      <p:sp>
        <p:nvSpPr>
          <p:cNvPr id="6" name="Прямоугольник 5"/>
          <p:cNvSpPr/>
          <p:nvPr/>
        </p:nvSpPr>
        <p:spPr>
          <a:xfrm>
            <a:off x="1453417" y="2060848"/>
            <a:ext cx="6840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/>
              <a:t>                        Цель работы:</a:t>
            </a:r>
          </a:p>
          <a:p>
            <a:r>
              <a:rPr lang="ru-RU" sz="2800" i="1" dirty="0" smtClean="0"/>
              <a:t>Развитие у детей младшего дошкольного возраста устойчивого интереса</a:t>
            </a:r>
          </a:p>
          <a:p>
            <a:r>
              <a:rPr lang="ru-RU" sz="2800" i="1" dirty="0" smtClean="0"/>
              <a:t>к русским народным сказкам</a:t>
            </a:r>
          </a:p>
        </p:txBody>
      </p:sp>
    </p:spTree>
    <p:extLst>
      <p:ext uri="{BB962C8B-B14F-4D97-AF65-F5344CB8AC3E}">
        <p14:creationId xmlns:p14="http://schemas.microsoft.com/office/powerpoint/2010/main" val="680640777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043608" y="836712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none" strike="noStrike" baseline="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Задачи:</a:t>
            </a:r>
          </a:p>
          <a:p>
            <a:r>
              <a:rPr lang="ru-RU" b="1" i="1" u="none" strike="noStrike" baseline="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 формировать умение внимательно слушать или смотреть сказку;</a:t>
            </a:r>
          </a:p>
          <a:p>
            <a:r>
              <a:rPr lang="ru-RU" b="1" i="1" u="none" strike="noStrike" baseline="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 развивать речевые навыки детей и коммуникативные способности,</a:t>
            </a:r>
          </a:p>
          <a:p>
            <a:r>
              <a:rPr lang="ru-RU" b="1" i="1" u="none" strike="noStrike" baseline="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учить согласовывать речь с движением;</a:t>
            </a:r>
          </a:p>
          <a:p>
            <a:r>
              <a:rPr lang="ru-RU" b="1" i="1" u="none" strike="noStrike" baseline="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 привлекать детей к посильному участию в драматизации отдельных ее</a:t>
            </a:r>
          </a:p>
          <a:p>
            <a:r>
              <a:rPr lang="ru-RU" b="1" i="1" u="none" strike="noStrike" baseline="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отрывков, учить узнавать и называть героев;</a:t>
            </a:r>
          </a:p>
          <a:p>
            <a:r>
              <a:rPr lang="ru-RU" b="1" i="1" u="none" strike="noStrike" baseline="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 развивать музыкальное творчество, способствовать развитию</a:t>
            </a:r>
          </a:p>
          <a:p>
            <a:r>
              <a:rPr lang="ru-RU" b="1" i="1" u="none" strike="noStrike" baseline="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элементов детского творчества в продуктивной деятельности, а именно</a:t>
            </a:r>
          </a:p>
          <a:p>
            <a:r>
              <a:rPr lang="ru-RU" b="1" i="1" u="none" strike="noStrike" baseline="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совместно со взрослым создавать сказочный сюжет в рисунке, лепке,</a:t>
            </a:r>
          </a:p>
          <a:p>
            <a:r>
              <a:rPr lang="ru-RU" b="1" i="1" u="none" strike="noStrike" baseline="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учить наклеивать готовые формы;</a:t>
            </a:r>
          </a:p>
          <a:p>
            <a:r>
              <a:rPr lang="ru-RU" b="1" i="1" u="none" strike="noStrike" baseline="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 совместно с родителями (законными представителями) воспитывать</a:t>
            </a:r>
          </a:p>
          <a:p>
            <a:r>
              <a:rPr lang="ru-RU" b="1" i="1" u="none" strike="noStrike" baseline="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любовь к русским народным сказкам, интерес к искусству анимации.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02322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556792"/>
            <a:ext cx="6840760" cy="1143000"/>
          </a:xfrm>
        </p:spPr>
        <p:txBody>
          <a:bodyPr>
            <a:noAutofit/>
          </a:bodyPr>
          <a:lstStyle/>
          <a:p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i="1" dirty="0"/>
              <a:t/>
            </a:r>
            <a:br>
              <a:rPr lang="ru-RU" sz="2400" i="1" dirty="0"/>
            </a:br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b="1" i="1" dirty="0" smtClean="0"/>
              <a:t>Формы </a:t>
            </a:r>
            <a:r>
              <a:rPr lang="ru-RU" sz="2400" b="1" i="1" dirty="0"/>
              <a:t>и методы работы</a:t>
            </a:r>
            <a:r>
              <a:rPr lang="ru-RU" sz="2400" b="1" i="1" dirty="0" smtClean="0"/>
              <a:t>: </a:t>
            </a:r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i="1" dirty="0"/>
              <a:t/>
            </a:r>
            <a:br>
              <a:rPr lang="ru-RU" sz="2400" i="1" dirty="0"/>
            </a:br>
            <a:r>
              <a:rPr lang="ru-RU" sz="2400" i="1" dirty="0"/>
              <a:t>- восприятие художественной литературы;</a:t>
            </a:r>
            <a:br>
              <a:rPr lang="ru-RU" sz="2400" i="1" dirty="0"/>
            </a:br>
            <a:r>
              <a:rPr lang="ru-RU" sz="2400" i="1" dirty="0"/>
              <a:t>- просмотр мультфильмов по мотивам русских </a:t>
            </a:r>
            <a:r>
              <a:rPr lang="ru-RU" sz="2400" i="1" dirty="0" smtClean="0"/>
              <a:t>народных сказок;</a:t>
            </a:r>
            <a:br>
              <a:rPr lang="ru-RU" sz="2400" i="1" dirty="0" smtClean="0"/>
            </a:br>
            <a:r>
              <a:rPr lang="ru-RU" sz="2400" i="1" dirty="0" smtClean="0"/>
              <a:t>- </a:t>
            </a:r>
            <a:r>
              <a:rPr lang="ru-RU" sz="2400" i="1" dirty="0"/>
              <a:t>беседы;</a:t>
            </a:r>
            <a:br>
              <a:rPr lang="ru-RU" sz="2400" i="1" dirty="0"/>
            </a:br>
            <a:r>
              <a:rPr lang="ru-RU" sz="2400" i="1" dirty="0"/>
              <a:t>- художественная мастерская;</a:t>
            </a:r>
            <a:br>
              <a:rPr lang="ru-RU" sz="2400" i="1" dirty="0"/>
            </a:br>
            <a:r>
              <a:rPr lang="ru-RU" sz="2400" i="1" dirty="0"/>
              <a:t>- дидактические настольные игры;</a:t>
            </a:r>
            <a:br>
              <a:rPr lang="ru-RU" sz="2400" i="1" dirty="0"/>
            </a:br>
            <a:r>
              <a:rPr lang="ru-RU" sz="2400" i="1" dirty="0"/>
              <a:t>- сюжетно – ролевые игры, игры драматизации;</a:t>
            </a:r>
            <a:br>
              <a:rPr lang="ru-RU" sz="2400" i="1" dirty="0"/>
            </a:br>
            <a:r>
              <a:rPr lang="ru-RU" sz="2400" i="1" dirty="0"/>
              <a:t>- конкурсы, тематические выставки</a:t>
            </a:r>
          </a:p>
        </p:txBody>
      </p:sp>
    </p:spTree>
    <p:extLst>
      <p:ext uri="{BB962C8B-B14F-4D97-AF65-F5344CB8AC3E}">
        <p14:creationId xmlns:p14="http://schemas.microsoft.com/office/powerpoint/2010/main" val="2888825622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098"/>
            <a:ext cx="9144000" cy="698548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420888"/>
            <a:ext cx="6696744" cy="1143000"/>
          </a:xfrm>
        </p:spPr>
        <p:txBody>
          <a:bodyPr>
            <a:noAutofit/>
          </a:bodyPr>
          <a:lstStyle/>
          <a:p>
            <a:r>
              <a:rPr lang="ru-RU" sz="1800" b="1" i="1" dirty="0">
                <a:latin typeface="+mn-lt"/>
              </a:rPr>
              <a:t>Ожидаемый результат.</a:t>
            </a:r>
            <a:br>
              <a:rPr lang="ru-RU" sz="1800" b="1" i="1" dirty="0">
                <a:latin typeface="+mn-lt"/>
              </a:rPr>
            </a:br>
            <a:r>
              <a:rPr lang="ru-RU" sz="1800" b="1" i="1" dirty="0">
                <a:latin typeface="+mn-lt"/>
              </a:rPr>
              <a:t>Дети:</a:t>
            </a:r>
            <a:r>
              <a:rPr lang="ru-RU" sz="1600" b="1" i="1" dirty="0">
                <a:latin typeface="+mn-lt"/>
              </a:rPr>
              <a:t/>
            </a:r>
            <a:br>
              <a:rPr lang="ru-RU" sz="1600" b="1" i="1" dirty="0">
                <a:latin typeface="+mn-lt"/>
              </a:rPr>
            </a:br>
            <a:r>
              <a:rPr lang="ru-RU" sz="1600" i="1" dirty="0">
                <a:latin typeface="Times New Roman,Italic"/>
              </a:rPr>
              <a:t>- знают русские народные сказки, выделяют и называют характерные</a:t>
            </a:r>
            <a:br>
              <a:rPr lang="ru-RU" sz="1600" i="1" dirty="0">
                <a:latin typeface="Times New Roman,Italic"/>
              </a:rPr>
            </a:br>
            <a:r>
              <a:rPr lang="ru-RU" sz="1600" i="1" dirty="0">
                <a:latin typeface="Times New Roman,Italic"/>
              </a:rPr>
              <a:t>признаки персонажей;</a:t>
            </a:r>
            <a:br>
              <a:rPr lang="ru-RU" sz="1600" i="1" dirty="0">
                <a:latin typeface="Times New Roman,Italic"/>
              </a:rPr>
            </a:br>
            <a:r>
              <a:rPr lang="ru-RU" sz="1600" i="1" dirty="0">
                <a:latin typeface="Times New Roman,Italic"/>
              </a:rPr>
              <a:t>- эмоционально и активно воспринимают сказку, участвуют в</a:t>
            </a:r>
            <a:br>
              <a:rPr lang="ru-RU" sz="1600" i="1" dirty="0">
                <a:latin typeface="Times New Roman,Italic"/>
              </a:rPr>
            </a:br>
            <a:r>
              <a:rPr lang="ru-RU" sz="1600" i="1" dirty="0">
                <a:latin typeface="Times New Roman,Italic"/>
              </a:rPr>
              <a:t>рассказывании, находят средства выражения образа в мимике, жестах,</a:t>
            </a:r>
            <a:br>
              <a:rPr lang="ru-RU" sz="1600" i="1" dirty="0">
                <a:latin typeface="Times New Roman,Italic"/>
              </a:rPr>
            </a:br>
            <a:r>
              <a:rPr lang="ru-RU" sz="1600" i="1" dirty="0">
                <a:latin typeface="Times New Roman,Italic"/>
              </a:rPr>
              <a:t>интонациях;</a:t>
            </a:r>
            <a:br>
              <a:rPr lang="ru-RU" sz="1600" i="1" dirty="0">
                <a:latin typeface="Times New Roman,Italic"/>
              </a:rPr>
            </a:br>
            <a:r>
              <a:rPr lang="ru-RU" sz="1600" i="1" dirty="0">
                <a:latin typeface="Times New Roman,Italic"/>
              </a:rPr>
              <a:t>- чувствуют и понимают эмоциональное состояние героев, вступают в</a:t>
            </a:r>
            <a:br>
              <a:rPr lang="ru-RU" sz="1600" i="1" dirty="0">
                <a:latin typeface="Times New Roman,Italic"/>
              </a:rPr>
            </a:br>
            <a:r>
              <a:rPr lang="ru-RU" sz="1600" i="1" dirty="0">
                <a:latin typeface="Times New Roman,Italic"/>
              </a:rPr>
              <a:t>ролевое взаимодействие с другими персонажами, интонационно</a:t>
            </a:r>
            <a:br>
              <a:rPr lang="ru-RU" sz="1600" i="1" dirty="0">
                <a:latin typeface="Times New Roman,Italic"/>
              </a:rPr>
            </a:br>
            <a:r>
              <a:rPr lang="ru-RU" sz="1600" i="1" dirty="0">
                <a:latin typeface="Times New Roman,Italic"/>
              </a:rPr>
              <a:t>выразительно воспроизводят слова и фразы из текста в процессе игр –</a:t>
            </a:r>
            <a:br>
              <a:rPr lang="ru-RU" sz="1600" i="1" dirty="0">
                <a:latin typeface="Times New Roman,Italic"/>
              </a:rPr>
            </a:br>
            <a:r>
              <a:rPr lang="ru-RU" sz="1600" i="1" dirty="0">
                <a:latin typeface="Times New Roman,Italic"/>
              </a:rPr>
              <a:t>драматизаций;</a:t>
            </a:r>
            <a:br>
              <a:rPr lang="ru-RU" sz="1600" i="1" dirty="0">
                <a:latin typeface="Times New Roman,Italic"/>
              </a:rPr>
            </a:br>
            <a:r>
              <a:rPr lang="ru-RU" sz="1600" i="1" dirty="0">
                <a:latin typeface="Times New Roman,Italic"/>
              </a:rPr>
              <a:t>- отображают свои впечатления в творческой деятельности: совместно</a:t>
            </a:r>
            <a:br>
              <a:rPr lang="ru-RU" sz="1600" i="1" dirty="0">
                <a:latin typeface="Times New Roman,Italic"/>
              </a:rPr>
            </a:br>
            <a:r>
              <a:rPr lang="ru-RU" sz="1600" i="1" dirty="0">
                <a:latin typeface="Times New Roman,Italic"/>
              </a:rPr>
              <a:t>со взрослым создают сказочный сюжет в рисунке, наклеивают готовые</a:t>
            </a:r>
            <a:br>
              <a:rPr lang="ru-RU" sz="1600" i="1" dirty="0">
                <a:latin typeface="Times New Roman,Italic"/>
              </a:rPr>
            </a:br>
            <a:r>
              <a:rPr lang="ru-RU" sz="1600" i="1" dirty="0">
                <a:latin typeface="Times New Roman,Italic"/>
              </a:rPr>
              <a:t>формы, лепят элементарные сказочные персонажи.</a:t>
            </a:r>
          </a:p>
        </p:txBody>
      </p:sp>
    </p:spTree>
    <p:extLst>
      <p:ext uri="{BB962C8B-B14F-4D97-AF65-F5344CB8AC3E}">
        <p14:creationId xmlns:p14="http://schemas.microsoft.com/office/powerpoint/2010/main" val="3078029351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764704"/>
            <a:ext cx="64807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                    Этапы </a:t>
            </a:r>
            <a:r>
              <a:rPr lang="ru-RU" sz="2000" b="1" i="1" dirty="0"/>
              <a:t>реализации проекта:</a:t>
            </a:r>
          </a:p>
          <a:p>
            <a:r>
              <a:rPr lang="ru-RU" sz="2000" i="1" dirty="0"/>
              <a:t>- Исследовательский – опрос - игра «Сказка, я тебя</a:t>
            </a:r>
          </a:p>
          <a:p>
            <a:r>
              <a:rPr lang="ru-RU" sz="2000" i="1" dirty="0"/>
              <a:t>знаю».</a:t>
            </a:r>
          </a:p>
          <a:p>
            <a:r>
              <a:rPr lang="ru-RU" sz="2000" i="1" dirty="0"/>
              <a:t>- Подготовительный – оформление книжного уголка в</a:t>
            </a:r>
          </a:p>
          <a:p>
            <a:r>
              <a:rPr lang="ru-RU" sz="2000" i="1" dirty="0"/>
              <a:t>группе, оформление уголка для родителей по русским</a:t>
            </a:r>
          </a:p>
          <a:p>
            <a:r>
              <a:rPr lang="ru-RU" sz="2000" i="1" dirty="0"/>
              <a:t>народным сказкам, подбор наглядного и игрового</a:t>
            </a:r>
          </a:p>
          <a:p>
            <a:r>
              <a:rPr lang="ru-RU" sz="2000" i="1" dirty="0"/>
              <a:t>материала, изучение методической литературы,</a:t>
            </a:r>
          </a:p>
          <a:p>
            <a:r>
              <a:rPr lang="ru-RU" sz="2000" i="1" dirty="0"/>
              <a:t>разработка плана совместных мероприятий.</a:t>
            </a:r>
          </a:p>
          <a:p>
            <a:r>
              <a:rPr lang="ru-RU" sz="2000" i="1" dirty="0"/>
              <a:t>- Практический – реализация плана совместных</a:t>
            </a:r>
          </a:p>
          <a:p>
            <a:r>
              <a:rPr lang="ru-RU" sz="2000" i="1" dirty="0"/>
              <a:t>мероприятий через интеграцию разных видов детской</a:t>
            </a:r>
          </a:p>
          <a:p>
            <a:r>
              <a:rPr lang="ru-RU" sz="2000" i="1" dirty="0"/>
              <a:t>деятельности.</a:t>
            </a:r>
          </a:p>
          <a:p>
            <a:r>
              <a:rPr lang="ru-RU" sz="2000" i="1" dirty="0"/>
              <a:t>- Заключительный – изготовление родителями</a:t>
            </a:r>
          </a:p>
          <a:p>
            <a:r>
              <a:rPr lang="ru-RU" sz="2000" i="1" dirty="0"/>
              <a:t>совместно с детьми кукольного театра</a:t>
            </a:r>
          </a:p>
        </p:txBody>
      </p:sp>
    </p:spTree>
    <p:extLst>
      <p:ext uri="{BB962C8B-B14F-4D97-AF65-F5344CB8AC3E}">
        <p14:creationId xmlns:p14="http://schemas.microsoft.com/office/powerpoint/2010/main" val="1797125359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6624736" cy="1143000"/>
          </a:xfrm>
        </p:spPr>
        <p:txBody>
          <a:bodyPr>
            <a:normAutofit/>
          </a:bodyPr>
          <a:lstStyle/>
          <a:p>
            <a:r>
              <a:rPr lang="ru-RU" sz="4800" b="1" i="1" dirty="0" smtClean="0"/>
              <a:t>Наша библиотека</a:t>
            </a:r>
            <a:endParaRPr lang="ru-RU" sz="48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340768"/>
            <a:ext cx="4536504" cy="5054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446527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1" y="5796"/>
            <a:ext cx="5976664" cy="1143000"/>
          </a:xfrm>
        </p:spPr>
        <p:txBody>
          <a:bodyPr/>
          <a:lstStyle/>
          <a:p>
            <a:r>
              <a:rPr lang="ru-RU" b="1" i="1" dirty="0" smtClean="0"/>
              <a:t>Колобок, колобок..</a:t>
            </a:r>
            <a:endParaRPr lang="ru-RU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971924"/>
            <a:ext cx="4968551" cy="4617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1289726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127</TotalTime>
  <Words>230</Words>
  <Application>Microsoft Office PowerPoint</Application>
  <PresentationFormat>Экран (4:3)</PresentationFormat>
  <Paragraphs>39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проекта на тему «Что за прелесть эти сказки»</vt:lpstr>
      <vt:lpstr>«И нельзя без сказки нам прожить друзья, Ведь со сказкой проще верить в чудеса. Ведь со сказкой легче отыскать нам путь, В маленькое сердце дверцу распахнуть.»</vt:lpstr>
      <vt:lpstr>Презентация PowerPoint</vt:lpstr>
      <vt:lpstr>Презентация PowerPoint</vt:lpstr>
      <vt:lpstr>   Формы и методы работы:   - восприятие художественной литературы; - просмотр мультфильмов по мотивам русских народных сказок; - беседы; - художественная мастерская; - дидактические настольные игры; - сюжетно – ролевые игры, игры драматизации; - конкурсы, тематические выставки</vt:lpstr>
      <vt:lpstr>Ожидаемый результат. Дети: - знают русские народные сказки, выделяют и называют характерные признаки персонажей; - эмоционально и активно воспринимают сказку, участвуют в рассказывании, находят средства выражения образа в мимике, жестах, интонациях; - чувствуют и понимают эмоциональное состояние героев, вступают в ролевое взаимодействие с другими персонажами, интонационно выразительно воспроизводят слова и фразы из текста в процессе игр – драматизаций; - отображают свои впечатления в творческой деятельности: совместно со взрослым создают сказочный сюжет в рисунке, наклеивают готовые формы, лепят элементарные сказочные персонажи.</vt:lpstr>
      <vt:lpstr>Презентация PowerPoint</vt:lpstr>
      <vt:lpstr>Наша библиотека</vt:lpstr>
      <vt:lpstr>Колобок, колобок..</vt:lpstr>
      <vt:lpstr>Модулируем и конструируем сказку</vt:lpstr>
      <vt:lpstr>Играем в сказку</vt:lpstr>
      <vt:lpstr>Презентация PowerPoint</vt:lpstr>
      <vt:lpstr>Презентация PowerPoint</vt:lpstr>
      <vt:lpstr>ДРАМАТИЗАЦИЯ СКАЗКИ «РЕПКА»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проекта на тему «Что за прелесть эти сказки»</dc:title>
  <dc:creator>Детский сад № 103</dc:creator>
  <cp:lastModifiedBy>Детский сад № 103</cp:lastModifiedBy>
  <cp:revision>12</cp:revision>
  <dcterms:created xsi:type="dcterms:W3CDTF">2025-06-03T07:38:57Z</dcterms:created>
  <dcterms:modified xsi:type="dcterms:W3CDTF">2025-06-04T05:32:48Z</dcterms:modified>
</cp:coreProperties>
</file>