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5" r:id="rId2"/>
    <p:sldId id="282" r:id="rId3"/>
    <p:sldId id="259" r:id="rId4"/>
    <p:sldId id="260" r:id="rId5"/>
    <p:sldId id="261" r:id="rId6"/>
    <p:sldId id="262" r:id="rId7"/>
    <p:sldId id="268" r:id="rId8"/>
    <p:sldId id="276" r:id="rId9"/>
    <p:sldId id="263" r:id="rId10"/>
    <p:sldId id="271" r:id="rId11"/>
    <p:sldId id="264" r:id="rId12"/>
    <p:sldId id="277" r:id="rId13"/>
    <p:sldId id="274" r:id="rId14"/>
    <p:sldId id="289" r:id="rId15"/>
    <p:sldId id="278" r:id="rId16"/>
    <p:sldId id="279" r:id="rId17"/>
    <p:sldId id="280" r:id="rId18"/>
    <p:sldId id="286" r:id="rId19"/>
    <p:sldId id="284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615" autoAdjust="0"/>
    <p:restoredTop sz="86443" autoAdjust="0"/>
  </p:normalViewPr>
  <p:slideViewPr>
    <p:cSldViewPr>
      <p:cViewPr varScale="1">
        <p:scale>
          <a:sx n="73" d="100"/>
          <a:sy n="73" d="100"/>
        </p:scale>
        <p:origin x="-193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819C3F3-CA95-4E40-9406-F952F02ACA7C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E1DE626-F12D-4687-926B-72043C8502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01952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92F9C2-3710-4952-8718-6E2B72FE61C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4304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07FC2-DF69-4A18-B1DE-0A9F6DB02A83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B349C-511F-4C96-ACF4-AB9A0486B2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520D7-4F14-41E4-9460-DBF4EEEF11A6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EDE8B-8B93-4A9B-A5CF-C888CB48CF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7ED57-833B-4657-8642-E45F3D0E74BB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0A023-3C0A-4973-859E-93A9EEBB35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D6845-706D-4329-AE1D-E86DEB870AC0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A113A-2EFF-4B09-8854-AACCFBAD54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1808D-B474-4ECA-8AEE-AFF2E2671AE4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D0202-BB5E-4360-A39C-5463C31582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4AABE-995E-451B-B501-7E0727EAA057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415DF-8499-47C4-961A-58150505C0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CF8A6-3FFD-447C-B695-4A7112EDBFF6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6100C-4FE0-4573-BBBE-051769296F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8BF4A-421B-4FAA-8D99-34F1821202EC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FEED0-E149-4471-B635-7CEA60A71D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7710C-B29B-4BB2-B05C-25062D551E48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FDCD6-C696-49A7-9D4A-B64120D23D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856D1-66BD-47BD-B426-72F8DA196314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B9A2D-1D33-438A-A81C-BBE6CDB165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6D2A4-5C98-4073-A3FC-F920CC335735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089D9-24AC-4550-84BD-19EB08FBDF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B4F1F1E-6AAE-45B9-9098-DB26E01AA5D5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EC47AD-1A23-4ECC-978C-42DD0BABF9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>
    <p:wipe dir="d"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500063" y="357188"/>
            <a:ext cx="821531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itchFamily="66" charset="0"/>
              </a:rPr>
              <a:t>Интерактивная </a:t>
            </a:r>
            <a:r>
              <a:rPr lang="ru-RU" sz="3200" b="1" dirty="0" smtClean="0">
                <a:solidFill>
                  <a:srgbClr val="7030A0"/>
                </a:solidFill>
                <a:latin typeface="Comic Sans MS" pitchFamily="66" charset="0"/>
              </a:rPr>
              <a:t>игра </a:t>
            </a:r>
          </a:p>
          <a:p>
            <a:pPr algn="ctr"/>
            <a:r>
              <a:rPr lang="ru-RU" sz="4000" b="1" smtClean="0">
                <a:solidFill>
                  <a:srgbClr val="7030A0"/>
                </a:solidFill>
                <a:latin typeface="Comic Sans MS" pitchFamily="66" charset="0"/>
              </a:rPr>
              <a:t>«Познавай-ка</a:t>
            </a:r>
            <a:r>
              <a:rPr lang="ru-RU" sz="4000" b="1" dirty="0" smtClean="0">
                <a:solidFill>
                  <a:srgbClr val="7030A0"/>
                </a:solidFill>
                <a:latin typeface="Comic Sans MS" pitchFamily="66" charset="0"/>
              </a:rPr>
              <a:t>» </a:t>
            </a:r>
            <a:r>
              <a:rPr lang="ru-RU" sz="72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ru-RU" sz="72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ru-RU" sz="7200" b="1" dirty="0" smtClean="0">
                <a:solidFill>
                  <a:srgbClr val="7030A0"/>
                </a:solidFill>
                <a:latin typeface="Comic Sans MS" pitchFamily="66" charset="0"/>
              </a:rPr>
              <a:t>«Что я знаю о железной дороге?»</a:t>
            </a:r>
            <a:endParaRPr lang="ru-RU" sz="7200" dirty="0">
              <a:solidFill>
                <a:srgbClr val="7030A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atin typeface="Comic Sans MS" pitchFamily="66" charset="0"/>
              </a:rPr>
              <a:t>Какой из этих предметов не нужен в работе проводника?</a:t>
            </a:r>
          </a:p>
        </p:txBody>
      </p:sp>
      <p:pic>
        <p:nvPicPr>
          <p:cNvPr id="29707" name="Picture 11" descr="гол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1556793"/>
            <a:ext cx="2880320" cy="2410866"/>
          </a:xfrm>
          <a:prstGeom prst="rect">
            <a:avLst/>
          </a:prstGeom>
          <a:noFill/>
        </p:spPr>
      </p:pic>
      <p:pic>
        <p:nvPicPr>
          <p:cNvPr id="29708" name="Picture 12" descr="ча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016" y="1484784"/>
            <a:ext cx="3816797" cy="2482874"/>
          </a:xfrm>
          <a:prstGeom prst="rect">
            <a:avLst/>
          </a:prstGeom>
          <a:noFill/>
        </p:spPr>
      </p:pic>
      <p:pic>
        <p:nvPicPr>
          <p:cNvPr id="29709" name="Picture 13" descr="флажк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3568" y="4221163"/>
            <a:ext cx="3528392" cy="2520950"/>
          </a:xfrm>
          <a:prstGeom prst="rect">
            <a:avLst/>
          </a:prstGeom>
          <a:noFill/>
        </p:spPr>
      </p:pic>
      <p:pic>
        <p:nvPicPr>
          <p:cNvPr id="29710" name="Picture 14" descr="ключ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6016" y="4221163"/>
            <a:ext cx="3951733" cy="25209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27584" y="1556793"/>
            <a:ext cx="758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1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16016" y="1484784"/>
            <a:ext cx="686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2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1950" y="4357127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3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42950" y="4487188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4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90873" y="125731"/>
            <a:ext cx="8229600" cy="1071563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Comic Sans MS" pitchFamily="66" charset="0"/>
              </a:rPr>
              <a:t>Кто заботится, чтобы поезда не столкнулись?</a:t>
            </a:r>
          </a:p>
        </p:txBody>
      </p:sp>
      <p:pic>
        <p:nvPicPr>
          <p:cNvPr id="21511" name="Picture 7" descr="zhd_bilety_do_astraxani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199" y="1214438"/>
            <a:ext cx="4042793" cy="2718617"/>
          </a:xfrm>
          <a:prstGeom prst="rect">
            <a:avLst/>
          </a:prstGeom>
          <a:noFill/>
        </p:spPr>
      </p:pic>
      <p:pic>
        <p:nvPicPr>
          <p:cNvPr id="21512" name="Picture 8" descr="mont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4049" y="1214438"/>
            <a:ext cx="3816424" cy="2718617"/>
          </a:xfrm>
          <a:prstGeom prst="rect">
            <a:avLst/>
          </a:prstGeom>
          <a:noFill/>
        </p:spPr>
      </p:pic>
      <p:pic>
        <p:nvPicPr>
          <p:cNvPr id="21513" name="Picture 9" descr="дежурный постанци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4049" y="4203402"/>
            <a:ext cx="3816424" cy="2584640"/>
          </a:xfrm>
          <a:prstGeom prst="rect">
            <a:avLst/>
          </a:prstGeom>
          <a:noFill/>
        </p:spPr>
      </p:pic>
      <p:pic>
        <p:nvPicPr>
          <p:cNvPr id="21514" name="Picture 10" descr="пом маш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198" y="4203402"/>
            <a:ext cx="4042794" cy="258464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57198" y="1214438"/>
            <a:ext cx="624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1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4049" y="1214438"/>
            <a:ext cx="7580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2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198" y="4246454"/>
            <a:ext cx="610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3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4049" y="4246454"/>
            <a:ext cx="7580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4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4" name="Picture 6" descr="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56714"/>
            <a:ext cx="3898776" cy="2748349"/>
          </a:xfrm>
          <a:prstGeom prst="rect">
            <a:avLst/>
          </a:prstGeom>
          <a:noFill/>
        </p:spPr>
      </p:pic>
      <p:pic>
        <p:nvPicPr>
          <p:cNvPr id="37895" name="Picture 7" descr="авто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53917" y="1236567"/>
            <a:ext cx="4042792" cy="2768496"/>
          </a:xfrm>
          <a:prstGeom prst="rect">
            <a:avLst/>
          </a:prstGeom>
          <a:noFill/>
        </p:spPr>
      </p:pic>
      <p:pic>
        <p:nvPicPr>
          <p:cNvPr id="37896" name="Picture 8" descr="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7745" y="4221162"/>
            <a:ext cx="4032448" cy="244819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latin typeface="Comic Sans MS" panose="030F0702030302020204" pitchFamily="66" charset="0"/>
              </a:rPr>
              <a:t>Что лишнее?</a:t>
            </a:r>
            <a:endParaRPr lang="ru-RU" sz="4000" b="1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1" y="1556790"/>
            <a:ext cx="298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1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4008" y="1556790"/>
            <a:ext cx="614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2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7745" y="4221162"/>
            <a:ext cx="6860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3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7"/>
          </a:xfrm>
        </p:spPr>
        <p:txBody>
          <a:bodyPr/>
          <a:lstStyle/>
          <a:p>
            <a:r>
              <a:rPr lang="ru-RU" sz="5400" b="1" dirty="0" smtClean="0">
                <a:solidFill>
                  <a:srgbClr val="0070C0"/>
                </a:solidFill>
                <a:latin typeface="Comic Sans MS" pitchFamily="66" charset="0"/>
              </a:rPr>
              <a:t>Второй  тур</a:t>
            </a:r>
            <a:r>
              <a:rPr lang="ru-RU" sz="5400" b="1" dirty="0" smtClean="0">
                <a:latin typeface="Comic Sans MS" pitchFamily="66" charset="0"/>
              </a:rPr>
              <a:t/>
            </a:r>
            <a:br>
              <a:rPr lang="ru-RU" sz="5400" b="1" dirty="0" smtClean="0">
                <a:latin typeface="Comic Sans MS" pitchFamily="66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Comic Sans MS" pitchFamily="66" charset="0"/>
              </a:rPr>
              <a:t>Познаем на практике</a:t>
            </a:r>
            <a:endParaRPr lang="ru-RU" sz="5400" b="1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5736" y="2276872"/>
            <a:ext cx="5184576" cy="4392488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4005064"/>
            <a:ext cx="2736304" cy="28529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0"/>
            <a:ext cx="2520280" cy="23488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9592" y="1412776"/>
            <a:ext cx="911970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Собери </a:t>
            </a:r>
          </a:p>
          <a:p>
            <a:r>
              <a:rPr lang="ru-RU" sz="8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   слово </a:t>
            </a:r>
          </a:p>
          <a:p>
            <a:r>
              <a:rPr lang="ru-RU" sz="8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      из букв</a:t>
            </a:r>
            <a:endParaRPr lang="ru-RU" sz="8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277365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7" name="Picture 5" descr="куп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3768" y="4293096"/>
            <a:ext cx="3959225" cy="23762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274638"/>
            <a:ext cx="8362950" cy="1143000"/>
          </a:xfrm>
        </p:spPr>
        <p:txBody>
          <a:bodyPr/>
          <a:lstStyle/>
          <a:p>
            <a:r>
              <a:rPr lang="ru-RU" sz="4000" b="1" dirty="0" smtClean="0">
                <a:latin typeface="Comic Sans MS" panose="030F0702030302020204" pitchFamily="66" charset="0"/>
              </a:rPr>
              <a:t>Проверьте ,какие слова у вас получились</a:t>
            </a:r>
            <a:endParaRPr lang="ru-RU" sz="4000" b="1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77268" y="5455191"/>
            <a:ext cx="24494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купе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1812860"/>
            <a:ext cx="4032448" cy="208501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77268" y="2708920"/>
            <a:ext cx="2305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билет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ru-RU" sz="4000" b="1" dirty="0" smtClean="0">
                <a:latin typeface="Comic Sans MS" pitchFamily="66" charset="0"/>
              </a:rPr>
              <a:t>Проверьте, какие слова у вас получились</a:t>
            </a:r>
          </a:p>
        </p:txBody>
      </p:sp>
      <p:pic>
        <p:nvPicPr>
          <p:cNvPr id="39940" name="Picture 4" descr="деп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3641" y="4149080"/>
            <a:ext cx="3816350" cy="245896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6156176" y="2060848"/>
            <a:ext cx="28083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b="1" dirty="0" smtClean="0">
              <a:solidFill>
                <a:srgbClr val="FF0000"/>
              </a:solidFill>
            </a:endParaRPr>
          </a:p>
          <a:p>
            <a:r>
              <a:rPr lang="ru-RU" sz="4800" b="1" dirty="0" smtClean="0">
                <a:solidFill>
                  <a:srgbClr val="FF0000"/>
                </a:solidFill>
              </a:rPr>
              <a:t>шпалы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28184" y="5023406"/>
            <a:ext cx="187220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>
              <a:solidFill>
                <a:srgbClr val="FF0000"/>
              </a:solidFill>
            </a:endParaRPr>
          </a:p>
          <a:p>
            <a:r>
              <a:rPr lang="ru-RU" sz="4800" b="1" dirty="0" smtClean="0">
                <a:solidFill>
                  <a:srgbClr val="FF0000"/>
                </a:solidFill>
              </a:rPr>
              <a:t>депо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9546" y="1444593"/>
            <a:ext cx="3744540" cy="2240969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856984" cy="1052513"/>
          </a:xfrm>
        </p:spPr>
        <p:txBody>
          <a:bodyPr/>
          <a:lstStyle/>
          <a:p>
            <a:r>
              <a:rPr lang="ru-RU" sz="4000" b="1" dirty="0" smtClean="0">
                <a:latin typeface="Comic Sans MS" panose="030F0702030302020204" pitchFamily="66" charset="0"/>
              </a:rPr>
              <a:t>Выберите вагон для перевозки груза</a:t>
            </a:r>
          </a:p>
        </p:txBody>
      </p:sp>
      <p:pic>
        <p:nvPicPr>
          <p:cNvPr id="40963" name="Picture 3" descr="поч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340767"/>
            <a:ext cx="3744218" cy="2359695"/>
          </a:xfrm>
          <a:prstGeom prst="rect">
            <a:avLst/>
          </a:prstGeom>
          <a:noFill/>
        </p:spPr>
      </p:pic>
      <p:pic>
        <p:nvPicPr>
          <p:cNvPr id="40964" name="Picture 4" descr="груз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4008" y="1196976"/>
            <a:ext cx="3960440" cy="2503488"/>
          </a:xfrm>
          <a:prstGeom prst="rect">
            <a:avLst/>
          </a:prstGeom>
          <a:noFill/>
        </p:spPr>
      </p:pic>
      <p:pic>
        <p:nvPicPr>
          <p:cNvPr id="40965" name="Picture 5" descr="ваго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3990975"/>
            <a:ext cx="3744218" cy="2519363"/>
          </a:xfrm>
          <a:prstGeom prst="rect">
            <a:avLst/>
          </a:prstGeom>
          <a:noFill/>
        </p:spPr>
      </p:pic>
      <p:pic>
        <p:nvPicPr>
          <p:cNvPr id="40966" name="Picture 6" descr="платформ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3933825"/>
            <a:ext cx="4103885" cy="2576513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39751" y="1052513"/>
            <a:ext cx="287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1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44008" y="1196975"/>
            <a:ext cx="542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2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750" y="3990975"/>
            <a:ext cx="613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3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0562" y="3933825"/>
            <a:ext cx="685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4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latin typeface="Comic Sans MS" panose="030F0702030302020204" pitchFamily="66" charset="0"/>
              </a:rPr>
              <a:t>О чем говорят эти картинки?</a:t>
            </a:r>
            <a:endParaRPr lang="ru-RU" sz="4000" b="1" dirty="0">
              <a:latin typeface="Comic Sans MS" panose="030F0702030302020204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25667" y="1268760"/>
            <a:ext cx="3816424" cy="26231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4236408"/>
            <a:ext cx="3810000" cy="26215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2791" y="4331684"/>
            <a:ext cx="3852514" cy="2286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60" y="1417639"/>
            <a:ext cx="3882008" cy="247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80829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6" name="TextBox 3"/>
          <p:cNvSpPr txBox="1">
            <a:spLocks noChangeArrowheads="1"/>
          </p:cNvSpPr>
          <p:nvPr/>
        </p:nvSpPr>
        <p:spPr bwMode="auto">
          <a:xfrm>
            <a:off x="785813" y="785813"/>
            <a:ext cx="8001000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4000" b="1">
              <a:solidFill>
                <a:srgbClr val="7030A0"/>
              </a:solidFill>
              <a:latin typeface="Comic Sans MS" pitchFamily="66" charset="0"/>
            </a:endParaRPr>
          </a:p>
          <a:p>
            <a:pPr algn="ctr"/>
            <a:r>
              <a:rPr lang="ru-RU" sz="4000" b="1">
                <a:solidFill>
                  <a:srgbClr val="7030A0"/>
                </a:solidFill>
                <a:latin typeface="Comic Sans MS" pitchFamily="66" charset="0"/>
              </a:rPr>
              <a:t>Подведем итоги игры.</a:t>
            </a:r>
          </a:p>
          <a:p>
            <a:pPr algn="ctr"/>
            <a:r>
              <a:rPr lang="ru-RU" sz="4000" b="1">
                <a:solidFill>
                  <a:srgbClr val="7030A0"/>
                </a:solidFill>
                <a:latin typeface="Comic Sans MS" pitchFamily="66" charset="0"/>
              </a:rPr>
              <a:t>Есть время мир вокруг познать, друзьям об этом рассказать!</a:t>
            </a:r>
            <a:br>
              <a:rPr lang="ru-RU" sz="4000" b="1">
                <a:solidFill>
                  <a:srgbClr val="7030A0"/>
                </a:solidFill>
                <a:latin typeface="Comic Sans MS" pitchFamily="66" charset="0"/>
              </a:rPr>
            </a:br>
            <a:r>
              <a:rPr lang="ru-RU" sz="4000" b="1">
                <a:solidFill>
                  <a:srgbClr val="7030A0"/>
                </a:solidFill>
                <a:latin typeface="Comic Sans MS" pitchFamily="66" charset="0"/>
              </a:rPr>
              <a:t>Молодцы! </a:t>
            </a:r>
            <a:endParaRPr lang="ru-RU" sz="4000">
              <a:solidFill>
                <a:srgbClr val="7030A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404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8000" b="1" dirty="0" smtClean="0">
                <a:solidFill>
                  <a:srgbClr val="FF0000"/>
                </a:solidFill>
                <a:latin typeface="Comic Sans MS" pitchFamily="66" charset="0"/>
              </a:rPr>
              <a:t>Как чудесно мир познать, </a:t>
            </a:r>
            <a:br>
              <a:rPr lang="ru-RU" sz="80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8000" b="1" dirty="0" smtClean="0">
                <a:solidFill>
                  <a:srgbClr val="FF0000"/>
                </a:solidFill>
                <a:latin typeface="Comic Sans MS" pitchFamily="66" charset="0"/>
              </a:rPr>
              <a:t>друзьям об этом рассказать!</a:t>
            </a:r>
            <a:endParaRPr lang="ru-RU" sz="8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2071688"/>
          </a:xfrm>
        </p:spPr>
        <p:txBody>
          <a:bodyPr/>
          <a:lstStyle/>
          <a:p>
            <a:r>
              <a:rPr lang="ru-RU" sz="4000" b="1" dirty="0" smtClean="0">
                <a:solidFill>
                  <a:srgbClr val="0070C0"/>
                </a:solidFill>
                <a:latin typeface="Comic Sans MS" pitchFamily="66" charset="0"/>
              </a:rPr>
              <a:t>Объединяемся в команды.</a:t>
            </a:r>
            <a:br>
              <a:rPr lang="ru-RU" sz="4000" b="1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Comic Sans MS" pitchFamily="66" charset="0"/>
              </a:rPr>
              <a:t>С какой буквы начинаются ваши имена?</a:t>
            </a:r>
          </a:p>
        </p:txBody>
      </p:sp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539552" y="3286125"/>
            <a:ext cx="684076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  <a:latin typeface="Comic Sans MS" pitchFamily="66" charset="0"/>
              </a:rPr>
              <a:t>К+Р+О+М+З</a:t>
            </a:r>
            <a:endParaRPr lang="ru-RU" sz="8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6388" name="TextBox 4"/>
          <p:cNvSpPr txBox="1">
            <a:spLocks noChangeArrowheads="1"/>
          </p:cNvSpPr>
          <p:nvPr/>
        </p:nvSpPr>
        <p:spPr bwMode="auto">
          <a:xfrm>
            <a:off x="1979712" y="5000625"/>
            <a:ext cx="67070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8000" b="1" dirty="0" smtClean="0">
                <a:solidFill>
                  <a:srgbClr val="00B050"/>
                </a:solidFill>
                <a:latin typeface="Comic Sans MS" pitchFamily="66" charset="0"/>
              </a:rPr>
              <a:t>Д+С+Н+В+Т</a:t>
            </a:r>
            <a:endParaRPr lang="ru-RU" sz="8000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643937" cy="4083050"/>
          </a:xfrm>
        </p:spPr>
        <p:txBody>
          <a:bodyPr/>
          <a:lstStyle/>
          <a:p>
            <a:r>
              <a:rPr lang="ru-RU" sz="7200" b="1" dirty="0" smtClean="0">
                <a:solidFill>
                  <a:srgbClr val="0070C0"/>
                </a:solidFill>
                <a:latin typeface="Comic Sans MS" pitchFamily="66" charset="0"/>
              </a:rPr>
              <a:t> Первый тур</a:t>
            </a:r>
            <a:r>
              <a:rPr lang="ru-RU" sz="7200" b="1" dirty="0" smtClean="0">
                <a:latin typeface="Comic Sans MS" pitchFamily="66" charset="0"/>
              </a:rPr>
              <a:t/>
            </a:r>
            <a:br>
              <a:rPr lang="ru-RU" sz="7200" b="1" dirty="0" smtClean="0">
                <a:latin typeface="Comic Sans MS" pitchFamily="66" charset="0"/>
              </a:rPr>
            </a:br>
            <a:r>
              <a:rPr lang="ru-RU" sz="7200" b="1" dirty="0">
                <a:solidFill>
                  <a:srgbClr val="FF0000"/>
                </a:solidFill>
                <a:latin typeface="Comic Sans MS" pitchFamily="66" charset="0"/>
              </a:rPr>
              <a:t>В</a:t>
            </a:r>
            <a:r>
              <a:rPr lang="ru-RU" sz="7200" b="1" dirty="0" smtClean="0">
                <a:solidFill>
                  <a:srgbClr val="FF0000"/>
                </a:solidFill>
                <a:latin typeface="Comic Sans MS" pitchFamily="66" charset="0"/>
              </a:rPr>
              <a:t>икторина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63" y="4071938"/>
            <a:ext cx="300037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785813"/>
          </a:xfrm>
        </p:spPr>
        <p:txBody>
          <a:bodyPr/>
          <a:lstStyle/>
          <a:p>
            <a:r>
              <a:rPr lang="ru-RU" sz="3600" b="1" smtClean="0">
                <a:latin typeface="Comic Sans MS" pitchFamily="66" charset="0"/>
              </a:rPr>
              <a:t>О каком транспорте идет речь ?</a:t>
            </a:r>
          </a:p>
        </p:txBody>
      </p:sp>
      <p:sp>
        <p:nvSpPr>
          <p:cNvPr id="18438" name="TextBox 6"/>
          <p:cNvSpPr txBox="1">
            <a:spLocks noChangeArrowheads="1"/>
          </p:cNvSpPr>
          <p:nvPr/>
        </p:nvSpPr>
        <p:spPr bwMode="auto">
          <a:xfrm>
            <a:off x="357188" y="1071563"/>
            <a:ext cx="730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solidFill>
                  <a:srgbClr val="FF0000"/>
                </a:solidFill>
                <a:latin typeface="Calibri" pitchFamily="34" charset="0"/>
              </a:rPr>
              <a:t>1</a:t>
            </a:r>
            <a:endParaRPr lang="ru-RU">
              <a:latin typeface="Calibri" pitchFamily="34" charset="0"/>
            </a:endParaRPr>
          </a:p>
        </p:txBody>
      </p:sp>
      <p:sp>
        <p:nvSpPr>
          <p:cNvPr id="18440" name="TextBox 8"/>
          <p:cNvSpPr txBox="1">
            <a:spLocks noChangeArrowheads="1"/>
          </p:cNvSpPr>
          <p:nvPr/>
        </p:nvSpPr>
        <p:spPr bwMode="auto">
          <a:xfrm>
            <a:off x="900113" y="3716338"/>
            <a:ext cx="2603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solidFill>
                  <a:srgbClr val="FF0000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18441" name="TextBox 9"/>
          <p:cNvSpPr txBox="1">
            <a:spLocks noChangeArrowheads="1"/>
          </p:cNvSpPr>
          <p:nvPr/>
        </p:nvSpPr>
        <p:spPr bwMode="auto">
          <a:xfrm>
            <a:off x="4643438" y="4000500"/>
            <a:ext cx="730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solidFill>
                  <a:srgbClr val="FF0000"/>
                </a:solidFill>
                <a:latin typeface="Calibri" pitchFamily="34" charset="0"/>
              </a:rPr>
              <a:t>4</a:t>
            </a:r>
          </a:p>
        </p:txBody>
      </p:sp>
      <p:pic>
        <p:nvPicPr>
          <p:cNvPr id="18443" name="Picture 11" descr="водны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052513"/>
            <a:ext cx="3889375" cy="2727325"/>
          </a:xfrm>
          <a:prstGeom prst="rect">
            <a:avLst/>
          </a:prstGeom>
          <a:noFill/>
        </p:spPr>
      </p:pic>
      <p:pic>
        <p:nvPicPr>
          <p:cNvPr id="18444" name="Picture 12" descr="поез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3990" y="1064143"/>
            <a:ext cx="4176713" cy="2663825"/>
          </a:xfrm>
          <a:prstGeom prst="rect">
            <a:avLst/>
          </a:prstGeom>
          <a:noFill/>
        </p:spPr>
      </p:pic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4572000" y="1055688"/>
            <a:ext cx="2880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18446" name="Picture 14" descr="автобус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95288" y="3860800"/>
            <a:ext cx="3889375" cy="2794000"/>
          </a:xfrm>
          <a:prstGeom prst="rect">
            <a:avLst/>
          </a:prstGeom>
          <a:noFill/>
        </p:spPr>
      </p:pic>
      <p:pic>
        <p:nvPicPr>
          <p:cNvPr id="18447" name="Picture 15" descr="самолет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877519"/>
            <a:ext cx="4176713" cy="277728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5288" y="1071563"/>
            <a:ext cx="3315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1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88" y="3860800"/>
            <a:ext cx="4012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3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3877519"/>
            <a:ext cx="600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4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796925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Comic Sans MS" pitchFamily="66" charset="0"/>
              </a:rPr>
              <a:t>Кто управляет локомотивом?</a:t>
            </a:r>
          </a:p>
        </p:txBody>
      </p:sp>
      <p:sp>
        <p:nvSpPr>
          <p:cNvPr id="19464" name="TextBox 10"/>
          <p:cNvSpPr txBox="1">
            <a:spLocks noChangeArrowheads="1"/>
          </p:cNvSpPr>
          <p:nvPr/>
        </p:nvSpPr>
        <p:spPr bwMode="auto">
          <a:xfrm flipH="1">
            <a:off x="966788" y="3908425"/>
            <a:ext cx="65288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19465" name="TextBox 12"/>
          <p:cNvSpPr txBox="1">
            <a:spLocks noChangeArrowheads="1"/>
          </p:cNvSpPr>
          <p:nvPr/>
        </p:nvSpPr>
        <p:spPr bwMode="auto">
          <a:xfrm flipH="1">
            <a:off x="4706864" y="3908424"/>
            <a:ext cx="65722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Calibri" pitchFamily="34" charset="0"/>
              </a:rPr>
              <a:t>4</a:t>
            </a:r>
          </a:p>
        </p:txBody>
      </p:sp>
      <p:pic>
        <p:nvPicPr>
          <p:cNvPr id="19467" name="Picture 11" descr="шофе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52513"/>
            <a:ext cx="3892550" cy="2592387"/>
          </a:xfrm>
          <a:prstGeom prst="rect">
            <a:avLst/>
          </a:prstGeom>
          <a:noFill/>
        </p:spPr>
      </p:pic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468313" y="1052513"/>
            <a:ext cx="9969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1</a:t>
            </a:r>
          </a:p>
        </p:txBody>
      </p:sp>
      <p:pic>
        <p:nvPicPr>
          <p:cNvPr id="19469" name="Picture 13" descr="машинист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57200" y="3875088"/>
            <a:ext cx="3903663" cy="2686050"/>
          </a:xfrm>
          <a:prstGeom prst="rect">
            <a:avLst/>
          </a:prstGeom>
          <a:noFill/>
        </p:spPr>
      </p:pic>
      <p:pic>
        <p:nvPicPr>
          <p:cNvPr id="19470" name="Picture 14" descr="летчи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90614" y="1038226"/>
            <a:ext cx="3996186" cy="2573337"/>
          </a:xfrm>
          <a:prstGeom prst="rect">
            <a:avLst/>
          </a:prstGeom>
          <a:noFill/>
        </p:spPr>
      </p:pic>
      <p:pic>
        <p:nvPicPr>
          <p:cNvPr id="19471" name="Picture 15" descr="капитан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06866" y="3908425"/>
            <a:ext cx="3979933" cy="265271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302517" y="1071563"/>
            <a:ext cx="384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2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8313" y="3875088"/>
            <a:ext cx="611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3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32040" y="429309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100393" y="3908424"/>
            <a:ext cx="5789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4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474" b="12945"/>
          <a:stretch/>
        </p:blipFill>
        <p:spPr bwMode="auto">
          <a:xfrm>
            <a:off x="4929190" y="1498062"/>
            <a:ext cx="3929090" cy="2305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latin typeface="Comic Sans MS" pitchFamily="66" charset="0"/>
              </a:rPr>
              <a:t>На какой из картинок изображен железнодорожный вокзал </a:t>
            </a:r>
            <a:r>
              <a:rPr lang="ru-RU" sz="3200" b="1" dirty="0" smtClean="0">
                <a:latin typeface="Comic Sans MS" pitchFamily="66" charset="0"/>
              </a:rPr>
              <a:t>г.Воронежа и г Лиски?</a:t>
            </a:r>
            <a:endParaRPr lang="ru-RU" sz="3200" b="1" dirty="0" smtClean="0">
              <a:latin typeface="Comic Sans MS" pitchFamily="66" charset="0"/>
            </a:endParaRPr>
          </a:p>
        </p:txBody>
      </p:sp>
      <p:sp>
        <p:nvSpPr>
          <p:cNvPr id="31752" name="TextBox 8"/>
          <p:cNvSpPr txBox="1">
            <a:spLocks noChangeArrowheads="1"/>
          </p:cNvSpPr>
          <p:nvPr/>
        </p:nvSpPr>
        <p:spPr bwMode="auto">
          <a:xfrm>
            <a:off x="1071563" y="4500563"/>
            <a:ext cx="30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3</a:t>
            </a:r>
          </a:p>
        </p:txBody>
      </p:sp>
      <p:pic>
        <p:nvPicPr>
          <p:cNvPr id="31758" name="Picture 14" descr="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4069641"/>
            <a:ext cx="4019549" cy="2671727"/>
          </a:xfrm>
          <a:prstGeom prst="rect">
            <a:avLst/>
          </a:prstGeom>
          <a:noFill/>
        </p:spPr>
      </p:pic>
      <p:pic>
        <p:nvPicPr>
          <p:cNvPr id="31759" name="Picture 15" descr="vologda_vokza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60032" y="4076700"/>
            <a:ext cx="4033143" cy="2664668"/>
          </a:xfrm>
          <a:prstGeom prst="rect">
            <a:avLst/>
          </a:prstGeom>
          <a:noFill/>
        </p:spPr>
      </p:pic>
      <p:pic>
        <p:nvPicPr>
          <p:cNvPr id="12" name="Рисунок 11" descr="403477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6" y="1500174"/>
            <a:ext cx="4071966" cy="2286016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0" name="Picture 6" descr="касси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60032" y="4149080"/>
            <a:ext cx="3887018" cy="2447925"/>
          </a:xfrm>
          <a:prstGeom prst="rect">
            <a:avLst/>
          </a:prstGeom>
          <a:noFill/>
        </p:spPr>
      </p:pic>
      <p:pic>
        <p:nvPicPr>
          <p:cNvPr id="36871" name="Picture 7" descr="кассир магази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062" y="1268760"/>
            <a:ext cx="3763963" cy="2736304"/>
          </a:xfrm>
          <a:prstGeom prst="rect">
            <a:avLst/>
          </a:prstGeom>
          <a:noFill/>
        </p:spPr>
      </p:pic>
      <p:pic>
        <p:nvPicPr>
          <p:cNvPr id="36872" name="Picture 8" descr="пом маш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60032" y="1268760"/>
            <a:ext cx="3887018" cy="2736304"/>
          </a:xfrm>
          <a:prstGeom prst="rect">
            <a:avLst/>
          </a:prstGeom>
          <a:noFill/>
        </p:spPr>
      </p:pic>
      <p:pic>
        <p:nvPicPr>
          <p:cNvPr id="36873" name="Picture 9" descr="менеджер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3567" y="4149079"/>
            <a:ext cx="3836045" cy="2447925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51520" y="125760"/>
            <a:ext cx="8626250" cy="1143000"/>
          </a:xfrm>
        </p:spPr>
        <p:txBody>
          <a:bodyPr/>
          <a:lstStyle/>
          <a:p>
            <a:r>
              <a:rPr lang="ru-RU" sz="3200" b="1" dirty="0" smtClean="0">
                <a:latin typeface="Comic Sans MS" panose="030F0702030302020204" pitchFamily="66" charset="0"/>
              </a:rPr>
              <a:t>Как называется профессия человека, продающего железнодорожные билеты?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6062" y="1268760"/>
            <a:ext cx="6535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1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60032" y="1268760"/>
            <a:ext cx="614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2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6063" y="4149079"/>
            <a:ext cx="1835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3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60032" y="4149079"/>
            <a:ext cx="614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4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913" y="253208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Comic Sans MS" pitchFamily="66" charset="0"/>
              </a:rPr>
              <a:t>Кто помогает пассажирам занять свое место в вагоне ?</a:t>
            </a:r>
          </a:p>
        </p:txBody>
      </p:sp>
      <p:pic>
        <p:nvPicPr>
          <p:cNvPr id="20491" name="Picture 11" descr="стюардесс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341438"/>
            <a:ext cx="4065588" cy="2562225"/>
          </a:xfrm>
          <a:prstGeom prst="rect">
            <a:avLst/>
          </a:prstGeom>
          <a:noFill/>
        </p:spPr>
      </p:pic>
      <p:pic>
        <p:nvPicPr>
          <p:cNvPr id="20492" name="Picture 12" descr="проводниц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6913" y="1341438"/>
            <a:ext cx="3911600" cy="2562225"/>
          </a:xfrm>
          <a:prstGeom prst="rect">
            <a:avLst/>
          </a:prstGeom>
          <a:noFill/>
        </p:spPr>
      </p:pic>
      <p:pic>
        <p:nvPicPr>
          <p:cNvPr id="20493" name="Picture 13" descr="кондуктор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7825" y="4365624"/>
            <a:ext cx="3024336" cy="230373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57200" y="1341438"/>
            <a:ext cx="624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1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86913" y="1341438"/>
            <a:ext cx="587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2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08359" y="4365624"/>
            <a:ext cx="744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3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170</Words>
  <Application>Microsoft Office PowerPoint</Application>
  <PresentationFormat>Экран (4:3)</PresentationFormat>
  <Paragraphs>70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Как чудесно мир познать,  друзьям об этом рассказать!</vt:lpstr>
      <vt:lpstr>Объединяемся в команды. С какой буквы начинаются ваши имена?</vt:lpstr>
      <vt:lpstr> Первый тур Викторина</vt:lpstr>
      <vt:lpstr>О каком транспорте идет речь ?</vt:lpstr>
      <vt:lpstr>Кто управляет локомотивом?</vt:lpstr>
      <vt:lpstr>На какой из картинок изображен железнодорожный вокзал г.Воронежа и г Лиски?</vt:lpstr>
      <vt:lpstr>Как называется профессия человека, продающего железнодорожные билеты?</vt:lpstr>
      <vt:lpstr>Кто помогает пассажирам занять свое место в вагоне ?</vt:lpstr>
      <vt:lpstr>Какой из этих предметов не нужен в работе проводника?</vt:lpstr>
      <vt:lpstr>Кто заботится, чтобы поезда не столкнулись?</vt:lpstr>
      <vt:lpstr>Что лишнее?</vt:lpstr>
      <vt:lpstr>Второй  тур Познаем на практике</vt:lpstr>
      <vt:lpstr>Слайд 14</vt:lpstr>
      <vt:lpstr>Проверьте ,какие слова у вас получились</vt:lpstr>
      <vt:lpstr>Проверьте, какие слова у вас получились</vt:lpstr>
      <vt:lpstr>Выберите вагон для перевозки груза</vt:lpstr>
      <vt:lpstr>О чем говорят эти картинки?</vt:lpstr>
      <vt:lpstr>Слайд 19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 «Познавай-ка»</dc:title>
  <dc:creator>User</dc:creator>
  <cp:lastModifiedBy>User</cp:lastModifiedBy>
  <cp:revision>69</cp:revision>
  <dcterms:created xsi:type="dcterms:W3CDTF">2014-03-19T16:58:15Z</dcterms:created>
  <dcterms:modified xsi:type="dcterms:W3CDTF">2023-03-29T05:50:48Z</dcterms:modified>
</cp:coreProperties>
</file>