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3"/>
  </p:notesMasterIdLst>
  <p:handoutMasterIdLst>
    <p:handoutMasterId r:id="rId24"/>
  </p:handoutMasterIdLst>
  <p:sldIdLst>
    <p:sldId id="265" r:id="rId3"/>
    <p:sldId id="283" r:id="rId4"/>
    <p:sldId id="284" r:id="rId5"/>
    <p:sldId id="285" r:id="rId6"/>
    <p:sldId id="286" r:id="rId7"/>
    <p:sldId id="302" r:id="rId8"/>
    <p:sldId id="287" r:id="rId9"/>
    <p:sldId id="288" r:id="rId10"/>
    <p:sldId id="290" r:id="rId11"/>
    <p:sldId id="291" r:id="rId12"/>
    <p:sldId id="292" r:id="rId13"/>
    <p:sldId id="298" r:id="rId14"/>
    <p:sldId id="301" r:id="rId15"/>
    <p:sldId id="256" r:id="rId16"/>
    <p:sldId id="299" r:id="rId17"/>
    <p:sldId id="300" r:id="rId18"/>
    <p:sldId id="296" r:id="rId19"/>
    <p:sldId id="303" r:id="rId20"/>
    <p:sldId id="295" r:id="rId21"/>
    <p:sldId id="297" r:id="rId22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Раздел по умолчанию" id="{2912EAC1-7E8C-401B-A66B-3B4E486022B7}">
          <p14:sldIdLst>
            <p14:sldId id="265"/>
            <p14:sldId id="283"/>
            <p14:sldId id="284"/>
            <p14:sldId id="285"/>
            <p14:sldId id="286"/>
            <p14:sldId id="302"/>
            <p14:sldId id="303"/>
            <p14:sldId id="287"/>
            <p14:sldId id="288"/>
            <p14:sldId id="290"/>
            <p14:sldId id="291"/>
            <p14:sldId id="292"/>
            <p14:sldId id="298"/>
            <p14:sldId id="301"/>
          </p14:sldIdLst>
        </p14:section>
        <p14:section name="Раздел без заголовка" id="{EFDDF50C-AD5A-4B1F-98F3-724910AB5C93}">
          <p14:sldIdLst>
            <p14:sldId id="256"/>
            <p14:sldId id="299"/>
            <p14:sldId id="300"/>
            <p14:sldId id="296"/>
            <p14:sldId id="295"/>
            <p14:sldId id="29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998" autoAdjust="0"/>
    <p:restoredTop sz="99827" autoAdjust="0"/>
  </p:normalViewPr>
  <p:slideViewPr>
    <p:cSldViewPr showGuides="1">
      <p:cViewPr varScale="1">
        <p:scale>
          <a:sx n="73" d="100"/>
          <a:sy n="73" d="100"/>
        </p:scale>
        <p:origin x="-582" y="-96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pPr/>
              <a:t>25.11.2025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pPr/>
              <a:t>25.11.2025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/>
              <a:t>Образец текста</a:t>
            </a:r>
          </a:p>
          <a:p>
            <a:pPr lvl="1"/>
            <a:r>
              <a:rPr/>
              <a:t>Второй уровень</a:t>
            </a:r>
          </a:p>
          <a:p>
            <a:pPr lvl="2"/>
            <a:r>
              <a:rPr/>
              <a:t>Третий уровень</a:t>
            </a:r>
          </a:p>
          <a:p>
            <a:pPr lvl="3"/>
            <a:r>
              <a:rPr/>
              <a:t>Четвертый уровень</a:t>
            </a:r>
          </a:p>
          <a:p>
            <a:pPr lvl="4"/>
            <a:r>
              <a:rPr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80892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73150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81912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4786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pPr algn="r" defTabSz="914400">
                <a:buNone/>
              </a:pPr>
              <a:t>14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74977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034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9218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93668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438481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22374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228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589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5874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3778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89202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8795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1234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949990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67066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093542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714154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76885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9211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182084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900842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348559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916662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735785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 smtClean="0"/>
              <a:t>Щелкните, чтобы ввести имя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 smtClean="0"/>
              <a:t>Год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28726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738254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76181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825340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208419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626631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607540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544981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249172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60095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079035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3332594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820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071646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399376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415873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13877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262099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 smtClean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25.11.2025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xmlns="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094016" y="2357430"/>
            <a:ext cx="6264696" cy="1458500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Группа раннего возраста, 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«Осень в гости к нам пришла»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r>
              <a:rPr lang="ru-RU" sz="1800" dirty="0" smtClean="0">
                <a:latin typeface="Cambria"/>
              </a:rPr>
              <a:t>(2-3 года)</a:t>
            </a: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869160"/>
            <a:ext cx="4343401" cy="1440160"/>
          </a:xfrm>
        </p:spPr>
        <p:txBody>
          <a:bodyPr>
            <a:normAutofit fontScale="85000" lnSpcReduction="20000"/>
          </a:bodyPr>
          <a:lstStyle/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err="1" smtClean="0"/>
              <a:t>Тимкова</a:t>
            </a:r>
            <a:r>
              <a:rPr lang="ru-RU" sz="2100" b="1" dirty="0" smtClean="0"/>
              <a:t> Елена Ивановна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воспитатель </a:t>
            </a:r>
            <a:r>
              <a:rPr lang="ru-RU" sz="2100" b="1" dirty="0" err="1" smtClean="0"/>
              <a:t>вк.к</a:t>
            </a:r>
            <a:r>
              <a:rPr lang="ru-RU" sz="2100" b="1" dirty="0" smtClean="0"/>
              <a:t>.</a:t>
            </a:r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 город Лиски, Воронежская область</a:t>
            </a:r>
            <a:endParaRPr lang="ru-RU" sz="1800" b="0" i="0" baseline="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just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   2024-2025  учебный год</a:t>
            </a:r>
            <a:endParaRPr lang="ru-RU" sz="3600" b="0" i="0" baseline="0" dirty="0">
              <a:solidFill>
                <a:srgbClr val="1E83DE"/>
              </a:solidFill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08920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65190" y="6215083"/>
            <a:ext cx="3786214" cy="642917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двигательной активности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7420" y="6147723"/>
            <a:ext cx="3714776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Содержимое 3" descr="IMG-20201120-WA0035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65" r="2965"/>
          <a:stretch>
            <a:fillRect/>
          </a:stretch>
        </p:blipFill>
        <p:spPr>
          <a:xfrm>
            <a:off x="1093752" y="500042"/>
            <a:ext cx="3977640" cy="5638800"/>
          </a:xfrm>
        </p:spPr>
      </p:pic>
      <p:pic>
        <p:nvPicPr>
          <p:cNvPr id="12" name="Содержимое 3" descr="IMG-20201120-WA0029_cut-photo.ru (1).jpg"/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29580" r="29580"/>
          <a:stretch>
            <a:fillRect/>
          </a:stretch>
        </p:blipFill>
        <p:spPr>
          <a:xfrm>
            <a:off x="6165850" y="642918"/>
            <a:ext cx="5540633" cy="5176854"/>
          </a:xfrm>
        </p:spPr>
      </p:pic>
    </p:spTree>
    <p:extLst>
      <p:ext uri="{BB962C8B-B14F-4D97-AF65-F5344CB8AC3E}">
        <p14:creationId xmlns:p14="http://schemas.microsoft.com/office/powerpoint/2010/main" xmlns="" val="1196110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94615" y="5933020"/>
            <a:ext cx="4671920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6892" y="5786454"/>
            <a:ext cx="6215106" cy="71438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Центр конструирования </a:t>
            </a:r>
            <a:endParaRPr lang="ru-RU" sz="24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357166"/>
            <a:ext cx="4060501" cy="5715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IMG_20251120_1451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8726" y="1357298"/>
            <a:ext cx="5311547" cy="3643338"/>
          </a:xfrm>
          <a:prstGeom prst="rect">
            <a:avLst/>
          </a:prstGeom>
        </p:spPr>
      </p:pic>
      <p:pic>
        <p:nvPicPr>
          <p:cNvPr id="6" name="Рисунок 5" descr="20231022_1020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9372" y="1357298"/>
            <a:ext cx="5575909" cy="368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2571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  <a:endParaRPr lang="ru-RU" sz="1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1165190" y="6000768"/>
            <a:ext cx="3162228" cy="50006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книги</a:t>
            </a:r>
            <a:b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090578" y="6097506"/>
            <a:ext cx="4095360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1668" y="5715017"/>
            <a:ext cx="414340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Рисунок 15" descr="IMG_20201203_154025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2381" r="2381"/>
          <a:stretch>
            <a:fillRect/>
          </a:stretch>
        </p:blipFill>
        <p:spPr>
          <a:xfrm>
            <a:off x="1093752" y="428604"/>
            <a:ext cx="3857652" cy="5190331"/>
          </a:xfrm>
        </p:spPr>
      </p:pic>
      <p:pic>
        <p:nvPicPr>
          <p:cNvPr id="10" name="Рисунок 9" descr="IMG_20251120_14522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80098" y="1071546"/>
            <a:ext cx="5857884" cy="4393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3871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31258"/>
            <a:ext cx="4060501" cy="64012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Среда для диалога с родителями</a:t>
            </a:r>
          </a:p>
          <a:p>
            <a:pPr algn="ctr"/>
            <a:r>
              <a:rPr lang="ru-RU" sz="1800" dirty="0" smtClean="0">
                <a:solidFill>
                  <a:srgbClr val="FF9933"/>
                </a:solidFill>
              </a:rPr>
              <a:t> </a:t>
            </a:r>
            <a:endParaRPr lang="ru-RU" sz="1800" dirty="0">
              <a:solidFill>
                <a:srgbClr val="FF9933"/>
              </a:solidFill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086776" y="5969123"/>
            <a:ext cx="410582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9933"/>
                </a:solidFill>
              </a:rPr>
              <a:t> </a:t>
            </a:r>
            <a:endParaRPr lang="ru-RU" sz="2200" dirty="0">
              <a:solidFill>
                <a:srgbClr val="FF9933"/>
              </a:solidFill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164745" y="5867302"/>
            <a:ext cx="416489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800" dirty="0" smtClean="0">
                <a:solidFill>
                  <a:srgbClr val="FF9933"/>
                </a:solidFill>
              </a:rPr>
              <a:t>Среда </a:t>
            </a:r>
            <a:r>
              <a:rPr lang="ru-RU" sz="18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</a:t>
            </a:r>
            <a:r>
              <a:rPr lang="ru-RU" sz="2000" dirty="0" smtClean="0">
                <a:solidFill>
                  <a:srgbClr val="FF9933"/>
                </a:solidFill>
              </a:rPr>
              <a:t> </a:t>
            </a:r>
            <a:endParaRPr lang="ru-RU" sz="2000" dirty="0">
              <a:solidFill>
                <a:srgbClr val="FF9933"/>
              </a:solidFill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</a:t>
            </a:r>
            <a:r>
              <a:rPr lang="ru-RU" sz="1800" b="1" dirty="0" smtClean="0">
                <a:solidFill>
                  <a:srgbClr val="FF9933"/>
                </a:solidFill>
              </a:rPr>
              <a:t>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1" name="Рисунок 10" descr="IMG_20201207_141130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7093" r="7093"/>
          <a:stretch>
            <a:fillRect/>
          </a:stretch>
        </p:blipFill>
        <p:spPr>
          <a:xfrm>
            <a:off x="165100" y="357188"/>
            <a:ext cx="3813175" cy="5638800"/>
          </a:xfrm>
        </p:spPr>
      </p:pic>
      <p:pic>
        <p:nvPicPr>
          <p:cNvPr id="9" name="Содержимое 9" descr="IMG_20201123_134609_cut-photo.ru (1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8938" r="8938"/>
          <a:stretch>
            <a:fillRect/>
          </a:stretch>
        </p:blipFill>
        <p:spPr>
          <a:xfrm>
            <a:off x="8423341" y="500042"/>
            <a:ext cx="3765484" cy="5337191"/>
          </a:xfrm>
        </p:spPr>
      </p:pic>
      <p:pic>
        <p:nvPicPr>
          <p:cNvPr id="16" name="Рисунок 15" descr="IMG_20201207_141610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13435" r="13435"/>
          <a:stretch>
            <a:fillRect/>
          </a:stretch>
        </p:blipFill>
        <p:spPr>
          <a:xfrm>
            <a:off x="4237024" y="500042"/>
            <a:ext cx="3978275" cy="5500726"/>
          </a:xfrm>
        </p:spPr>
      </p:pic>
    </p:spTree>
    <p:extLst>
      <p:ext uri="{BB962C8B-B14F-4D97-AF65-F5344CB8AC3E}">
        <p14:creationId xmlns:p14="http://schemas.microsoft.com/office/powerpoint/2010/main" xmlns="" val="2213216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928670"/>
            <a:ext cx="9144000" cy="40719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dirty="0" smtClean="0"/>
              <a:t>Организация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развивающей</a:t>
            </a:r>
            <a:br>
              <a:rPr lang="ru-RU" dirty="0" smtClean="0"/>
            </a:br>
            <a:r>
              <a:rPr lang="ru-RU" dirty="0" smtClean="0"/>
              <a:t>предметно-пространственной среды в группе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32876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01203_093919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9452" b="9452"/>
          <a:stretch>
            <a:fillRect/>
          </a:stretch>
        </p:blipFill>
        <p:spPr>
          <a:xfrm>
            <a:off x="522248" y="428604"/>
            <a:ext cx="5214938" cy="5786478"/>
          </a:xfrm>
        </p:spPr>
      </p:pic>
      <p:pic>
        <p:nvPicPr>
          <p:cNvPr id="7" name="Рисунок 6" descr="IMG_20201202_154749 (2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2620" r="2620"/>
          <a:stretch>
            <a:fillRect/>
          </a:stretch>
        </p:blipFill>
        <p:spPr>
          <a:xfrm>
            <a:off x="6665916" y="428604"/>
            <a:ext cx="5000626" cy="5786438"/>
          </a:xfrm>
        </p:spPr>
      </p:pic>
    </p:spTree>
    <p:extLst>
      <p:ext uri="{BB962C8B-B14F-4D97-AF65-F5344CB8AC3E}">
        <p14:creationId xmlns:p14="http://schemas.microsoft.com/office/powerpoint/2010/main" xmlns="" val="334340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2"/>
          <p:cNvSpPr txBox="1">
            <a:spLocks/>
          </p:cNvSpPr>
          <p:nvPr/>
        </p:nvSpPr>
        <p:spPr>
          <a:xfrm>
            <a:off x="-344502" y="6149069"/>
            <a:ext cx="4671920" cy="82714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 descr="IMG-20201120-WA0031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l="2965" r="2965"/>
          <a:stretch>
            <a:fillRect/>
          </a:stretch>
        </p:blipFill>
        <p:spPr>
          <a:xfrm>
            <a:off x="165100" y="500063"/>
            <a:ext cx="3978275" cy="5638800"/>
          </a:xfrm>
        </p:spPr>
      </p:pic>
      <p:pic>
        <p:nvPicPr>
          <p:cNvPr id="17" name="Рисунок 16" descr="IMG_20201207_151259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3005" r="3005"/>
          <a:stretch>
            <a:fillRect/>
          </a:stretch>
        </p:blipFill>
        <p:spPr>
          <a:xfrm>
            <a:off x="8237552" y="500042"/>
            <a:ext cx="3808397" cy="5643562"/>
          </a:xfrm>
        </p:spPr>
      </p:pic>
      <p:pic>
        <p:nvPicPr>
          <p:cNvPr id="16" name="Рисунок 15" descr="лдлдл.jpg"/>
          <p:cNvPicPr>
            <a:picLocks noGrp="1" noChangeAspect="1"/>
          </p:cNvPicPr>
          <p:nvPr>
            <p:ph type="pic" idx="13"/>
          </p:nvPr>
        </p:nvPicPr>
        <p:blipFill>
          <a:blip r:embed="rId5" cstate="print"/>
          <a:srcRect l="16331" r="16331"/>
          <a:stretch>
            <a:fillRect/>
          </a:stretch>
        </p:blipFill>
        <p:spPr>
          <a:xfrm>
            <a:off x="4237024" y="500042"/>
            <a:ext cx="3906837" cy="5638800"/>
          </a:xfrm>
        </p:spPr>
      </p:pic>
    </p:spTree>
    <p:extLst>
      <p:ext uri="{BB962C8B-B14F-4D97-AF65-F5344CB8AC3E}">
        <p14:creationId xmlns:p14="http://schemas.microsoft.com/office/powerpoint/2010/main" xmlns="" val="38725319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451338" y="428604"/>
            <a:ext cx="3929090" cy="117157"/>
          </a:xfrm>
        </p:spPr>
        <p:txBody>
          <a:bodyPr>
            <a:normAutofit fontScale="90000"/>
          </a:bodyPr>
          <a:lstStyle/>
          <a:p>
            <a:pPr algn="ctr"/>
            <a:endParaRPr lang="ru-RU" sz="2400" dirty="0"/>
          </a:p>
        </p:txBody>
      </p:sp>
      <p:pic>
        <p:nvPicPr>
          <p:cNvPr id="6" name="Содержимое 3" descr="IMG_20201127_144450_cut-photo.ru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642" r="5642"/>
          <a:stretch>
            <a:fillRect/>
          </a:stretch>
        </p:blipFill>
        <p:spPr>
          <a:xfrm>
            <a:off x="665124" y="1357298"/>
            <a:ext cx="4929222" cy="3857652"/>
          </a:xfrm>
        </p:spPr>
      </p:pic>
      <p:pic>
        <p:nvPicPr>
          <p:cNvPr id="4" name="Рисунок 3" descr="SAM_6678.JPG"/>
          <p:cNvPicPr>
            <a:picLocks noChangeAspect="1"/>
          </p:cNvPicPr>
          <p:nvPr/>
        </p:nvPicPr>
        <p:blipFill>
          <a:blip r:embed="rId4" cstate="print"/>
          <a:srcRect t="8491" b="8491"/>
          <a:stretch>
            <a:fillRect/>
          </a:stretch>
        </p:blipFill>
        <p:spPr>
          <a:xfrm>
            <a:off x="6165850" y="1374820"/>
            <a:ext cx="5593810" cy="384013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513349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G_20201203_152709.jpg"/>
          <p:cNvPicPr>
            <a:picLocks noChangeAspect="1"/>
          </p:cNvPicPr>
          <p:nvPr/>
        </p:nvPicPr>
        <p:blipFill>
          <a:blip r:embed="rId2" cstate="print"/>
          <a:srcRect l="2000" r="2000"/>
          <a:stretch>
            <a:fillRect/>
          </a:stretch>
        </p:blipFill>
        <p:spPr>
          <a:xfrm>
            <a:off x="4522776" y="1071546"/>
            <a:ext cx="3479030" cy="5110045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>
          <a:xfrm rot="10800000" flipH="1" flipV="1">
            <a:off x="4141179" y="492487"/>
            <a:ext cx="4998174" cy="36941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Спокойный сектор</a:t>
            </a:r>
            <a:endParaRPr lang="ru-RU" dirty="0"/>
          </a:p>
        </p:txBody>
      </p:sp>
      <p:pic>
        <p:nvPicPr>
          <p:cNvPr id="7" name="Рисунок 6" descr="SAM_6981.JPG"/>
          <p:cNvPicPr>
            <a:picLocks noChangeAspect="1"/>
          </p:cNvPicPr>
          <p:nvPr/>
        </p:nvPicPr>
        <p:blipFill>
          <a:blip r:embed="rId3" cstate="print"/>
          <a:srcRect l="2965" r="2965"/>
          <a:stretch>
            <a:fillRect/>
          </a:stretch>
        </p:blipFill>
        <p:spPr>
          <a:xfrm>
            <a:off x="593686" y="1000108"/>
            <a:ext cx="3628857" cy="5143536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8" name="Picture 2" descr="C:\Users\днс\Desktop\Новая папка (2)\IMG_20191011_150721.jpg"/>
          <p:cNvPicPr>
            <a:picLocks noGrp="1" noChangeAspect="1" noChangeArrowheads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543" r="23543"/>
          <a:stretch>
            <a:fillRect/>
          </a:stretch>
        </p:blipFill>
        <p:spPr bwMode="auto">
          <a:xfrm>
            <a:off x="8308990" y="1071546"/>
            <a:ext cx="3427963" cy="506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3550" y="1000108"/>
            <a:ext cx="3124200" cy="2500330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Уголок</a:t>
            </a:r>
            <a:br>
              <a:rPr lang="ru-RU" sz="2400" dirty="0" smtClean="0"/>
            </a:br>
            <a:r>
              <a:rPr lang="ru-RU" sz="2400" dirty="0" smtClean="0"/>
              <a:t> ранней </a:t>
            </a:r>
            <a:br>
              <a:rPr lang="ru-RU" sz="2400" dirty="0" smtClean="0"/>
            </a:br>
            <a:r>
              <a:rPr lang="ru-RU" sz="2400" dirty="0" smtClean="0"/>
              <a:t>профессиональной направленности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3714752"/>
            <a:ext cx="3124200" cy="2643206"/>
          </a:xfrm>
        </p:spPr>
        <p:txBody>
          <a:bodyPr>
            <a:normAutofit/>
          </a:bodyPr>
          <a:lstStyle/>
          <a:p>
            <a:pPr algn="ctr"/>
            <a:endParaRPr lang="ru-RU" sz="14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dirty="0" smtClean="0"/>
              <a:t>В совместной организованной и свободной деятельности с детьми развиваем интерес  к железнодорожному транспорту, труду железнодорожников, ориентируя воспитанников на будущую профессию.</a:t>
            </a:r>
            <a:endParaRPr lang="ru-RU" sz="1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030" b="4030"/>
          <a:stretch>
            <a:fillRect/>
          </a:stretch>
        </p:blipFill>
        <p:spPr>
          <a:xfrm>
            <a:off x="3879834" y="500042"/>
            <a:ext cx="3714776" cy="3228610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  <p:pic>
        <p:nvPicPr>
          <p:cNvPr id="18" name="Рисунок 17"/>
          <p:cNvPicPr>
            <a:picLocks noGrp="1" noChangeAspect="1"/>
          </p:cNvPicPr>
          <p:nvPr>
            <p:ph type="pic" idx="1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6317" r="16317"/>
          <a:stretch>
            <a:fillRect/>
          </a:stretch>
        </p:blipFill>
        <p:spPr>
          <a:xfrm>
            <a:off x="8237552" y="500042"/>
            <a:ext cx="3500462" cy="3102431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79834" y="3929066"/>
            <a:ext cx="3657600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6114" y="3929066"/>
            <a:ext cx="3586162" cy="2689622"/>
          </a:xfrm>
        </p:spPr>
      </p:pic>
    </p:spTree>
    <p:extLst>
      <p:ext uri="{BB962C8B-B14F-4D97-AF65-F5344CB8AC3E}">
        <p14:creationId xmlns:p14="http://schemas.microsoft.com/office/powerpoint/2010/main" xmlns="" val="2689538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  <a:endPara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0032" y="6286520"/>
            <a:ext cx="2857520" cy="357190"/>
          </a:xfrm>
        </p:spPr>
        <p:txBody>
          <a:bodyPr>
            <a:noAutofit/>
          </a:bodyPr>
          <a:lstStyle/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522248" y="3071810"/>
            <a:ext cx="3500462" cy="28575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  <a:endPara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5094280" y="3071810"/>
            <a:ext cx="3357586" cy="3571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  <a:endParaRPr lang="ru-RU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2-3 года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Рисунок 10" descr="IMG_20251120_1444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7934" y="357165"/>
            <a:ext cx="3786214" cy="2678925"/>
          </a:xfrm>
          <a:prstGeom prst="rect">
            <a:avLst/>
          </a:prstGeom>
        </p:spPr>
      </p:pic>
      <p:pic>
        <p:nvPicPr>
          <p:cNvPr id="13" name="Рисунок 12" descr="IMG_20251120_1447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37090" y="357166"/>
            <a:ext cx="3857653" cy="2744868"/>
          </a:xfrm>
          <a:prstGeom prst="rect">
            <a:avLst/>
          </a:prstGeom>
        </p:spPr>
      </p:pic>
      <p:pic>
        <p:nvPicPr>
          <p:cNvPr id="15" name="Рисунок 14" descr="верхний правый угол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07934" y="3429000"/>
            <a:ext cx="3762401" cy="2821802"/>
          </a:xfrm>
          <a:prstGeom prst="rect">
            <a:avLst/>
          </a:prstGeom>
        </p:spPr>
      </p:pic>
      <p:pic>
        <p:nvPicPr>
          <p:cNvPr id="14" name="Рисунок 13" descr="IMG_20251120_13235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879966" y="3357562"/>
            <a:ext cx="3786214" cy="289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05085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1757362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Картотека режимных моментов и физкультминуток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2" y="3786190"/>
            <a:ext cx="3424277" cy="1928826"/>
          </a:xfrm>
        </p:spPr>
        <p:txBody>
          <a:bodyPr>
            <a:normAutofit/>
          </a:bodyPr>
          <a:lstStyle/>
          <a:p>
            <a:r>
              <a:rPr lang="ru-RU" sz="1400" dirty="0" smtClean="0"/>
              <a:t>Успокаивают,  веселят, организуют малышей, воспитывают положительное отношение к режимным моментам потешки и короткие стихи. В период адаптации потешки помогают установить контакт с  детьми.</a:t>
            </a:r>
            <a:endParaRPr lang="ru-RU" sz="1400" dirty="0"/>
          </a:p>
        </p:txBody>
      </p:sp>
      <p:pic>
        <p:nvPicPr>
          <p:cNvPr id="9" name="Содержимое 5" descr="IMG_20201201_131834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1044" b="1044"/>
          <a:stretch>
            <a:fillRect/>
          </a:stretch>
        </p:blipFill>
        <p:spPr>
          <a:xfrm>
            <a:off x="354646" y="609600"/>
            <a:ext cx="7720966" cy="5391168"/>
          </a:xfrm>
        </p:spPr>
      </p:pic>
    </p:spTree>
    <p:extLst>
      <p:ext uri="{BB962C8B-B14F-4D97-AF65-F5344CB8AC3E}">
        <p14:creationId xmlns:p14="http://schemas.microsoft.com/office/powerpoint/2010/main" xmlns="" val="350220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737354" y="357166"/>
            <a:ext cx="5286412" cy="24288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1. Рабочий сектор </a:t>
            </a:r>
            <a:br>
              <a:rPr lang="ru-RU" sz="2400" b="1" dirty="0" smtClean="0"/>
            </a:br>
            <a:r>
              <a:rPr lang="ru-RU" sz="2400" b="1" dirty="0" smtClean="0"/>
              <a:t>(представлен сенсорным, экологическим, спортивным. патриотическим, а также центром развития речи) 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    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237420" y="3068960"/>
            <a:ext cx="4258295" cy="1828800"/>
          </a:xfrm>
        </p:spPr>
        <p:txBody>
          <a:bodyPr>
            <a:normAutofit/>
          </a:bodyPr>
          <a:lstStyle/>
          <a:p>
            <a:pPr marL="342900" indent="-342900">
              <a:buFontTx/>
              <a:buChar char="-"/>
            </a:pPr>
            <a:r>
              <a:rPr lang="ru-RU" dirty="0" smtClean="0"/>
              <a:t> </a:t>
            </a:r>
            <a:r>
              <a:rPr lang="ru-RU" b="1" i="1" dirty="0" smtClean="0"/>
              <a:t>Наполняемость  центров меняется  в зависимости от  темы дня, недели, времени года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" name="Рисунок 14" descr="IMG_20201203_134046 (2)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t="4719" b="4719"/>
          <a:stretch>
            <a:fillRect/>
          </a:stretch>
        </p:blipFill>
        <p:spPr>
          <a:xfrm>
            <a:off x="165100" y="357188"/>
            <a:ext cx="6500813" cy="6105525"/>
          </a:xfrm>
        </p:spPr>
      </p:pic>
    </p:spTree>
    <p:extLst>
      <p:ext uri="{BB962C8B-B14F-4D97-AF65-F5344CB8AC3E}">
        <p14:creationId xmlns:p14="http://schemas.microsoft.com/office/powerpoint/2010/main" xmlns="" val="1389676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правильной речи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5758252"/>
            <a:ext cx="3550920" cy="10933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5522908" y="6097506"/>
            <a:ext cx="6621546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экологического воспитания</a:t>
            </a: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Содержимое 6" descr="IMG_20201127_135102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9237" r="9237"/>
          <a:stretch>
            <a:fillRect/>
          </a:stretch>
        </p:blipFill>
        <p:spPr>
          <a:xfrm>
            <a:off x="379372" y="714356"/>
            <a:ext cx="3857652" cy="5467829"/>
          </a:xfrm>
        </p:spPr>
      </p:pic>
      <p:pic>
        <p:nvPicPr>
          <p:cNvPr id="19" name="Содержимое 4" descr="IMG_20201201_143346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6280" r="6280"/>
          <a:stretch>
            <a:fillRect/>
          </a:stretch>
        </p:blipFill>
        <p:spPr>
          <a:xfrm>
            <a:off x="4522776" y="714356"/>
            <a:ext cx="3595906" cy="5419032"/>
          </a:xfrm>
        </p:spPr>
      </p:pic>
      <p:pic>
        <p:nvPicPr>
          <p:cNvPr id="27" name="Содержимое 5" descr="IMG_20201201_142755_cut-photo.ru.jpg"/>
          <p:cNvPicPr>
            <a:picLocks noGrp="1" noChangeAspect="1"/>
          </p:cNvPicPr>
          <p:nvPr>
            <p:ph type="pic" idx="10"/>
          </p:nvPr>
        </p:nvPicPr>
        <p:blipFill>
          <a:blip r:embed="rId5" cstate="print"/>
          <a:srcRect l="1537" r="1537"/>
          <a:stretch>
            <a:fillRect/>
          </a:stretch>
        </p:blipFill>
        <p:spPr>
          <a:xfrm>
            <a:off x="8308990" y="785794"/>
            <a:ext cx="3678671" cy="5357850"/>
          </a:xfrm>
        </p:spPr>
      </p:pic>
    </p:spTree>
    <p:extLst>
      <p:ext uri="{BB962C8B-B14F-4D97-AF65-F5344CB8AC3E}">
        <p14:creationId xmlns:p14="http://schemas.microsoft.com/office/powerpoint/2010/main" xmlns="" val="3694646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950876" y="6143644"/>
            <a:ext cx="4572032" cy="71435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центр сенсорного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3" y="6903717"/>
            <a:ext cx="3595291" cy="24005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4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6880230" y="6215082"/>
            <a:ext cx="4429156" cy="50006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sz="2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уголок экспериментирования</a:t>
            </a:r>
          </a:p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74009" y="7143776"/>
            <a:ext cx="4774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p%j0T^knfKGk7mEr</a:t>
            </a:r>
            <a:endParaRPr lang="ru-RU" dirty="0"/>
          </a:p>
        </p:txBody>
      </p:sp>
      <p:pic>
        <p:nvPicPr>
          <p:cNvPr id="30" name="Рисунок 29" descr="IMG_20201211_105557_1.jpg"/>
          <p:cNvPicPr>
            <a:picLocks noGrp="1" noChangeAspect="1"/>
          </p:cNvPicPr>
          <p:nvPr>
            <p:ph type="pic" idx="13"/>
          </p:nvPr>
        </p:nvPicPr>
        <p:blipFill>
          <a:blip r:embed="rId3" cstate="print"/>
          <a:srcRect l="7712" r="7712"/>
          <a:stretch>
            <a:fillRect/>
          </a:stretch>
        </p:blipFill>
        <p:spPr>
          <a:xfrm>
            <a:off x="6237288" y="1000108"/>
            <a:ext cx="5429250" cy="4857767"/>
          </a:xfrm>
        </p:spPr>
      </p:pic>
      <p:pic>
        <p:nvPicPr>
          <p:cNvPr id="32" name="Рисунок 31" descr="IMG_20201203_134046 (3).jpg"/>
          <p:cNvPicPr>
            <a:picLocks noGrp="1" noChangeAspect="1"/>
          </p:cNvPicPr>
          <p:nvPr>
            <p:ph type="pic" idx="1"/>
          </p:nvPr>
        </p:nvPicPr>
        <p:blipFill>
          <a:blip r:embed="rId4" cstate="print"/>
          <a:srcRect l="1094" r="1094"/>
          <a:stretch>
            <a:fillRect/>
          </a:stretch>
        </p:blipFill>
        <p:spPr>
          <a:xfrm>
            <a:off x="450850" y="857250"/>
            <a:ext cx="5357813" cy="5214938"/>
          </a:xfrm>
        </p:spPr>
      </p:pic>
    </p:spTree>
    <p:extLst>
      <p:ext uri="{BB962C8B-B14F-4D97-AF65-F5344CB8AC3E}">
        <p14:creationId xmlns:p14="http://schemas.microsoft.com/office/powerpoint/2010/main" xmlns="" val="747330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 flipV="1">
            <a:off x="-89043" y="6857999"/>
            <a:ext cx="4060501" cy="4571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2951140" y="6097506"/>
            <a:ext cx="6215106" cy="7604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Патриотический уголок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74009" y="7143776"/>
            <a:ext cx="4774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p%j0T^knfKGk7mEr</a:t>
            </a:r>
            <a:endParaRPr lang="ru-RU" dirty="0"/>
          </a:p>
        </p:txBody>
      </p:sp>
      <p:pic>
        <p:nvPicPr>
          <p:cNvPr id="12" name="Рисунок 11" descr="IMG-20251127-WA003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190" y="500042"/>
            <a:ext cx="4203452" cy="5472445"/>
          </a:xfrm>
          <a:prstGeom prst="rect">
            <a:avLst/>
          </a:prstGeom>
        </p:spPr>
      </p:pic>
      <p:pic>
        <p:nvPicPr>
          <p:cNvPr id="14" name="Рисунок 13" descr="20231022_1021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5916" y="500042"/>
            <a:ext cx="3857652" cy="537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86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4392487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18548" y="6189040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  <a:endParaRPr lang="ru-RU" sz="16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  <a:endParaRPr lang="ru-RU" sz="16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  <a:endParaRPr lang="ru-RU" sz="1800" b="1" dirty="0">
              <a:solidFill>
                <a:srgbClr val="BA101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Содержимое 7" descr="Рисунок2.jpg"/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1" b="1"/>
          <a:stretch>
            <a:fillRect/>
          </a:stretch>
        </p:blipFill>
        <p:spPr>
          <a:xfrm>
            <a:off x="736562" y="571480"/>
            <a:ext cx="4786346" cy="5572164"/>
          </a:xfrm>
        </p:spPr>
      </p:pic>
      <p:pic>
        <p:nvPicPr>
          <p:cNvPr id="7" name="Рисунок 6" descr="IMG_20201203_145725 (2).jpg"/>
          <p:cNvPicPr>
            <a:picLocks noGrp="1" noChangeAspect="1"/>
          </p:cNvPicPr>
          <p:nvPr>
            <p:ph type="pic" idx="10"/>
          </p:nvPr>
        </p:nvPicPr>
        <p:blipFill>
          <a:blip r:embed="rId4" cstate="print"/>
          <a:srcRect l="1109" r="1109"/>
          <a:stretch>
            <a:fillRect/>
          </a:stretch>
        </p:blipFill>
        <p:spPr>
          <a:xfrm>
            <a:off x="6665913" y="642938"/>
            <a:ext cx="4929187" cy="5429250"/>
          </a:xfrm>
        </p:spPr>
      </p:pic>
    </p:spTree>
    <p:extLst>
      <p:ext uri="{BB962C8B-B14F-4D97-AF65-F5344CB8AC3E}">
        <p14:creationId xmlns:p14="http://schemas.microsoft.com/office/powerpoint/2010/main" xmlns="" val="2664464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b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Рисунок 7" descr="IMG_20251120_1515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8000" y="1142984"/>
            <a:ext cx="4929222" cy="4500594"/>
          </a:xfrm>
          <a:prstGeom prst="rect">
            <a:avLst/>
          </a:prstGeom>
        </p:spPr>
      </p:pic>
      <p:pic>
        <p:nvPicPr>
          <p:cNvPr id="12" name="Рисунок 11" descr="IMG_20251120_1450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7288" y="1214422"/>
            <a:ext cx="5357850" cy="428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56790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АКТИВНЫЙ СЕКТОР</a:t>
            </a:r>
            <a:endParaRPr lang="ru-RU" sz="1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5908560"/>
            <a:ext cx="5099785" cy="760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4165586" y="5908560"/>
            <a:ext cx="5072097" cy="59227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Уголок театрализации</a:t>
            </a:r>
          </a:p>
          <a:p>
            <a:pPr algn="ctr"/>
            <a:r>
              <a:rPr lang="ru-RU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Содержимое 3" descr="IMG_20201127_141512_cut-photo.ru.jpg"/>
          <p:cNvPicPr>
            <a:picLocks noGrp="1" noChangeAspect="1"/>
          </p:cNvPicPr>
          <p:nvPr>
            <p:ph type="pic" idx="10"/>
          </p:nvPr>
        </p:nvPicPr>
        <p:blipFill>
          <a:blip r:embed="rId3" cstate="print"/>
          <a:srcRect l="13856" r="13856"/>
          <a:stretch>
            <a:fillRect/>
          </a:stretch>
        </p:blipFill>
        <p:spPr>
          <a:xfrm>
            <a:off x="950876" y="785794"/>
            <a:ext cx="5166280" cy="5000660"/>
          </a:xfrm>
        </p:spPr>
      </p:pic>
      <p:pic>
        <p:nvPicPr>
          <p:cNvPr id="7" name="Рисунок 6" descr="SAM_6635.JPG"/>
          <p:cNvPicPr>
            <a:picLocks noChangeAspect="1"/>
          </p:cNvPicPr>
          <p:nvPr/>
        </p:nvPicPr>
        <p:blipFill>
          <a:blip r:embed="rId4" cstate="print"/>
          <a:srcRect l="13355" r="13355"/>
          <a:stretch>
            <a:fillRect/>
          </a:stretch>
        </p:blipFill>
        <p:spPr>
          <a:xfrm>
            <a:off x="7237420" y="785794"/>
            <a:ext cx="3550842" cy="5001163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3801777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258</Words>
  <Application>Microsoft Office PowerPoint</Application>
  <PresentationFormat>Произвольный</PresentationFormat>
  <Paragraphs>85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GraduationAlbum_16x9</vt:lpstr>
      <vt:lpstr>Группа раннего возраста,  «Осень в гости к нам пришла» (2-3 года)</vt:lpstr>
      <vt:lpstr>Вход в группу, нижняя левая точка</vt:lpstr>
      <vt:lpstr>    1. Рабочий сектор  (представлен сенсорным, экологическим, спортивным. патриотическим, а также центром развития речи)       </vt:lpstr>
      <vt:lpstr>Слайд 4</vt:lpstr>
      <vt:lpstr>Слайд 5</vt:lpstr>
      <vt:lpstr>Слайд 6</vt:lpstr>
      <vt:lpstr>1.6. Рабочий сектор  (методическая литература педагога)</vt:lpstr>
      <vt:lpstr>Центр игры  </vt:lpstr>
      <vt:lpstr>Слайд 9</vt:lpstr>
      <vt:lpstr> центр двигательной активности  </vt:lpstr>
      <vt:lpstr> </vt:lpstr>
      <vt:lpstr>Слайд 12</vt:lpstr>
      <vt:lpstr>Слайд 13</vt:lpstr>
      <vt:lpstr>Организация  развивающей предметно-пространственной среды в группе</vt:lpstr>
      <vt:lpstr>Слайд 15</vt:lpstr>
      <vt:lpstr>Слайд 16</vt:lpstr>
      <vt:lpstr>Слайд 17</vt:lpstr>
      <vt:lpstr>Слайд 18</vt:lpstr>
      <vt:lpstr>Уголок  ранней  профессиональной направленности</vt:lpstr>
      <vt:lpstr>Картотека режимных моментов и физкультминуток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2018-04-22T15:15:56Z</dcterms:created>
  <dcterms:modified xsi:type="dcterms:W3CDTF">2025-11-25T09:40:31Z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