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5" r:id="rId3"/>
    <p:sldId id="270" r:id="rId4"/>
    <p:sldId id="257" r:id="rId5"/>
    <p:sldId id="260" r:id="rId6"/>
    <p:sldId id="263" r:id="rId7"/>
    <p:sldId id="261" r:id="rId8"/>
    <p:sldId id="264" r:id="rId9"/>
    <p:sldId id="271" r:id="rId10"/>
    <p:sldId id="266" r:id="rId11"/>
    <p:sldId id="269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66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3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76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03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1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8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62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912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23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3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57C0-DC03-403C-B0A4-9B087EFA902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BC1BA-4DFD-448A-80DC-962B143F4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0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6995" y="1863768"/>
            <a:ext cx="9144000" cy="2222199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rgbClr val="C00000"/>
                </a:solidFill>
                <a:latin typeface="IzhitsaC" panose="020B0500000000000000" pitchFamily="34" charset="0"/>
              </a:rPr>
              <a:t>Сядем рядком,</a:t>
            </a:r>
            <a:br>
              <a:rPr lang="ru-RU" sz="6600" b="1" dirty="0">
                <a:solidFill>
                  <a:srgbClr val="C00000"/>
                </a:solidFill>
                <a:latin typeface="IzhitsaC" panose="020B0500000000000000" pitchFamily="34" charset="0"/>
              </a:rPr>
            </a:br>
            <a:r>
              <a:rPr lang="ru-RU" sz="6600" b="1" dirty="0">
                <a:solidFill>
                  <a:srgbClr val="C00000"/>
                </a:solidFill>
                <a:latin typeface="IzhitsaC" panose="020B0500000000000000" pitchFamily="34" charset="0"/>
              </a:rPr>
              <a:t>поговорим ладком</a:t>
            </a:r>
            <a:br>
              <a:rPr lang="ru-RU" sz="5400" b="1" dirty="0">
                <a:solidFill>
                  <a:srgbClr val="C00000"/>
                </a:solidFill>
                <a:latin typeface="IzhitsaC" panose="020B0500000000000000" pitchFamily="34" charset="0"/>
              </a:rPr>
            </a:br>
            <a:r>
              <a:rPr lang="ru-RU" sz="1800" dirty="0">
                <a:solidFill>
                  <a:srgbClr val="C00000"/>
                </a:solidFill>
                <a:latin typeface="IzhitsaC" panose="020B0500000000000000" pitchFamily="34" charset="0"/>
              </a:rPr>
              <a:t>Фольклорный познавательно-творческий проект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22356" y="5667632"/>
            <a:ext cx="7339913" cy="88350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IzhitsaC" panose="020B0500000000000000" pitchFamily="34" charset="0"/>
              </a:rPr>
              <a:t>Составили воспитатели средней группы- 1</a:t>
            </a:r>
          </a:p>
          <a:p>
            <a:r>
              <a:rPr lang="ru-RU" sz="2000" dirty="0" err="1">
                <a:latin typeface="IzhitsaC" panose="020B0500000000000000" pitchFamily="34" charset="0"/>
              </a:rPr>
              <a:t>Скачкова</a:t>
            </a:r>
            <a:r>
              <a:rPr lang="ru-RU" sz="2000" dirty="0">
                <a:latin typeface="IzhitsaC" panose="020B0500000000000000" pitchFamily="34" charset="0"/>
              </a:rPr>
              <a:t> Л.И., Трофимова И.Ю.</a:t>
            </a:r>
          </a:p>
        </p:txBody>
      </p:sp>
    </p:spTree>
    <p:extLst>
      <p:ext uri="{BB962C8B-B14F-4D97-AF65-F5344CB8AC3E}">
        <p14:creationId xmlns:p14="http://schemas.microsoft.com/office/powerpoint/2010/main" val="340923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8145" y="92364"/>
            <a:ext cx="8090368" cy="1671781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«</a:t>
            </a:r>
            <a:r>
              <a:rPr lang="ru-RU" sz="3600" dirty="0" err="1">
                <a:latin typeface="IzhitsaC" panose="020B0500000000000000" pitchFamily="34" charset="0"/>
              </a:rPr>
              <a:t>Блиночки</a:t>
            </a:r>
            <a:r>
              <a:rPr lang="ru-RU" sz="3600" dirty="0">
                <a:latin typeface="IzhitsaC" panose="020B0500000000000000" pitchFamily="34" charset="0"/>
              </a:rPr>
              <a:t> горячи,</a:t>
            </a:r>
            <a:br>
              <a:rPr lang="ru-RU" sz="3600" dirty="0">
                <a:latin typeface="IzhitsaC" panose="020B0500000000000000" pitchFamily="34" charset="0"/>
              </a:rPr>
            </a:br>
            <a:r>
              <a:rPr lang="ru-RU" sz="3600" dirty="0">
                <a:latin typeface="IzhitsaC" panose="020B0500000000000000" pitchFamily="34" charset="0"/>
              </a:rPr>
              <a:t>не хотят сидеть в печи»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E77F71-6269-608D-1832-51EEFF17E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52" y="1579417"/>
            <a:ext cx="7380881" cy="45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16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2756" y="0"/>
            <a:ext cx="7951573" cy="1325563"/>
          </a:xfrm>
        </p:spPr>
        <p:txBody>
          <a:bodyPr/>
          <a:lstStyle/>
          <a:p>
            <a:r>
              <a:rPr lang="ru-RU" sz="3600" dirty="0">
                <a:latin typeface="IzhitsaC" panose="020B0500000000000000" pitchFamily="34" charset="0"/>
              </a:rPr>
              <a:t>«Выходи, тебе водить…»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56FCD5-BADD-1A5C-C514-E4FFD75EBC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325563"/>
            <a:ext cx="7179181" cy="486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24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0292" y="0"/>
            <a:ext cx="8610600" cy="132556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  «Традиции гостеприимства»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FEE55F-E195-160D-6D31-BB8E09640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3" y="1209964"/>
            <a:ext cx="7281807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7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222" y="760541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0248" y="529881"/>
            <a:ext cx="7076303" cy="61098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Цель проекта:</a:t>
            </a: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Создать условия для приобщения детей к истокам русской народной культуры, сформировать основы патриотического сознания посредством ознакомления с историей и культурой России, через потенциал русских народных произведений и художественных промыслов.</a:t>
            </a:r>
            <a:b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endParaRPr lang="ru-RU" sz="20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endParaRPr lang="ru-RU" sz="20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Задачи: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Познакомить детей с традициями и культурой русского народа;</a:t>
            </a:r>
            <a:b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Познакомить детей с русской народной игрушкой;</a:t>
            </a:r>
            <a:b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Продолжать знакомить детей с русским фольклором – русскими народными сказками, русскими народными мелодиями и песнями.</a:t>
            </a:r>
            <a:b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Развивать творческие способности детей в процессе изобразительной деятельности.</a:t>
            </a:r>
            <a:br>
              <a:rPr lang="ru-RU" sz="2000" u="sng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Воспитывать интерес и любовь к истории русского народа.</a:t>
            </a:r>
            <a:b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0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• Воспитывать патриотические чувства у детей.</a:t>
            </a:r>
            <a:br>
              <a:rPr lang="ru-RU" sz="18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endParaRPr lang="ru-RU" sz="1800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591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96065" y="552599"/>
            <a:ext cx="772709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Ожидаемые результаты по проекту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· Обогащение знаний и представлений детей о русских народных традициях.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· Развитие патриотических чувств у детей.</a:t>
            </a:r>
          </a:p>
          <a:p>
            <a:r>
              <a:rPr lang="ru-RU" sz="16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Методы и приемы работы по ознакомлению детей с русским народным творчеством: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заучивание </a:t>
            </a:r>
            <a:r>
              <a:rPr lang="ru-RU" sz="1600" dirty="0" err="1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потешек</a:t>
            </a:r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, прибауток, </a:t>
            </a:r>
            <a:r>
              <a:rPr lang="ru-RU" sz="1600" dirty="0" err="1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закличек</a:t>
            </a:r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использование пословиц, загадок, поговорок;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чтение художественной литературы;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использование русских народных песен и танцев;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проведение русских народных игр;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- применение игрушек и изделий народных промыслов;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разыгрывание сценок и эпизодов сказок;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рассказ о народных обычаях и традициях;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рассматривание иллюстраций, альбомов о русском быте;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беседы, вопросы, разъяснения.</a:t>
            </a:r>
          </a:p>
          <a:p>
            <a:r>
              <a:rPr lang="ru-RU" sz="16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Предполагаемый результат: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знание детей о народных промыслах, освоение техники рисования узоров;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обогащение и систематизирование знаний о старинных праздниках, традициях, фольклора;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формирование устойчивого интереса к изучению данной проблемы;</a:t>
            </a:r>
          </a:p>
          <a:p>
            <a:r>
              <a:rPr lang="ru-RU" sz="1600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- воспитание нравственного поведения у детей, что поможет сформировать у детей заботливое отношение к народной культуре и традициям русского народа.</a:t>
            </a:r>
          </a:p>
        </p:txBody>
      </p:sp>
    </p:spTree>
    <p:extLst>
      <p:ext uri="{BB962C8B-B14F-4D97-AF65-F5344CB8AC3E}">
        <p14:creationId xmlns:p14="http://schemas.microsoft.com/office/powerpoint/2010/main" val="1660457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4182" y="57666"/>
            <a:ext cx="8259617" cy="1013254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«Рыжий, рыжий, конопатый…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929243-B727-922E-6307-E32E9F79DE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834" y="2115129"/>
            <a:ext cx="7826332" cy="34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3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5018" y="0"/>
            <a:ext cx="8239397" cy="148281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IzhitsaC" panose="020B0500000000000000" pitchFamily="34" charset="0"/>
              </a:rPr>
              <a:t>«Дударь, дударь, </a:t>
            </a:r>
            <a:r>
              <a:rPr lang="ru-RU" sz="3200" dirty="0" err="1">
                <a:latin typeface="IzhitsaC" panose="020B0500000000000000" pitchFamily="34" charset="0"/>
              </a:rPr>
              <a:t>дударище</a:t>
            </a:r>
            <a:r>
              <a:rPr lang="ru-RU" sz="3200" dirty="0">
                <a:latin typeface="IzhitsaC" panose="020B0500000000000000" pitchFamily="34" charset="0"/>
              </a:rPr>
              <a:t>…»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DFB0D5-5A69-CB6A-44A8-66C95D93C4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4" y="1119908"/>
            <a:ext cx="6604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1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9999" y="296562"/>
            <a:ext cx="8896180" cy="110387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  «Кузьминки» </a:t>
            </a:r>
            <a:r>
              <a:rPr lang="ru-RU" sz="2400" dirty="0">
                <a:latin typeface="IzhitsaC" panose="020B0500000000000000" pitchFamily="34" charset="0"/>
              </a:rPr>
              <a:t>(Праздник ремёсел и семьи 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55A3EA-010C-7B18-C470-F54E26089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9" y="1400432"/>
            <a:ext cx="6779492" cy="508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2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1568" y="0"/>
            <a:ext cx="8124566" cy="132556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«Уж ты, зимушка-зима»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4CF311-FA74-A624-AC12-04F990C5B7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65" y="1161472"/>
            <a:ext cx="7111998" cy="533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3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6073" y="73892"/>
            <a:ext cx="7743630" cy="147781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IzhitsaC" panose="020B0500000000000000" pitchFamily="34" charset="0"/>
              </a:rPr>
              <a:t>«Уродилась коляда </a:t>
            </a:r>
            <a:br>
              <a:rPr lang="ru-RU" sz="3600" dirty="0">
                <a:latin typeface="IzhitsaC" panose="020B0500000000000000" pitchFamily="34" charset="0"/>
              </a:rPr>
            </a:br>
            <a:r>
              <a:rPr lang="ru-RU" sz="3600" dirty="0">
                <a:latin typeface="IzhitsaC" panose="020B0500000000000000" pitchFamily="34" charset="0"/>
              </a:rPr>
              <a:t>накануне Рождества…»</a:t>
            </a:r>
            <a:br>
              <a:rPr lang="ru-RU" sz="3600" dirty="0">
                <a:latin typeface="IzhitsaC" panose="020B0500000000000000" pitchFamily="34" charset="0"/>
              </a:rPr>
            </a:br>
            <a:endParaRPr lang="ru-RU" sz="3600" dirty="0">
              <a:latin typeface="IzhitsaC" panose="020B0500000000000000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D23BBB-2235-D303-8A3D-21FA3EB09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91" y="1140691"/>
            <a:ext cx="7019636" cy="526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22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7300C-3734-35A6-7D3D-6C91A6B62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44" y="544946"/>
            <a:ext cx="9135456" cy="387928"/>
          </a:xfrm>
        </p:spPr>
        <p:txBody>
          <a:bodyPr>
            <a:normAutofit fontScale="90000"/>
          </a:bodyPr>
          <a:lstStyle/>
          <a:p>
            <a:r>
              <a:rPr lang="ru-RU" dirty="0"/>
              <a:t>    «Долго сказка сказывается…»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5C030E-443C-7FE8-C114-004E52DE3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343" y="1342628"/>
            <a:ext cx="7755313" cy="497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8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367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Bressay Trial</vt:lpstr>
      <vt:lpstr>Calibri</vt:lpstr>
      <vt:lpstr>Calibri Light</vt:lpstr>
      <vt:lpstr>IzhitsaC</vt:lpstr>
      <vt:lpstr>Тема Office</vt:lpstr>
      <vt:lpstr>Сядем рядком, поговорим ладком Фольклорный познавательно-творческий проект </vt:lpstr>
      <vt:lpstr>Презентация PowerPoint</vt:lpstr>
      <vt:lpstr> </vt:lpstr>
      <vt:lpstr>«Рыжий, рыжий, конопатый…</vt:lpstr>
      <vt:lpstr>«Дударь, дударь, дударище…»</vt:lpstr>
      <vt:lpstr>  «Кузьминки» (Праздник ремёсел и семьи )</vt:lpstr>
      <vt:lpstr>«Уж ты, зимушка-зима»</vt:lpstr>
      <vt:lpstr>«Уродилась коляда  накануне Рождества…» </vt:lpstr>
      <vt:lpstr>    «Долго сказка сказывается…»</vt:lpstr>
      <vt:lpstr>«Блиночки горячи, не хотят сидеть в печи»</vt:lpstr>
      <vt:lpstr>«Выходи, тебе водить…»</vt:lpstr>
      <vt:lpstr>  «Традиции гостеприимства»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22</cp:revision>
  <dcterms:created xsi:type="dcterms:W3CDTF">2024-05-09T13:04:50Z</dcterms:created>
  <dcterms:modified xsi:type="dcterms:W3CDTF">2025-05-31T17:09:00Z</dcterms:modified>
</cp:coreProperties>
</file>