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82" r:id="rId2"/>
    <p:sldId id="256" r:id="rId3"/>
    <p:sldId id="258" r:id="rId4"/>
    <p:sldId id="259" r:id="rId5"/>
    <p:sldId id="260" r:id="rId6"/>
    <p:sldId id="264" r:id="rId7"/>
    <p:sldId id="257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6" r:id="rId17"/>
    <p:sldId id="275" r:id="rId18"/>
    <p:sldId id="272" r:id="rId19"/>
    <p:sldId id="273" r:id="rId20"/>
    <p:sldId id="277" r:id="rId21"/>
    <p:sldId id="281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81" d="100"/>
          <a:sy n="81" d="100"/>
        </p:scale>
        <p:origin x="-82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759F74-79C3-4F34-AD98-2485BC2660F7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8CE402-2FD1-41DA-96F5-2FD7E29CC1EC}">
      <dgm:prSet phldrT="[Текст]"/>
      <dgm:spPr/>
      <dgm:t>
        <a:bodyPr/>
        <a:lstStyle/>
        <a:p>
          <a:r>
            <a:rPr lang="ru-RU" dirty="0" smtClean="0"/>
            <a:t>сказки</a:t>
          </a:r>
          <a:endParaRPr lang="ru-RU" dirty="0"/>
        </a:p>
      </dgm:t>
    </dgm:pt>
    <dgm:pt modelId="{7692E01D-8FBA-4747-B1A9-50FD43EB2682}" type="parTrans" cxnId="{1155EDB7-9BC4-4E97-9C3F-C59333E65838}">
      <dgm:prSet/>
      <dgm:spPr/>
      <dgm:t>
        <a:bodyPr/>
        <a:lstStyle/>
        <a:p>
          <a:endParaRPr lang="ru-RU"/>
        </a:p>
      </dgm:t>
    </dgm:pt>
    <dgm:pt modelId="{372855BF-65B7-4518-8302-6AE1EF7CB1B8}" type="sibTrans" cxnId="{1155EDB7-9BC4-4E97-9C3F-C59333E65838}">
      <dgm:prSet/>
      <dgm:spPr/>
      <dgm:t>
        <a:bodyPr/>
        <a:lstStyle/>
        <a:p>
          <a:endParaRPr lang="ru-RU"/>
        </a:p>
      </dgm:t>
    </dgm:pt>
    <dgm:pt modelId="{7BAB42DC-D43D-42FC-A3DB-E122C2DDD6FE}">
      <dgm:prSet phldrT="[Текст]"/>
      <dgm:spPr/>
      <dgm:t>
        <a:bodyPr/>
        <a:lstStyle/>
        <a:p>
          <a:r>
            <a:rPr lang="ru-RU" dirty="0" smtClean="0"/>
            <a:t>О животных</a:t>
          </a:r>
          <a:endParaRPr lang="ru-RU" dirty="0"/>
        </a:p>
      </dgm:t>
    </dgm:pt>
    <dgm:pt modelId="{37654B12-9F49-4018-A9D4-0C581A32396A}" type="parTrans" cxnId="{CF55E50B-D81F-491F-9B1A-EA90CE45595D}">
      <dgm:prSet/>
      <dgm:spPr/>
      <dgm:t>
        <a:bodyPr/>
        <a:lstStyle/>
        <a:p>
          <a:endParaRPr lang="ru-RU"/>
        </a:p>
      </dgm:t>
    </dgm:pt>
    <dgm:pt modelId="{2E8837FD-CEE9-4E5A-8A5E-D90D4C9DA71B}" type="sibTrans" cxnId="{CF55E50B-D81F-491F-9B1A-EA90CE45595D}">
      <dgm:prSet/>
      <dgm:spPr/>
      <dgm:t>
        <a:bodyPr/>
        <a:lstStyle/>
        <a:p>
          <a:endParaRPr lang="ru-RU"/>
        </a:p>
      </dgm:t>
    </dgm:pt>
    <dgm:pt modelId="{6EE780AE-7CCD-40CD-991C-D137F927A31F}">
      <dgm:prSet phldrT="[Текст]" custT="1"/>
      <dgm:spPr/>
      <dgm:t>
        <a:bodyPr/>
        <a:lstStyle/>
        <a:p>
          <a:r>
            <a:rPr lang="ru-RU" sz="1800" dirty="0" err="1" smtClean="0"/>
            <a:t>Социальнобытовые</a:t>
          </a:r>
          <a:endParaRPr lang="ru-RU" sz="1800" dirty="0" smtClean="0"/>
        </a:p>
        <a:p>
          <a:r>
            <a:rPr lang="ru-RU" sz="1800" dirty="0" smtClean="0"/>
            <a:t> и анекдоты</a:t>
          </a:r>
          <a:endParaRPr lang="ru-RU" sz="1800" dirty="0"/>
        </a:p>
      </dgm:t>
    </dgm:pt>
    <dgm:pt modelId="{F479502B-05C2-4A35-94FE-6AA72B08776C}" type="parTrans" cxnId="{ED2C0D31-EC57-4849-97DD-F08877012218}">
      <dgm:prSet/>
      <dgm:spPr/>
      <dgm:t>
        <a:bodyPr/>
        <a:lstStyle/>
        <a:p>
          <a:endParaRPr lang="ru-RU"/>
        </a:p>
      </dgm:t>
    </dgm:pt>
    <dgm:pt modelId="{E889CBFD-6849-49C5-91C7-D08A6C47A8F7}" type="sibTrans" cxnId="{ED2C0D31-EC57-4849-97DD-F08877012218}">
      <dgm:prSet/>
      <dgm:spPr/>
      <dgm:t>
        <a:bodyPr/>
        <a:lstStyle/>
        <a:p>
          <a:endParaRPr lang="ru-RU"/>
        </a:p>
      </dgm:t>
    </dgm:pt>
    <dgm:pt modelId="{D4BFB54A-0A64-462E-AF13-5E76CDD5DC1A}">
      <dgm:prSet phldrT="[Текст]"/>
      <dgm:spPr/>
      <dgm:t>
        <a:bodyPr/>
        <a:lstStyle/>
        <a:p>
          <a:r>
            <a:rPr lang="ru-RU" dirty="0" err="1" smtClean="0"/>
            <a:t>Несказочная</a:t>
          </a:r>
          <a:r>
            <a:rPr lang="ru-RU" dirty="0" smtClean="0"/>
            <a:t> народная проза и притчи</a:t>
          </a:r>
          <a:endParaRPr lang="ru-RU" dirty="0"/>
        </a:p>
      </dgm:t>
    </dgm:pt>
    <dgm:pt modelId="{CA9C4320-75B1-452B-84C0-84278B439C92}" type="parTrans" cxnId="{577AA339-E6E4-43BD-B766-39CAEE33A894}">
      <dgm:prSet/>
      <dgm:spPr/>
      <dgm:t>
        <a:bodyPr/>
        <a:lstStyle/>
        <a:p>
          <a:endParaRPr lang="ru-RU"/>
        </a:p>
      </dgm:t>
    </dgm:pt>
    <dgm:pt modelId="{0301630E-EC2B-4528-B55F-F40959CEFE42}" type="sibTrans" cxnId="{577AA339-E6E4-43BD-B766-39CAEE33A894}">
      <dgm:prSet/>
      <dgm:spPr/>
      <dgm:t>
        <a:bodyPr/>
        <a:lstStyle/>
        <a:p>
          <a:endParaRPr lang="ru-RU"/>
        </a:p>
      </dgm:t>
    </dgm:pt>
    <dgm:pt modelId="{CFC92C55-73D3-4E94-AA9B-357F3AED0A20}">
      <dgm:prSet phldrT="[Текст]" custT="1"/>
      <dgm:spPr/>
      <dgm:t>
        <a:bodyPr/>
        <a:lstStyle/>
        <a:p>
          <a:r>
            <a:rPr lang="ru-RU" sz="1800" dirty="0" smtClean="0"/>
            <a:t>волшебные</a:t>
          </a:r>
          <a:endParaRPr lang="ru-RU" sz="1800" dirty="0"/>
        </a:p>
      </dgm:t>
    </dgm:pt>
    <dgm:pt modelId="{F27B5527-F535-4FE7-BBEB-487B3F23036C}" type="parTrans" cxnId="{55F13706-36D7-44C7-808D-F6D8912C9660}">
      <dgm:prSet/>
      <dgm:spPr/>
      <dgm:t>
        <a:bodyPr/>
        <a:lstStyle/>
        <a:p>
          <a:endParaRPr lang="ru-RU"/>
        </a:p>
      </dgm:t>
    </dgm:pt>
    <dgm:pt modelId="{11BFABCF-2AF9-422B-B891-54F289A61256}" type="sibTrans" cxnId="{55F13706-36D7-44C7-808D-F6D8912C9660}">
      <dgm:prSet/>
      <dgm:spPr/>
      <dgm:t>
        <a:bodyPr/>
        <a:lstStyle/>
        <a:p>
          <a:endParaRPr lang="ru-RU"/>
        </a:p>
      </dgm:t>
    </dgm:pt>
    <dgm:pt modelId="{79759622-1A08-4888-A777-888EA3093511}" type="pres">
      <dgm:prSet presAssocID="{E8759F74-79C3-4F34-AD98-2485BC2660F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156697-72BF-4964-B08B-949F750D7129}" type="pres">
      <dgm:prSet presAssocID="{E8759F74-79C3-4F34-AD98-2485BC2660F7}" presName="radial" presStyleCnt="0">
        <dgm:presLayoutVars>
          <dgm:animLvl val="ctr"/>
        </dgm:presLayoutVars>
      </dgm:prSet>
      <dgm:spPr/>
    </dgm:pt>
    <dgm:pt modelId="{34D07272-6EB1-4787-B226-D0C57CA4754B}" type="pres">
      <dgm:prSet presAssocID="{7C8CE402-2FD1-41DA-96F5-2FD7E29CC1EC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C376A9E8-D408-4102-B139-D78562ADD93A}" type="pres">
      <dgm:prSet presAssocID="{7BAB42DC-D43D-42FC-A3DB-E122C2DDD6FE}" presName="node" presStyleLbl="vennNode1" presStyleIdx="1" presStyleCnt="5" custScaleX="161352" custScaleY="137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1E1C8-E1B0-4E35-BC13-44D9F3222113}" type="pres">
      <dgm:prSet presAssocID="{6EE780AE-7CCD-40CD-991C-D137F927A31F}" presName="node" presStyleLbl="vennNode1" presStyleIdx="2" presStyleCnt="5" custScaleX="164620" custScaleY="162523" custRadScaleRad="108901" custRadScaleInc="1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DECF1-1627-4FD3-BD7B-EA20C82A4CCF}" type="pres">
      <dgm:prSet presAssocID="{D4BFB54A-0A64-462E-AF13-5E76CDD5DC1A}" presName="node" presStyleLbl="vennNode1" presStyleIdx="3" presStyleCnt="5" custScaleX="186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61704-E71E-408D-B18D-2D15A649516F}" type="pres">
      <dgm:prSet presAssocID="{CFC92C55-73D3-4E94-AA9B-357F3AED0A20}" presName="node" presStyleLbl="vennNode1" presStyleIdx="4" presStyleCnt="5" custScaleX="167252" custScaleY="170993" custRadScaleRad="117077" custRadScaleInc="-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55EDB7-9BC4-4E97-9C3F-C59333E65838}" srcId="{E8759F74-79C3-4F34-AD98-2485BC2660F7}" destId="{7C8CE402-2FD1-41DA-96F5-2FD7E29CC1EC}" srcOrd="0" destOrd="0" parTransId="{7692E01D-8FBA-4747-B1A9-50FD43EB2682}" sibTransId="{372855BF-65B7-4518-8302-6AE1EF7CB1B8}"/>
    <dgm:cxn modelId="{BC406E30-2F16-4960-BA66-6B199D36EB85}" type="presOf" srcId="{7BAB42DC-D43D-42FC-A3DB-E122C2DDD6FE}" destId="{C376A9E8-D408-4102-B139-D78562ADD93A}" srcOrd="0" destOrd="0" presId="urn:microsoft.com/office/officeart/2005/8/layout/radial3"/>
    <dgm:cxn modelId="{2CE16F75-9E0B-47AF-949B-87BC05887F0F}" type="presOf" srcId="{6EE780AE-7CCD-40CD-991C-D137F927A31F}" destId="{46C1E1C8-E1B0-4E35-BC13-44D9F3222113}" srcOrd="0" destOrd="0" presId="urn:microsoft.com/office/officeart/2005/8/layout/radial3"/>
    <dgm:cxn modelId="{ED2C0D31-EC57-4849-97DD-F08877012218}" srcId="{7C8CE402-2FD1-41DA-96F5-2FD7E29CC1EC}" destId="{6EE780AE-7CCD-40CD-991C-D137F927A31F}" srcOrd="1" destOrd="0" parTransId="{F479502B-05C2-4A35-94FE-6AA72B08776C}" sibTransId="{E889CBFD-6849-49C5-91C7-D08A6C47A8F7}"/>
    <dgm:cxn modelId="{06137F63-96C8-4AC6-A9AA-CBD60EA84102}" type="presOf" srcId="{7C8CE402-2FD1-41DA-96F5-2FD7E29CC1EC}" destId="{34D07272-6EB1-4787-B226-D0C57CA4754B}" srcOrd="0" destOrd="0" presId="urn:microsoft.com/office/officeart/2005/8/layout/radial3"/>
    <dgm:cxn modelId="{55F13706-36D7-44C7-808D-F6D8912C9660}" srcId="{7C8CE402-2FD1-41DA-96F5-2FD7E29CC1EC}" destId="{CFC92C55-73D3-4E94-AA9B-357F3AED0A20}" srcOrd="3" destOrd="0" parTransId="{F27B5527-F535-4FE7-BBEB-487B3F23036C}" sibTransId="{11BFABCF-2AF9-422B-B891-54F289A61256}"/>
    <dgm:cxn modelId="{E91AAFB9-F106-484B-9A4A-BA108C146AF7}" type="presOf" srcId="{D4BFB54A-0A64-462E-AF13-5E76CDD5DC1A}" destId="{215DECF1-1627-4FD3-BD7B-EA20C82A4CCF}" srcOrd="0" destOrd="0" presId="urn:microsoft.com/office/officeart/2005/8/layout/radial3"/>
    <dgm:cxn modelId="{CF55E50B-D81F-491F-9B1A-EA90CE45595D}" srcId="{7C8CE402-2FD1-41DA-96F5-2FD7E29CC1EC}" destId="{7BAB42DC-D43D-42FC-A3DB-E122C2DDD6FE}" srcOrd="0" destOrd="0" parTransId="{37654B12-9F49-4018-A9D4-0C581A32396A}" sibTransId="{2E8837FD-CEE9-4E5A-8A5E-D90D4C9DA71B}"/>
    <dgm:cxn modelId="{577AA339-E6E4-43BD-B766-39CAEE33A894}" srcId="{7C8CE402-2FD1-41DA-96F5-2FD7E29CC1EC}" destId="{D4BFB54A-0A64-462E-AF13-5E76CDD5DC1A}" srcOrd="2" destOrd="0" parTransId="{CA9C4320-75B1-452B-84C0-84278B439C92}" sibTransId="{0301630E-EC2B-4528-B55F-F40959CEFE42}"/>
    <dgm:cxn modelId="{2A807A7B-2BAB-4809-AC97-3FAFD11B88BA}" type="presOf" srcId="{E8759F74-79C3-4F34-AD98-2485BC2660F7}" destId="{79759622-1A08-4888-A777-888EA3093511}" srcOrd="0" destOrd="0" presId="urn:microsoft.com/office/officeart/2005/8/layout/radial3"/>
    <dgm:cxn modelId="{34453CE2-EC8E-472E-9C54-5CF2FC414A42}" type="presOf" srcId="{CFC92C55-73D3-4E94-AA9B-357F3AED0A20}" destId="{16361704-E71E-408D-B18D-2D15A649516F}" srcOrd="0" destOrd="0" presId="urn:microsoft.com/office/officeart/2005/8/layout/radial3"/>
    <dgm:cxn modelId="{BE3AF42C-9E02-4DEC-B217-25288421BBDE}" type="presParOf" srcId="{79759622-1A08-4888-A777-888EA3093511}" destId="{9E156697-72BF-4964-B08B-949F750D7129}" srcOrd="0" destOrd="0" presId="urn:microsoft.com/office/officeart/2005/8/layout/radial3"/>
    <dgm:cxn modelId="{BDF15B36-C76D-4EBA-A3A1-643DF9E518B1}" type="presParOf" srcId="{9E156697-72BF-4964-B08B-949F750D7129}" destId="{34D07272-6EB1-4787-B226-D0C57CA4754B}" srcOrd="0" destOrd="0" presId="urn:microsoft.com/office/officeart/2005/8/layout/radial3"/>
    <dgm:cxn modelId="{CF5B24DF-F79B-41DB-8ABA-19DFFF4D4C96}" type="presParOf" srcId="{9E156697-72BF-4964-B08B-949F750D7129}" destId="{C376A9E8-D408-4102-B139-D78562ADD93A}" srcOrd="1" destOrd="0" presId="urn:microsoft.com/office/officeart/2005/8/layout/radial3"/>
    <dgm:cxn modelId="{DA775907-A4C6-47D8-A131-311B66A68ADA}" type="presParOf" srcId="{9E156697-72BF-4964-B08B-949F750D7129}" destId="{46C1E1C8-E1B0-4E35-BC13-44D9F3222113}" srcOrd="2" destOrd="0" presId="urn:microsoft.com/office/officeart/2005/8/layout/radial3"/>
    <dgm:cxn modelId="{BCA0C71B-7A4A-4969-AA37-AEF5EFB4840A}" type="presParOf" srcId="{9E156697-72BF-4964-B08B-949F750D7129}" destId="{215DECF1-1627-4FD3-BD7B-EA20C82A4CCF}" srcOrd="3" destOrd="0" presId="urn:microsoft.com/office/officeart/2005/8/layout/radial3"/>
    <dgm:cxn modelId="{6C85BEC8-2B50-41B3-A341-BDC2DDD19669}" type="presParOf" srcId="{9E156697-72BF-4964-B08B-949F750D7129}" destId="{16361704-E71E-408D-B18D-2D15A649516F}" srcOrd="4" destOrd="0" presId="urn:microsoft.com/office/officeart/2005/8/layout/radial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CAE01D-7311-4F2E-8973-600C314ADA90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796C8F-EDE4-4424-B5B1-8C361AB14519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Бахари</a:t>
          </a:r>
          <a:endParaRPr lang="ru-RU" dirty="0">
            <a:solidFill>
              <a:srgbClr val="002060"/>
            </a:solidFill>
          </a:endParaRPr>
        </a:p>
      </dgm:t>
    </dgm:pt>
    <dgm:pt modelId="{E01195C2-AD63-4D14-B92C-0F83F72F9741}" type="parTrans" cxnId="{29AA7010-898E-424B-9FBA-7D56A564B0AD}">
      <dgm:prSet/>
      <dgm:spPr/>
      <dgm:t>
        <a:bodyPr/>
        <a:lstStyle/>
        <a:p>
          <a:endParaRPr lang="ru-RU"/>
        </a:p>
      </dgm:t>
    </dgm:pt>
    <dgm:pt modelId="{39ED8A0C-D8AC-4C9F-AEB3-C59A9D1556F8}" type="sibTrans" cxnId="{29AA7010-898E-424B-9FBA-7D56A564B0AD}">
      <dgm:prSet/>
      <dgm:spPr/>
      <dgm:t>
        <a:bodyPr/>
        <a:lstStyle/>
        <a:p>
          <a:endParaRPr lang="ru-RU"/>
        </a:p>
      </dgm:t>
    </dgm:pt>
    <dgm:pt modelId="{B9508819-6F83-4896-A1C9-F45DECCA402B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Бояны</a:t>
          </a:r>
          <a:endParaRPr lang="ru-RU" dirty="0">
            <a:solidFill>
              <a:srgbClr val="002060"/>
            </a:solidFill>
          </a:endParaRPr>
        </a:p>
      </dgm:t>
    </dgm:pt>
    <dgm:pt modelId="{E3F790C5-45CD-4DDF-A184-C421A8FE7DE2}" type="parTrans" cxnId="{EBBE4238-BAAB-4667-8A5B-E12AE1C3D78A}">
      <dgm:prSet/>
      <dgm:spPr/>
      <dgm:t>
        <a:bodyPr/>
        <a:lstStyle/>
        <a:p>
          <a:endParaRPr lang="ru-RU"/>
        </a:p>
      </dgm:t>
    </dgm:pt>
    <dgm:pt modelId="{164C3A38-D400-476B-9B83-1818DC56C406}" type="sibTrans" cxnId="{EBBE4238-BAAB-4667-8A5B-E12AE1C3D78A}">
      <dgm:prSet/>
      <dgm:spPr/>
      <dgm:t>
        <a:bodyPr/>
        <a:lstStyle/>
        <a:p>
          <a:endParaRPr lang="ru-RU"/>
        </a:p>
      </dgm:t>
    </dgm:pt>
    <dgm:pt modelId="{49B02466-FAF2-4E9B-BD13-182428A21A27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Сказители</a:t>
          </a:r>
          <a:endParaRPr lang="ru-RU" dirty="0">
            <a:solidFill>
              <a:srgbClr val="002060"/>
            </a:solidFill>
          </a:endParaRPr>
        </a:p>
      </dgm:t>
    </dgm:pt>
    <dgm:pt modelId="{201F974A-69E4-42F6-BA61-E3942F2C43CD}" type="parTrans" cxnId="{91C537B5-0EF4-490E-85F0-B75AF82FCE56}">
      <dgm:prSet/>
      <dgm:spPr/>
      <dgm:t>
        <a:bodyPr/>
        <a:lstStyle/>
        <a:p>
          <a:endParaRPr lang="ru-RU"/>
        </a:p>
      </dgm:t>
    </dgm:pt>
    <dgm:pt modelId="{DD14A36A-4224-4243-A769-B70717555ABB}" type="sibTrans" cxnId="{91C537B5-0EF4-490E-85F0-B75AF82FCE56}">
      <dgm:prSet/>
      <dgm:spPr/>
      <dgm:t>
        <a:bodyPr/>
        <a:lstStyle/>
        <a:p>
          <a:endParaRPr lang="ru-RU"/>
        </a:p>
      </dgm:t>
    </dgm:pt>
    <dgm:pt modelId="{46AB4628-24D5-44AD-B9C7-BF7DFAA442CA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Простой народ</a:t>
          </a:r>
          <a:endParaRPr lang="ru-RU" dirty="0">
            <a:solidFill>
              <a:srgbClr val="002060"/>
            </a:solidFill>
          </a:endParaRPr>
        </a:p>
      </dgm:t>
    </dgm:pt>
    <dgm:pt modelId="{EAF429F2-61FC-4DA8-AF59-4218763ABD84}" type="parTrans" cxnId="{4CA37954-F30D-48E8-88F6-EFE833222433}">
      <dgm:prSet/>
      <dgm:spPr/>
      <dgm:t>
        <a:bodyPr/>
        <a:lstStyle/>
        <a:p>
          <a:endParaRPr lang="ru-RU"/>
        </a:p>
      </dgm:t>
    </dgm:pt>
    <dgm:pt modelId="{4DF8A184-CF56-40A5-AC5A-E27F3A5E3BB0}" type="sibTrans" cxnId="{4CA37954-F30D-48E8-88F6-EFE833222433}">
      <dgm:prSet/>
      <dgm:spPr/>
      <dgm:t>
        <a:bodyPr/>
        <a:lstStyle/>
        <a:p>
          <a:endParaRPr lang="ru-RU"/>
        </a:p>
      </dgm:t>
    </dgm:pt>
    <dgm:pt modelId="{F8E3751C-9038-43E3-9F31-ACF36E76DD66}" type="pres">
      <dgm:prSet presAssocID="{BECAE01D-7311-4F2E-8973-600C314ADA9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1C4572-90A7-4CDE-A0D7-DF3E92D7A5B4}" type="pres">
      <dgm:prSet presAssocID="{50796C8F-EDE4-4424-B5B1-8C361AB1451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9FB88-4DC7-4C32-A687-A555B68E5917}" type="pres">
      <dgm:prSet presAssocID="{39ED8A0C-D8AC-4C9F-AEB3-C59A9D1556F8}" presName="sibTrans" presStyleCnt="0"/>
      <dgm:spPr/>
    </dgm:pt>
    <dgm:pt modelId="{F7BC7807-91B0-4B71-931A-444B67F938BE}" type="pres">
      <dgm:prSet presAssocID="{B9508819-6F83-4896-A1C9-F45DECCA402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DD472-12DB-4935-91A6-6221E8BD200B}" type="pres">
      <dgm:prSet presAssocID="{164C3A38-D400-476B-9B83-1818DC56C406}" presName="sibTrans" presStyleCnt="0"/>
      <dgm:spPr/>
    </dgm:pt>
    <dgm:pt modelId="{863DCDF5-1507-4BBF-96B1-5CD353F490AE}" type="pres">
      <dgm:prSet presAssocID="{49B02466-FAF2-4E9B-BD13-182428A21A2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2B65C-E816-49BA-9F8B-9E338EC0940F}" type="pres">
      <dgm:prSet presAssocID="{DD14A36A-4224-4243-A769-B70717555ABB}" presName="sibTrans" presStyleCnt="0"/>
      <dgm:spPr/>
    </dgm:pt>
    <dgm:pt modelId="{BC6C95B3-24C3-4C0B-A933-815AD629B359}" type="pres">
      <dgm:prSet presAssocID="{46AB4628-24D5-44AD-B9C7-BF7DFAA442C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C5E279-7B18-47B1-A2C1-8E5A1DD97BAD}" type="presOf" srcId="{BECAE01D-7311-4F2E-8973-600C314ADA90}" destId="{F8E3751C-9038-43E3-9F31-ACF36E76DD66}" srcOrd="0" destOrd="0" presId="urn:microsoft.com/office/officeart/2005/8/layout/default#1"/>
    <dgm:cxn modelId="{248B2F36-9DC1-4B58-9D7B-040A183C8D16}" type="presOf" srcId="{50796C8F-EDE4-4424-B5B1-8C361AB14519}" destId="{E11C4572-90A7-4CDE-A0D7-DF3E92D7A5B4}" srcOrd="0" destOrd="0" presId="urn:microsoft.com/office/officeart/2005/8/layout/default#1"/>
    <dgm:cxn modelId="{EBBE4238-BAAB-4667-8A5B-E12AE1C3D78A}" srcId="{BECAE01D-7311-4F2E-8973-600C314ADA90}" destId="{B9508819-6F83-4896-A1C9-F45DECCA402B}" srcOrd="1" destOrd="0" parTransId="{E3F790C5-45CD-4DDF-A184-C421A8FE7DE2}" sibTransId="{164C3A38-D400-476B-9B83-1818DC56C406}"/>
    <dgm:cxn modelId="{91C537B5-0EF4-490E-85F0-B75AF82FCE56}" srcId="{BECAE01D-7311-4F2E-8973-600C314ADA90}" destId="{49B02466-FAF2-4E9B-BD13-182428A21A27}" srcOrd="2" destOrd="0" parTransId="{201F974A-69E4-42F6-BA61-E3942F2C43CD}" sibTransId="{DD14A36A-4224-4243-A769-B70717555ABB}"/>
    <dgm:cxn modelId="{E59F1F4C-D645-493E-92D5-1B23DC2A09B4}" type="presOf" srcId="{B9508819-6F83-4896-A1C9-F45DECCA402B}" destId="{F7BC7807-91B0-4B71-931A-444B67F938BE}" srcOrd="0" destOrd="0" presId="urn:microsoft.com/office/officeart/2005/8/layout/default#1"/>
    <dgm:cxn modelId="{4CA37954-F30D-48E8-88F6-EFE833222433}" srcId="{BECAE01D-7311-4F2E-8973-600C314ADA90}" destId="{46AB4628-24D5-44AD-B9C7-BF7DFAA442CA}" srcOrd="3" destOrd="0" parTransId="{EAF429F2-61FC-4DA8-AF59-4218763ABD84}" sibTransId="{4DF8A184-CF56-40A5-AC5A-E27F3A5E3BB0}"/>
    <dgm:cxn modelId="{80FDE8B8-AA6E-4128-BFBA-319E61E34F17}" type="presOf" srcId="{46AB4628-24D5-44AD-B9C7-BF7DFAA442CA}" destId="{BC6C95B3-24C3-4C0B-A933-815AD629B359}" srcOrd="0" destOrd="0" presId="urn:microsoft.com/office/officeart/2005/8/layout/default#1"/>
    <dgm:cxn modelId="{C8F07896-74C4-42E7-959F-C46F3DF4BB2A}" type="presOf" srcId="{49B02466-FAF2-4E9B-BD13-182428A21A27}" destId="{863DCDF5-1507-4BBF-96B1-5CD353F490AE}" srcOrd="0" destOrd="0" presId="urn:microsoft.com/office/officeart/2005/8/layout/default#1"/>
    <dgm:cxn modelId="{29AA7010-898E-424B-9FBA-7D56A564B0AD}" srcId="{BECAE01D-7311-4F2E-8973-600C314ADA90}" destId="{50796C8F-EDE4-4424-B5B1-8C361AB14519}" srcOrd="0" destOrd="0" parTransId="{E01195C2-AD63-4D14-B92C-0F83F72F9741}" sibTransId="{39ED8A0C-D8AC-4C9F-AEB3-C59A9D1556F8}"/>
    <dgm:cxn modelId="{1A56C7D4-4138-4778-9FDF-C806BA336049}" type="presParOf" srcId="{F8E3751C-9038-43E3-9F31-ACF36E76DD66}" destId="{E11C4572-90A7-4CDE-A0D7-DF3E92D7A5B4}" srcOrd="0" destOrd="0" presId="urn:microsoft.com/office/officeart/2005/8/layout/default#1"/>
    <dgm:cxn modelId="{CDE3F409-605A-426D-A184-3D7328BC8D8E}" type="presParOf" srcId="{F8E3751C-9038-43E3-9F31-ACF36E76DD66}" destId="{25B9FB88-4DC7-4C32-A687-A555B68E5917}" srcOrd="1" destOrd="0" presId="urn:microsoft.com/office/officeart/2005/8/layout/default#1"/>
    <dgm:cxn modelId="{8AE4E1F6-3022-4D58-BBC2-916372772DBD}" type="presParOf" srcId="{F8E3751C-9038-43E3-9F31-ACF36E76DD66}" destId="{F7BC7807-91B0-4B71-931A-444B67F938BE}" srcOrd="2" destOrd="0" presId="urn:microsoft.com/office/officeart/2005/8/layout/default#1"/>
    <dgm:cxn modelId="{506BC61A-62DE-4F15-912D-AF38722F3458}" type="presParOf" srcId="{F8E3751C-9038-43E3-9F31-ACF36E76DD66}" destId="{EABDD472-12DB-4935-91A6-6221E8BD200B}" srcOrd="3" destOrd="0" presId="urn:microsoft.com/office/officeart/2005/8/layout/default#1"/>
    <dgm:cxn modelId="{1962E1CF-813B-46B9-B5B0-DC67EE3DCC88}" type="presParOf" srcId="{F8E3751C-9038-43E3-9F31-ACF36E76DD66}" destId="{863DCDF5-1507-4BBF-96B1-5CD353F490AE}" srcOrd="4" destOrd="0" presId="urn:microsoft.com/office/officeart/2005/8/layout/default#1"/>
    <dgm:cxn modelId="{9467A5BB-85B0-412D-8CFA-481743251D4C}" type="presParOf" srcId="{F8E3751C-9038-43E3-9F31-ACF36E76DD66}" destId="{2342B65C-E816-49BA-9F8B-9E338EC0940F}" srcOrd="5" destOrd="0" presId="urn:microsoft.com/office/officeart/2005/8/layout/default#1"/>
    <dgm:cxn modelId="{C268DE1A-906F-4584-9CAE-AFD1B9B50314}" type="presParOf" srcId="{F8E3751C-9038-43E3-9F31-ACF36E76DD66}" destId="{BC6C95B3-24C3-4C0B-A933-815AD629B359}" srcOrd="6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07272-6EB1-4787-B226-D0C57CA4754B}">
      <dsp:nvSpPr>
        <dsp:cNvPr id="0" name=""/>
        <dsp:cNvSpPr/>
      </dsp:nvSpPr>
      <dsp:spPr>
        <a:xfrm>
          <a:off x="2256003" y="1522782"/>
          <a:ext cx="3401215" cy="34012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сказки</a:t>
          </a:r>
          <a:endParaRPr lang="ru-RU" sz="6300" kern="1200" dirty="0"/>
        </a:p>
      </dsp:txBody>
      <dsp:txXfrm>
        <a:off x="2754099" y="2020878"/>
        <a:ext cx="2405023" cy="2405023"/>
      </dsp:txXfrm>
    </dsp:sp>
    <dsp:sp modelId="{C376A9E8-D408-4102-B139-D78562ADD93A}">
      <dsp:nvSpPr>
        <dsp:cNvPr id="0" name=""/>
        <dsp:cNvSpPr/>
      </dsp:nvSpPr>
      <dsp:spPr>
        <a:xfrm>
          <a:off x="2584628" y="-156898"/>
          <a:ext cx="2743964" cy="233063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 животных</a:t>
          </a:r>
          <a:endParaRPr lang="ru-RU" sz="2600" kern="1200" dirty="0"/>
        </a:p>
      </dsp:txBody>
      <dsp:txXfrm>
        <a:off x="2986472" y="184415"/>
        <a:ext cx="1940276" cy="1648005"/>
      </dsp:txXfrm>
    </dsp:sp>
    <dsp:sp modelId="{46C1E1C8-E1B0-4E35-BC13-44D9F3222113}">
      <dsp:nvSpPr>
        <dsp:cNvPr id="0" name=""/>
        <dsp:cNvSpPr/>
      </dsp:nvSpPr>
      <dsp:spPr>
        <a:xfrm>
          <a:off x="4968562" y="1885703"/>
          <a:ext cx="2799540" cy="2763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Социальнобытовые</a:t>
          </a:r>
          <a:endParaRPr lang="ru-RU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и анекдоты</a:t>
          </a:r>
          <a:endParaRPr lang="ru-RU" sz="1800" kern="1200" dirty="0"/>
        </a:p>
      </dsp:txBody>
      <dsp:txXfrm>
        <a:off x="5378545" y="2290464"/>
        <a:ext cx="1979574" cy="1954356"/>
      </dsp:txXfrm>
    </dsp:sp>
    <dsp:sp modelId="{215DECF1-1627-4FD3-BD7B-EA20C82A4CCF}">
      <dsp:nvSpPr>
        <dsp:cNvPr id="0" name=""/>
        <dsp:cNvSpPr/>
      </dsp:nvSpPr>
      <dsp:spPr>
        <a:xfrm>
          <a:off x="2368609" y="4588059"/>
          <a:ext cx="3176003" cy="17006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/>
            <a:t>Несказочная</a:t>
          </a:r>
          <a:r>
            <a:rPr lang="ru-RU" sz="2600" kern="1200" dirty="0" smtClean="0"/>
            <a:t> народная проза и притчи</a:t>
          </a:r>
          <a:endParaRPr lang="ru-RU" sz="2600" kern="1200" dirty="0"/>
        </a:p>
      </dsp:txBody>
      <dsp:txXfrm>
        <a:off x="2833724" y="4837107"/>
        <a:ext cx="2245773" cy="1202511"/>
      </dsp:txXfrm>
    </dsp:sp>
    <dsp:sp modelId="{16361704-E71E-408D-B18D-2D15A649516F}">
      <dsp:nvSpPr>
        <dsp:cNvPr id="0" name=""/>
        <dsp:cNvSpPr/>
      </dsp:nvSpPr>
      <dsp:spPr>
        <a:xfrm>
          <a:off x="0" y="1786090"/>
          <a:ext cx="2844300" cy="29079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волшебные</a:t>
          </a:r>
          <a:endParaRPr lang="ru-RU" sz="1800" kern="1200" dirty="0"/>
        </a:p>
      </dsp:txBody>
      <dsp:txXfrm>
        <a:off x="416538" y="2211945"/>
        <a:ext cx="2011224" cy="20562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C4572-90A7-4CDE-A0D7-DF3E92D7A5B4}">
      <dsp:nvSpPr>
        <dsp:cNvPr id="0" name=""/>
        <dsp:cNvSpPr/>
      </dsp:nvSpPr>
      <dsp:spPr>
        <a:xfrm>
          <a:off x="915" y="79639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err="1" smtClean="0">
              <a:solidFill>
                <a:srgbClr val="002060"/>
              </a:solidFill>
            </a:rPr>
            <a:t>Бахари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915" y="79639"/>
        <a:ext cx="3570247" cy="2142148"/>
      </dsp:txXfrm>
    </dsp:sp>
    <dsp:sp modelId="{F7BC7807-91B0-4B71-931A-444B67F938BE}">
      <dsp:nvSpPr>
        <dsp:cNvPr id="0" name=""/>
        <dsp:cNvSpPr/>
      </dsp:nvSpPr>
      <dsp:spPr>
        <a:xfrm>
          <a:off x="3928187" y="79639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err="1" smtClean="0">
              <a:solidFill>
                <a:srgbClr val="002060"/>
              </a:solidFill>
            </a:rPr>
            <a:t>Бояны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3928187" y="79639"/>
        <a:ext cx="3570247" cy="2142148"/>
      </dsp:txXfrm>
    </dsp:sp>
    <dsp:sp modelId="{863DCDF5-1507-4BBF-96B1-5CD353F490AE}">
      <dsp:nvSpPr>
        <dsp:cNvPr id="0" name=""/>
        <dsp:cNvSpPr/>
      </dsp:nvSpPr>
      <dsp:spPr>
        <a:xfrm>
          <a:off x="915" y="2578812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>
              <a:solidFill>
                <a:srgbClr val="002060"/>
              </a:solidFill>
            </a:rPr>
            <a:t>Сказители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915" y="2578812"/>
        <a:ext cx="3570247" cy="2142148"/>
      </dsp:txXfrm>
    </dsp:sp>
    <dsp:sp modelId="{BC6C95B3-24C3-4C0B-A933-815AD629B359}">
      <dsp:nvSpPr>
        <dsp:cNvPr id="0" name=""/>
        <dsp:cNvSpPr/>
      </dsp:nvSpPr>
      <dsp:spPr>
        <a:xfrm>
          <a:off x="3928187" y="2578812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>
              <a:solidFill>
                <a:srgbClr val="002060"/>
              </a:solidFill>
            </a:rPr>
            <a:t>Простой народ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3928187" y="2578812"/>
        <a:ext cx="3570247" cy="2142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DEE9E-F395-43E2-A030-C8A71D3C644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974B-41FA-4961-9A1A-C620331CD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942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974B-41FA-4961-9A1A-C620331CDB5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7689DD4-B437-4886-9827-958495D1188D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dirty="0" smtClean="0">
                <a:latin typeface="+mn-lt"/>
              </a:rPr>
              <a:t>ДЕТСКИЙ САД № 103 АО «РЖД»</a:t>
            </a:r>
            <a:endParaRPr lang="ru-RU" sz="1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2800" b="1" i="1" dirty="0" smtClean="0"/>
              <a:t>ПРОЕКТ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« СКАЗКИ  НАШЕГО КРАЯ»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( для старшего возраста)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2400" i="1" dirty="0" smtClean="0"/>
              <a:t>Разработала </a:t>
            </a:r>
          </a:p>
          <a:p>
            <a:pPr algn="ctr"/>
            <a:r>
              <a:rPr lang="ru-RU" sz="2400" i="1" dirty="0" smtClean="0"/>
              <a:t>Воспитатель 1КК</a:t>
            </a:r>
          </a:p>
          <a:p>
            <a:pPr algn="ctr"/>
            <a:r>
              <a:rPr lang="ru-RU" sz="2400" i="1" dirty="0" smtClean="0"/>
              <a:t>Гринева И.В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2020 г..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861339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Этапы работы: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1 этап </a:t>
            </a:r>
            <a:r>
              <a:rPr lang="ru-RU" dirty="0" smtClean="0"/>
              <a:t>- </a:t>
            </a:r>
            <a:r>
              <a:rPr lang="ru-RU" b="1" u="sng" dirty="0" smtClean="0"/>
              <a:t>подготовительный</a:t>
            </a:r>
          </a:p>
          <a:p>
            <a:pPr>
              <a:buNone/>
            </a:pPr>
            <a:r>
              <a:rPr lang="ru-RU" i="1" dirty="0" smtClean="0"/>
              <a:t>   Определение темы (проблемы проекта); вызвать интерес детей к теме проекта; составление плана-схемы проекта; сбор информации, литературы, дополнительного материала.</a:t>
            </a:r>
          </a:p>
          <a:p>
            <a:r>
              <a:rPr lang="ru-RU" b="1" dirty="0" smtClean="0"/>
              <a:t>2 этап – </a:t>
            </a:r>
            <a:r>
              <a:rPr lang="ru-RU" b="1" u="sng" dirty="0" smtClean="0"/>
              <a:t>основной</a:t>
            </a:r>
          </a:p>
          <a:p>
            <a:pPr>
              <a:buNone/>
            </a:pPr>
            <a:r>
              <a:rPr lang="ru-RU" i="1" dirty="0" smtClean="0"/>
              <a:t>Реализация плана проекта с детьми, родителями, педагогами.</a:t>
            </a:r>
          </a:p>
          <a:p>
            <a:r>
              <a:rPr lang="ru-RU" b="1" dirty="0" smtClean="0"/>
              <a:t>3 этап - </a:t>
            </a:r>
            <a:r>
              <a:rPr lang="ru-RU" b="1" u="sng" dirty="0" smtClean="0"/>
              <a:t>итоговый</a:t>
            </a:r>
          </a:p>
          <a:p>
            <a:pPr>
              <a:buNone/>
            </a:pPr>
            <a:r>
              <a:rPr lang="ru-RU" i="1" dirty="0" smtClean="0"/>
              <a:t>Подведение итогов, анализ ожидаемого результата.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                  План – схема </a:t>
            </a:r>
            <a:br>
              <a:rPr lang="ru-RU" sz="3600" dirty="0" smtClean="0"/>
            </a:br>
            <a:r>
              <a:rPr lang="ru-RU" sz="3600" dirty="0" smtClean="0"/>
              <a:t>             реализации проекта</a:t>
            </a:r>
            <a:br>
              <a:rPr lang="ru-RU" sz="36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412776"/>
            <a:ext cx="7458032" cy="51125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Работа с детьми</a:t>
            </a:r>
          </a:p>
          <a:p>
            <a:r>
              <a:rPr lang="ru-RU" sz="2800" dirty="0" smtClean="0"/>
              <a:t>1.1        </a:t>
            </a:r>
            <a:r>
              <a:rPr lang="ru-RU" sz="2800" u="sng" dirty="0" smtClean="0"/>
              <a:t>Цикл тематических занятий:</a:t>
            </a:r>
          </a:p>
          <a:p>
            <a:r>
              <a:rPr lang="ru-RU" sz="2600" dirty="0" smtClean="0"/>
              <a:t>Ознакомление детей с литературными жанром «сказки».</a:t>
            </a:r>
          </a:p>
          <a:p>
            <a:r>
              <a:rPr lang="ru-RU" sz="2600" dirty="0" smtClean="0"/>
              <a:t>Ознакомительная беседа и показ презентации на тему: « Сказители нашего края».</a:t>
            </a:r>
          </a:p>
          <a:p>
            <a:r>
              <a:rPr lang="ru-RU" sz="2600" dirty="0" smtClean="0"/>
              <a:t>Чтение сказок А.Н. Корольковой и А.Куприяновой</a:t>
            </a:r>
          </a:p>
          <a:p>
            <a:r>
              <a:rPr lang="ru-RU" sz="2600" dirty="0" smtClean="0"/>
              <a:t>Тематическое занятие по развитию речи: «Сочиним сказку вместе».</a:t>
            </a:r>
          </a:p>
          <a:p>
            <a:r>
              <a:rPr lang="ru-RU" sz="2600" dirty="0" smtClean="0"/>
              <a:t>Игры на упражнение эмоциональной выразительности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160930_1108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80112" cy="39330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IMG_20160930_111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034680"/>
            <a:ext cx="6372200" cy="3823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76056" y="0"/>
            <a:ext cx="4067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-</a:t>
            </a:r>
            <a:r>
              <a:rPr lang="ru-RU" sz="2800" i="1" dirty="0" smtClean="0"/>
              <a:t>театр «Рукавичка</a:t>
            </a:r>
            <a:r>
              <a:rPr lang="ru-RU" sz="2800" dirty="0" smtClean="0"/>
              <a:t>»- закрепляем реплики героев сказок</a:t>
            </a: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_20181212_1607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60648"/>
            <a:ext cx="3803915" cy="285293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0730" y="213064"/>
          <a:ext cx="7617041" cy="6214369"/>
        </p:xfrm>
        <a:graphic>
          <a:graphicData uri="http://schemas.openxmlformats.org/drawingml/2006/table">
            <a:tbl>
              <a:tblPr/>
              <a:tblGrid>
                <a:gridCol w="7617041"/>
              </a:tblGrid>
              <a:tr h="6214369">
                <a:tc>
                  <a:txBody>
                    <a:bodyPr/>
                    <a:lstStyle/>
                    <a:p>
                      <a:r>
                        <a:rPr lang="ru-RU" dirty="0" smtClean="0"/>
                        <a:t>-театр «Настроений» - литературные этюды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Настольные театры  - -пересказ сюжета сказок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IMG_20181212_16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908720"/>
            <a:ext cx="3851920" cy="2780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20181212_1621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717032"/>
            <a:ext cx="3816424" cy="27003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IMG_20181212_1627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356992"/>
            <a:ext cx="393186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nk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2489515"/>
            <a:ext cx="2824286" cy="4251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3352416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Драматизации сказок:</a:t>
            </a:r>
            <a:br>
              <a:rPr lang="ru-RU" sz="2400" dirty="0" smtClean="0"/>
            </a:br>
            <a:r>
              <a:rPr lang="ru-RU" sz="1600" dirty="0" smtClean="0">
                <a:solidFill>
                  <a:schemeClr val="tx1"/>
                </a:solidFill>
              </a:rPr>
              <a:t>-осваивание диалоговой речи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-развитие памяти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-развитие интереса к театральной деятельности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-выработка умения действовать ,согласно замыслу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-пробудить высокие чувства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G_20181212_1552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824478" y="260648"/>
            <a:ext cx="4319522" cy="32396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_20181212_1555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717032"/>
            <a:ext cx="3851920" cy="2888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"/>
            <a:ext cx="810039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Загадывание загадок о сказочных героях.</a:t>
            </a:r>
          </a:p>
          <a:p>
            <a:r>
              <a:rPr lang="ru-RU" b="1" dirty="0" smtClean="0"/>
              <a:t>1.3        Рассматривание иллюстраций к сказкам (создание папки)</a:t>
            </a:r>
          </a:p>
          <a:p>
            <a:r>
              <a:rPr lang="ru-RU" b="1" dirty="0" smtClean="0"/>
              <a:t>1.4        Просмотр мультфильмов по теме, сравнить с прочитанным в книге.</a:t>
            </a:r>
          </a:p>
          <a:p>
            <a:r>
              <a:rPr lang="ru-RU" b="1" dirty="0" smtClean="0"/>
              <a:t>1.5</a:t>
            </a:r>
            <a:r>
              <a:rPr lang="ru-RU" dirty="0" smtClean="0"/>
              <a:t>      </a:t>
            </a:r>
            <a:r>
              <a:rPr lang="ru-RU" b="1" dirty="0" smtClean="0"/>
              <a:t>Творческая мастерская: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Предложить детям </a:t>
            </a:r>
            <a:r>
              <a:rPr lang="ru-RU" u="sng" dirty="0" smtClean="0"/>
              <a:t>раскраски</a:t>
            </a:r>
            <a:r>
              <a:rPr lang="ru-RU" dirty="0" smtClean="0"/>
              <a:t> на тему сказки;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Предложить детям пластилин для свободного творчества , на тему: «Любимый сказочный герой»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/>
              <a:t>Конструирование </a:t>
            </a:r>
            <a:r>
              <a:rPr lang="ru-RU" dirty="0" smtClean="0"/>
              <a:t>«Теремок»</a:t>
            </a:r>
            <a:r>
              <a:rPr lang="ru-RU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/>
              <a:t>Конструирование </a:t>
            </a:r>
            <a:r>
              <a:rPr lang="ru-RU" dirty="0" smtClean="0"/>
              <a:t>из природного материала: « Старичок – </a:t>
            </a:r>
            <a:r>
              <a:rPr lang="ru-RU" dirty="0" err="1" smtClean="0"/>
              <a:t>Лесовичок</a:t>
            </a:r>
            <a:r>
              <a:rPr lang="ru-RU" dirty="0" smtClean="0"/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/>
              <a:t>Конструирование</a:t>
            </a:r>
            <a:r>
              <a:rPr lang="ru-RU" dirty="0" smtClean="0"/>
              <a:t> из бумаги: кот, собака (волшебное кольцо), </a:t>
            </a:r>
          </a:p>
          <a:p>
            <a:r>
              <a:rPr lang="ru-RU" dirty="0" smtClean="0"/>
              <a:t>дед мороз(</a:t>
            </a:r>
            <a:r>
              <a:rPr lang="ru-RU" dirty="0" err="1" smtClean="0"/>
              <a:t>Морозко</a:t>
            </a:r>
            <a:r>
              <a:rPr lang="ru-RU" dirty="0" smtClean="0"/>
              <a:t>), птиц(семья для Серой Шейки)</a:t>
            </a:r>
            <a:r>
              <a:rPr lang="ru-RU" dirty="0"/>
              <a:t> </a:t>
            </a:r>
            <a:r>
              <a:rPr lang="ru-RU" dirty="0" smtClean="0"/>
              <a:t>и т.п.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/>
              <a:t>Лепка из соленого теста</a:t>
            </a:r>
            <a:r>
              <a:rPr lang="ru-RU" dirty="0" smtClean="0"/>
              <a:t>: «Цветик – </a:t>
            </a:r>
            <a:r>
              <a:rPr lang="ru-RU" dirty="0" err="1" smtClean="0"/>
              <a:t>семицветик</a:t>
            </a:r>
            <a:r>
              <a:rPr lang="ru-RU" dirty="0" smtClean="0"/>
              <a:t>», «Снегурочки»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/>
              <a:t>Рисование: </a:t>
            </a:r>
            <a:r>
              <a:rPr lang="ru-RU" dirty="0" smtClean="0"/>
              <a:t>«Рукавичка», «Снегурочка», «Любимый сказочный герой»</a:t>
            </a:r>
          </a:p>
          <a:p>
            <a:pPr>
              <a:buFont typeface="Arial" pitchFamily="34" charset="0"/>
              <a:buChar char="•"/>
            </a:pPr>
            <a:endParaRPr lang="ru-RU" b="1" dirty="0"/>
          </a:p>
          <a:p>
            <a:pPr>
              <a:buFont typeface="Arial" pitchFamily="34" charset="0"/>
              <a:buChar char="•"/>
            </a:pPr>
            <a:endParaRPr lang="ru-RU" b="1" dirty="0" smtClean="0"/>
          </a:p>
          <a:p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28700" y="0"/>
            <a:ext cx="81153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 </a:t>
            </a:r>
            <a:r>
              <a:rPr lang="ru-RU" b="1" dirty="0" smtClean="0">
                <a:solidFill>
                  <a:prstClr val="black"/>
                </a:solidFill>
              </a:rPr>
              <a:t>1.2. Включение </a:t>
            </a:r>
            <a:r>
              <a:rPr lang="ru-RU" b="1" dirty="0">
                <a:solidFill>
                  <a:prstClr val="black"/>
                </a:solidFill>
              </a:rPr>
              <a:t>дидактических игр в режимные моменты: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«Разрезные картинки»,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«Составь портрет сказочного героя»,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Кубики «собери картинку» по сказкам,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Собрать </a:t>
            </a:r>
            <a:r>
              <a:rPr lang="ru-RU" dirty="0" err="1">
                <a:solidFill>
                  <a:prstClr val="black"/>
                </a:solidFill>
              </a:rPr>
              <a:t>картинку-пазл</a:t>
            </a:r>
            <a:r>
              <a:rPr lang="ru-RU" dirty="0">
                <a:solidFill>
                  <a:prstClr val="black"/>
                </a:solidFill>
              </a:rPr>
              <a:t> со сказочными героями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«Кому что принадлежит» – атрибуты сказочных героев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«Доскажи словечко» – угадываем героев сказок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«Расскажи сказку руками»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« Угадай название сказки», по набору предметов.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« От кого телеграмма»…..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81211_1303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1829115" cy="2249488"/>
          </a:xfrm>
          <a:prstGeom prst="rect">
            <a:avLst/>
          </a:prstGeom>
        </p:spPr>
      </p:pic>
      <p:pic>
        <p:nvPicPr>
          <p:cNvPr id="8" name="Рисунок 7" descr="IMG_20190118_094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204864"/>
            <a:ext cx="4392488" cy="2702886"/>
          </a:xfrm>
          <a:prstGeom prst="rect">
            <a:avLst/>
          </a:prstGeom>
        </p:spPr>
      </p:pic>
      <p:pic>
        <p:nvPicPr>
          <p:cNvPr id="10" name="Рисунок 9" descr="баб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9584" y="2276872"/>
            <a:ext cx="3744416" cy="2403003"/>
          </a:xfrm>
          <a:prstGeom prst="rect">
            <a:avLst/>
          </a:prstGeom>
        </p:spPr>
      </p:pic>
      <p:pic>
        <p:nvPicPr>
          <p:cNvPr id="5" name="Рисунок 4" descr="IMG_20181212_1733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6614701" y="4328701"/>
            <a:ext cx="2106269" cy="2952329"/>
          </a:xfrm>
          <a:prstGeom prst="rect">
            <a:avLst/>
          </a:prstGeom>
        </p:spPr>
      </p:pic>
      <p:pic>
        <p:nvPicPr>
          <p:cNvPr id="9" name="Рисунок 8" descr="пеорап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97910" y="0"/>
            <a:ext cx="2846090" cy="2276872"/>
          </a:xfrm>
          <a:prstGeom prst="rect">
            <a:avLst/>
          </a:prstGeom>
        </p:spPr>
      </p:pic>
      <p:pic>
        <p:nvPicPr>
          <p:cNvPr id="14" name="Рисунок 13" descr="Фото00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4725144"/>
            <a:ext cx="2513488" cy="2132856"/>
          </a:xfrm>
          <a:prstGeom prst="rect">
            <a:avLst/>
          </a:prstGeom>
        </p:spPr>
      </p:pic>
      <p:pic>
        <p:nvPicPr>
          <p:cNvPr id="15" name="Рисунок 14" descr="петушок-золотой гребешок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1273324" y="4639444"/>
            <a:ext cx="1916831" cy="2520280"/>
          </a:xfrm>
          <a:prstGeom prst="rect">
            <a:avLst/>
          </a:prstGeom>
        </p:spPr>
      </p:pic>
      <p:pic>
        <p:nvPicPr>
          <p:cNvPr id="16" name="Рисунок 15" descr="семья для серой шейки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27784" y="332656"/>
            <a:ext cx="1656184" cy="1800200"/>
          </a:xfrm>
          <a:prstGeom prst="rect">
            <a:avLst/>
          </a:prstGeom>
        </p:spPr>
      </p:pic>
      <p:pic>
        <p:nvPicPr>
          <p:cNvPr id="17" name="Рисунок 16" descr="IMG_2340(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1960" y="0"/>
            <a:ext cx="2232248" cy="2321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9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3006080" cy="37890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DSC097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7920" y="0"/>
            <a:ext cx="3006080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 descr="DSC097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722101"/>
            <a:ext cx="3203848" cy="2135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DSC097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2276872"/>
            <a:ext cx="4031940" cy="2687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_24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9592" y="3813043"/>
            <a:ext cx="2283718" cy="304495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99792" y="0"/>
            <a:ext cx="3816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Открытое занятие по развитию речи с элементами </a:t>
            </a:r>
            <a:r>
              <a:rPr lang="ru-RU" sz="3200" dirty="0" err="1" smtClean="0"/>
              <a:t>сказкотерапии</a:t>
            </a:r>
            <a:r>
              <a:rPr lang="ru-RU" sz="3200" dirty="0" smtClean="0"/>
              <a:t>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/>
              <a:t>1.5 Спортивное развлечение, совместно с родителями, </a:t>
            </a:r>
            <a:br>
              <a:rPr lang="ru-RU" sz="2200" b="1" dirty="0" smtClean="0"/>
            </a:br>
            <a:r>
              <a:rPr lang="ru-RU" sz="2200" b="1" dirty="0" smtClean="0"/>
              <a:t>          на тему: «Учим Бабу Ягу хорошим манерам»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Содержимое 5" descr="IMG_25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908720"/>
            <a:ext cx="396044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836712"/>
            <a:ext cx="399593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5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645024"/>
            <a:ext cx="4176464" cy="32129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498080" cy="864096"/>
          </a:xfrm>
        </p:spPr>
        <p:txBody>
          <a:bodyPr>
            <a:noAutofit/>
          </a:bodyPr>
          <a:lstStyle/>
          <a:p>
            <a:r>
              <a:rPr lang="ru-RU" sz="2400" dirty="0" smtClean="0"/>
              <a:t>                 Выставка поделок на тему : </a:t>
            </a:r>
            <a:br>
              <a:rPr lang="ru-RU" sz="2400" dirty="0" smtClean="0"/>
            </a:br>
            <a:r>
              <a:rPr lang="ru-RU" sz="2400" dirty="0" smtClean="0"/>
              <a:t>                 «Наши любимые сказки»</a:t>
            </a:r>
            <a:endParaRPr lang="ru-RU" sz="2400" dirty="0"/>
          </a:p>
        </p:txBody>
      </p:sp>
      <p:pic>
        <p:nvPicPr>
          <p:cNvPr id="16" name="Рисунок 15" descr="IMG_20181126_1457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920880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42976" y="188640"/>
          <a:ext cx="4286280" cy="6480720"/>
        </p:xfrm>
        <a:graphic>
          <a:graphicData uri="http://schemas.openxmlformats.org/drawingml/2006/table">
            <a:tbl>
              <a:tblPr/>
              <a:tblGrid>
                <a:gridCol w="4286280"/>
              </a:tblGrid>
              <a:tr h="6480720">
                <a:tc>
                  <a:txBody>
                    <a:bodyPr/>
                    <a:lstStyle/>
                    <a:p>
                      <a:pPr algn="ctr"/>
                      <a:endParaRPr lang="ru-RU" sz="3200" b="1" i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Сказка – русская душа!</a:t>
                      </a:r>
                    </a:p>
                    <a:p>
                      <a:pPr algn="ctr"/>
                      <a:r>
                        <a:rPr lang="ru-RU" sz="2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И проста и хороша.</a:t>
                      </a:r>
                    </a:p>
                    <a:p>
                      <a:pPr algn="ctr"/>
                      <a:r>
                        <a:rPr lang="ru-RU" sz="28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</a:t>
                      </a:r>
                      <a:r>
                        <a:rPr lang="ru-RU" sz="28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мудра!</a:t>
                      </a:r>
                    </a:p>
                    <a:p>
                      <a:pPr algn="ctr"/>
                      <a:r>
                        <a:rPr lang="ru-RU" sz="28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На всю планету никого мудрее нету!</a:t>
                      </a:r>
                    </a:p>
                    <a:p>
                      <a:endParaRPr lang="ru-RU" sz="32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r"/>
                      <a:r>
                        <a:rPr lang="ru-RU" sz="3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           </a:t>
                      </a:r>
                      <a:r>
                        <a:rPr lang="ru-RU" sz="18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(В.Тихонов)</a:t>
                      </a:r>
                    </a:p>
                    <a:p>
                      <a:endParaRPr lang="ru-RU" sz="18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r"/>
                      <a:r>
                        <a:rPr lang="ru-RU" sz="18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Автор проекта: Гринева И.В.</a:t>
                      </a:r>
                      <a:endParaRPr lang="ru-RU" sz="3200" b="1" i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 descr="31b768290b2e56b777baa532a85364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2143116"/>
            <a:ext cx="3143272" cy="32147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G_20181126_145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7308305" cy="5661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411760" y="260648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Изготовление книжек-малышек: « Новогодняя сказка».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Неделя семейного чтения сказок.</a:t>
            </a:r>
            <a:endParaRPr lang="ru-RU" sz="3600" dirty="0"/>
          </a:p>
        </p:txBody>
      </p:sp>
      <p:pic>
        <p:nvPicPr>
          <p:cNvPr id="2050" name="Picture 2" descr="C:\Users\Admin\Desktop\лучше 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3356992"/>
            <a:ext cx="3392658" cy="3501008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52736"/>
            <a:ext cx="331190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314016" cy="16288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Мастер-класс для педагогов ДОУ по внедрению новых технологий. </a:t>
            </a:r>
            <a:br>
              <a:rPr lang="ru-RU" sz="2400" dirty="0" smtClean="0"/>
            </a:br>
            <a:r>
              <a:rPr lang="ru-RU" sz="2400" dirty="0" err="1" smtClean="0"/>
              <a:t>Квест-игра</a:t>
            </a:r>
            <a:r>
              <a:rPr lang="ru-RU" sz="2400" dirty="0" smtClean="0"/>
              <a:t>: «По тропинкам любимых сказок».</a:t>
            </a:r>
            <a:endParaRPr lang="ru-RU" sz="2400" dirty="0"/>
          </a:p>
        </p:txBody>
      </p:sp>
      <p:pic>
        <p:nvPicPr>
          <p:cNvPr id="5" name="Содержимое 4" descr="квес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1108244" cy="4691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квест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249488"/>
            <a:ext cx="3039802" cy="4608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квест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628800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квест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789040"/>
            <a:ext cx="3240360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Театрализованное представление  для детей младших групп, по мотивам сказок нашего края:</a:t>
            </a:r>
            <a:endParaRPr lang="ru-RU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74638"/>
            <a:ext cx="4929222" cy="63408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+mn-lt"/>
              </a:rPr>
              <a:t>Воронежские сказители:</a:t>
            </a:r>
            <a:endParaRPr lang="ru-RU" sz="2800" dirty="0">
              <a:latin typeface="+mn-lt"/>
            </a:endParaRPr>
          </a:p>
        </p:txBody>
      </p:sp>
      <p:pic>
        <p:nvPicPr>
          <p:cNvPr id="6" name="Содержимое 5" descr="korolkov-ot-baryginoj-0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00826" y="1928802"/>
            <a:ext cx="2472852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728" y="872322"/>
          <a:ext cx="5000660" cy="5516880"/>
        </p:xfrm>
        <a:graphic>
          <a:graphicData uri="http://schemas.openxmlformats.org/drawingml/2006/table">
            <a:tbl>
              <a:tblPr/>
              <a:tblGrid>
                <a:gridCol w="5000660"/>
              </a:tblGrid>
              <a:tr h="49604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А.Куприянова</a:t>
                      </a:r>
                      <a:r>
                        <a:rPr lang="ru-RU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(Барышникова)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               (1868-1954)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Русская сказочница. В ее репертуаре насчитывается более 100 сказок различного содержания. Множество сказок имеют бродячий сюжет.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«Колобок»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«Золотой конь» (П.П. </a:t>
                      </a:r>
                      <a:r>
                        <a:rPr lang="ru-RU" sz="1600" dirty="0" err="1" smtClean="0"/>
                        <a:t>бажов</a:t>
                      </a:r>
                      <a:r>
                        <a:rPr lang="ru-RU" sz="1600" dirty="0" smtClean="0"/>
                        <a:t> «Конек-горбунок»)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«Иван –</a:t>
                      </a:r>
                      <a:r>
                        <a:rPr lang="ru-RU" sz="1600" dirty="0" err="1" smtClean="0"/>
                        <a:t>дурак</a:t>
                      </a:r>
                      <a:r>
                        <a:rPr lang="ru-RU" sz="1600" dirty="0" smtClean="0"/>
                        <a:t>» (р.н.с.</a:t>
                      </a:r>
                      <a:r>
                        <a:rPr lang="ru-RU" sz="1600" baseline="0" dirty="0" smtClean="0"/>
                        <a:t> «</a:t>
                      </a:r>
                      <a:r>
                        <a:rPr lang="ru-RU" sz="1600" dirty="0" smtClean="0"/>
                        <a:t>Сивка – Бурка»)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«12 лебедей» (Г/Х Андерсен «Дикие лебеди»)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 Замороженная девочка Наташа» (р.н.с. «</a:t>
                      </a:r>
                      <a:r>
                        <a:rPr lang="ru-RU" sz="1600" dirty="0" err="1" smtClean="0"/>
                        <a:t>Морозко</a:t>
                      </a:r>
                      <a:r>
                        <a:rPr lang="ru-RU" sz="1600" dirty="0" smtClean="0"/>
                        <a:t>»)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 Марья –царевна, </a:t>
                      </a:r>
                      <a:r>
                        <a:rPr lang="ru-RU" sz="1600" dirty="0" err="1" smtClean="0"/>
                        <a:t>лягушчонка</a:t>
                      </a:r>
                      <a:r>
                        <a:rPr lang="ru-RU" sz="1600" dirty="0" smtClean="0"/>
                        <a:t>» (р.н.с.«Царевна-лягушка»)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Исполнение Барышниковой завораживало,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отличалось высоким мастерством</a:t>
                      </a:r>
                      <a:r>
                        <a:rPr lang="ru-RU" sz="1600" baseline="0" dirty="0" smtClean="0"/>
                        <a:t> и </a:t>
                      </a:r>
                      <a:r>
                        <a:rPr lang="ru-RU" sz="1600" dirty="0" smtClean="0"/>
                        <a:t> тонким юмором.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Признав талант «бабушки </a:t>
                      </a:r>
                      <a:r>
                        <a:rPr lang="ru-RU" sz="1600" dirty="0" err="1" smtClean="0"/>
                        <a:t>Куприянихи</a:t>
                      </a:r>
                      <a:r>
                        <a:rPr lang="ru-RU" sz="1600" dirty="0" smtClean="0"/>
                        <a:t>» как рассказчицы-сочинительницы, её приняли в Союз писателей СССР (1938) и наградили орденом Трудового Красного Знамени.  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С той поры книги </a:t>
                      </a:r>
                      <a:r>
                        <a:rPr lang="ru-RU" sz="1600" dirty="0" err="1" smtClean="0"/>
                        <a:t>Куприянихи</a:t>
                      </a:r>
                      <a:r>
                        <a:rPr lang="ru-RU" sz="1600" dirty="0" smtClean="0"/>
                        <a:t> выходили не один раз. Сказки Барышниковой, нашей замечательной сказительницы, знает весь мир.</a:t>
                      </a:r>
                      <a:endParaRPr lang="ru-RU" sz="16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29917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43636" y="1571612"/>
            <a:ext cx="2643206" cy="3534270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00101" y="785794"/>
          <a:ext cx="4714908" cy="4500594"/>
        </p:xfrm>
        <a:graphic>
          <a:graphicData uri="http://schemas.openxmlformats.org/drawingml/2006/table">
            <a:tbl>
              <a:tblPr/>
              <a:tblGrid>
                <a:gridCol w="4714908"/>
              </a:tblGrid>
              <a:tr h="450059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i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А.Н</a:t>
                      </a:r>
                      <a:r>
                        <a:rPr lang="ru-RU" i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. </a:t>
                      </a:r>
                      <a:r>
                        <a:rPr lang="ru-RU" i="1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Королькова</a:t>
                      </a:r>
                      <a:endParaRPr lang="ru-RU" i="1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i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                             </a:t>
                      </a:r>
                      <a:r>
                        <a:rPr lang="ru-RU" i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ru-RU" i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1892-1984)</a:t>
                      </a:r>
                    </a:p>
                    <a:p>
                      <a:endParaRPr lang="ru-RU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Советская писательница-сказочница, член Со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юза писателей</a:t>
                      </a:r>
                      <a:r>
                        <a:rPr lang="ru-RU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СССР</a:t>
                      </a: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(1957). </a:t>
                      </a:r>
                    </a:p>
                    <a:p>
                      <a:pPr algn="ctr"/>
                      <a:r>
                        <a:rPr lang="ru-RU" dirty="0" smtClean="0"/>
                        <a:t>Её сказки издавались как в СССР, так и за рубежом — на немецком языке (1970) и на японском языке (1976).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Ее сказки многообразны и всем известны, такие как: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«Гуси-лебеди»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 </a:t>
                      </a:r>
                      <a:r>
                        <a:rPr lang="ru-RU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Финист</a:t>
                      </a: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– ясный сокол»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«Сестрица </a:t>
                      </a:r>
                      <a:r>
                        <a:rPr lang="ru-RU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Аленушка</a:t>
                      </a: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и братец Иванушка»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Их можно смело назвать классическими.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А.Н. Афанасьев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Содержимое 5" descr="0074-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86446" y="1428736"/>
            <a:ext cx="2980972" cy="4143404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14481" y="2143116"/>
          <a:ext cx="3571900" cy="2143140"/>
        </p:xfrm>
        <a:graphic>
          <a:graphicData uri="http://schemas.openxmlformats.org/drawingml/2006/table">
            <a:tbl>
              <a:tblPr/>
              <a:tblGrid>
                <a:gridCol w="3571900"/>
              </a:tblGrid>
              <a:tr h="21431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Самый </a:t>
                      </a:r>
                      <a:r>
                        <a:rPr lang="ru-RU" dirty="0" smtClean="0"/>
                        <a:t>известный собиратель сказок. Его « Сборник детских сказок» известен на весь мир.</a:t>
                      </a:r>
                    </a:p>
                    <a:p>
                      <a:pPr algn="ctr"/>
                      <a:r>
                        <a:rPr lang="ru-RU" dirty="0" smtClean="0"/>
                        <a:t> В нем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насчитывается</a:t>
                      </a:r>
                      <a:r>
                        <a:rPr lang="ru-RU" baseline="0" dirty="0" smtClean="0"/>
                        <a:t> более 600 сказок.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43608" y="116632"/>
          <a:ext cx="7890842" cy="613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Кто рассказывал сказки: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16824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Проект: «Сказки нашего края»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8" y="764704"/>
          <a:ext cx="8100392" cy="5883031"/>
        </p:xfrm>
        <a:graphic>
          <a:graphicData uri="http://schemas.openxmlformats.org/drawingml/2006/table">
            <a:tbl>
              <a:tblPr/>
              <a:tblGrid>
                <a:gridCol w="8100392"/>
              </a:tblGrid>
              <a:tr h="588303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Цель проекта</a:t>
                      </a:r>
                      <a:r>
                        <a:rPr lang="ru-RU" dirty="0" smtClean="0"/>
                        <a:t>: познакомить</a:t>
                      </a:r>
                      <a:r>
                        <a:rPr lang="ru-RU" baseline="0" dirty="0" smtClean="0"/>
                        <a:t> с творчеством сказочников нашего края; </a:t>
                      </a:r>
                      <a:r>
                        <a:rPr lang="ru-RU" dirty="0" smtClean="0"/>
                        <a:t>обобщить знания детей о прочитанных художественных произведениях прививать любовь к литературным произведениям и их героям.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b="1" dirty="0" smtClean="0"/>
                        <a:t>Задачи: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  Вызвать у детей интерес к книгам, их рассматриванию (вместе со взрослыми и самостоятельно). 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  Формировать интерес и потребность к чтению сказок.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  Познакомить со сказкой, как литературным жанром.        </a:t>
                      </a:r>
                    </a:p>
                    <a:p>
                      <a:r>
                        <a:rPr lang="ru-RU" dirty="0" smtClean="0"/>
                        <a:t>•   Расширить представления детей о сказках, познакомив</a:t>
                      </a:r>
                      <a:r>
                        <a:rPr lang="ru-RU" baseline="0" dirty="0" smtClean="0"/>
                        <a:t> со сказками нашего края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   Развивать творческие навыки, коммуникативные умения;</a:t>
                      </a:r>
                    </a:p>
                    <a:p>
                      <a:r>
                        <a:rPr lang="ru-RU" dirty="0" smtClean="0"/>
                        <a:t>•   Приобщить детей к истокам народной культуры, через прослушивание сказок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  Формировать эмоциональную отзывчивость на прочитанный материал.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   Приобщить родителей к проекту.</a:t>
                      </a:r>
                      <a:r>
                        <a:rPr lang="ru-RU" dirty="0" smtClean="0"/>
                        <a:t>  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    </a:t>
                      </a:r>
                    </a:p>
                    <a:p>
                      <a:r>
                        <a:rPr lang="ru-RU" b="1" dirty="0" smtClean="0"/>
                        <a:t>Участники проекта</a:t>
                      </a:r>
                      <a:r>
                        <a:rPr lang="ru-RU" dirty="0" smtClean="0"/>
                        <a:t>: воспитатели, дети старшей группы, родители.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b="1" dirty="0" smtClean="0"/>
                        <a:t>Тип проекта</a:t>
                      </a:r>
                      <a:r>
                        <a:rPr lang="ru-RU" dirty="0" smtClean="0"/>
                        <a:t>: творческий, групповой.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b="1" dirty="0" smtClean="0"/>
                        <a:t>Продолжительность:</a:t>
                      </a:r>
                      <a:r>
                        <a:rPr lang="ru-RU" dirty="0" smtClean="0"/>
                        <a:t> 6 месяцев.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016712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Ожидаемый результат: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•   </a:t>
            </a:r>
            <a:r>
              <a:rPr lang="ru-RU" sz="2000" dirty="0" smtClean="0"/>
              <a:t>     Развитие творческой активности детей, освоение детьми дошкольного возраста различных видов творчества.</a:t>
            </a:r>
          </a:p>
          <a:p>
            <a:r>
              <a:rPr lang="ru-RU" sz="2000" dirty="0" smtClean="0"/>
              <a:t>•        Обогащение словаря детей, совершенствование диалогической речи, использование в речи разнообразных языковых средств.</a:t>
            </a:r>
          </a:p>
          <a:p>
            <a:r>
              <a:rPr lang="ru-RU" sz="2000" dirty="0" smtClean="0"/>
              <a:t>•        Формирование коммуникативных способностей, </a:t>
            </a:r>
            <a:r>
              <a:rPr lang="ru-RU" sz="2000" dirty="0" err="1" smtClean="0"/>
              <a:t>эмпатии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         Формирование  чувства гордости за родной край.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515</TotalTime>
  <Words>478</Words>
  <Application>Microsoft Office PowerPoint</Application>
  <PresentationFormat>Экран (4:3)</PresentationFormat>
  <Paragraphs>154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ДЕТСКИЙ САД № 103 АО «РЖД»</vt:lpstr>
      <vt:lpstr>Слайд 2</vt:lpstr>
      <vt:lpstr>Воронежские сказители:</vt:lpstr>
      <vt:lpstr>Слайд 4</vt:lpstr>
      <vt:lpstr>А.Н. Афанасьев</vt:lpstr>
      <vt:lpstr>Слайд 6</vt:lpstr>
      <vt:lpstr>Кто рассказывал сказки:</vt:lpstr>
      <vt:lpstr>Проект: «Сказки нашего края»</vt:lpstr>
      <vt:lpstr>Ожидаемый результат:</vt:lpstr>
      <vt:lpstr>         Этапы работы: </vt:lpstr>
      <vt:lpstr>                   План – схема               реализации проекта </vt:lpstr>
      <vt:lpstr>Слайд 12</vt:lpstr>
      <vt:lpstr>Слайд 13</vt:lpstr>
      <vt:lpstr> Драматизации сказок: -осваивание диалоговой речи -развитие памяти -развитие интереса к театральной деятельности -выработка умения действовать ,согласно замыслу -пробудить высокие чувства</vt:lpstr>
      <vt:lpstr>Слайд 15</vt:lpstr>
      <vt:lpstr>Слайд 16</vt:lpstr>
      <vt:lpstr>Слайд 17</vt:lpstr>
      <vt:lpstr>1.5 Спортивное развлечение, совместно с родителями,            на тему: «Учим Бабу Ягу хорошим манерам» </vt:lpstr>
      <vt:lpstr>                 Выставка поделок на тему :                   «Наши любимые сказки»</vt:lpstr>
      <vt:lpstr>Слайд 20</vt:lpstr>
      <vt:lpstr>Неделя семейного чтения сказок.</vt:lpstr>
      <vt:lpstr>Мастер-класс для педагогов ДОУ по внедрению новых технологий.  Квест-игра: «По тропинкам любимых сказок».</vt:lpstr>
      <vt:lpstr> Театрализованное представление  для детей младших групп, по мотивам сказок нашего края: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59</cp:revision>
  <dcterms:created xsi:type="dcterms:W3CDTF">2018-12-11T18:39:39Z</dcterms:created>
  <dcterms:modified xsi:type="dcterms:W3CDTF">2022-10-25T07:02:30Z</dcterms:modified>
</cp:coreProperties>
</file>