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79" r:id="rId2"/>
    <p:sldId id="287" r:id="rId3"/>
    <p:sldId id="288" r:id="rId4"/>
    <p:sldId id="289" r:id="rId5"/>
    <p:sldId id="290" r:id="rId6"/>
    <p:sldId id="291" r:id="rId7"/>
    <p:sldId id="292" r:id="rId8"/>
    <p:sldId id="293" r:id="rId9"/>
    <p:sldId id="294" r:id="rId10"/>
    <p:sldId id="295" r:id="rId11"/>
    <p:sldId id="296" r:id="rId12"/>
    <p:sldId id="297" r:id="rId13"/>
    <p:sldId id="298" r:id="rId14"/>
    <p:sldId id="299" r:id="rId15"/>
    <p:sldId id="301" r:id="rId16"/>
    <p:sldId id="300" r:id="rId17"/>
    <p:sldId id="303" r:id="rId18"/>
    <p:sldId id="302" r:id="rId19"/>
    <p:sldId id="304" r:id="rId20"/>
    <p:sldId id="305" r:id="rId21"/>
    <p:sldId id="306" r:id="rId22"/>
    <p:sldId id="307" r:id="rId23"/>
    <p:sldId id="308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6433" autoAdjust="0"/>
  </p:normalViewPr>
  <p:slideViewPr>
    <p:cSldViewPr snapToGrid="0">
      <p:cViewPr varScale="1">
        <p:scale>
          <a:sx n="120" d="100"/>
          <a:sy n="120" d="100"/>
        </p:scale>
        <p:origin x="17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2BC6BF-E45A-429A-A0DE-5DF0F4A24B13}" type="datetimeFigureOut">
              <a:rPr lang="ru-RU" smtClean="0"/>
              <a:t>04.06.2025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A8C93D-9584-45EA-B5E3-0ED0019B70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9177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A5A7B-DDA3-4DEA-A05F-293801AEE369}" type="datetimeFigureOut">
              <a:rPr lang="ru-RU" smtClean="0"/>
              <a:t>04.06.2025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E08E2-A396-4D6B-BAB3-7D550DE720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424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A5A7B-DDA3-4DEA-A05F-293801AEE369}" type="datetimeFigureOut">
              <a:rPr lang="ru-RU" smtClean="0"/>
              <a:t>04.06.2025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E08E2-A396-4D6B-BAB3-7D550DE720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7528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A5A7B-DDA3-4DEA-A05F-293801AEE369}" type="datetimeFigureOut">
              <a:rPr lang="ru-RU" smtClean="0"/>
              <a:t>04.06.2025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E08E2-A396-4D6B-BAB3-7D550DE720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8007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A5A7B-DDA3-4DEA-A05F-293801AEE369}" type="datetimeFigureOut">
              <a:rPr lang="ru-RU" smtClean="0"/>
              <a:t>04.06.2025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E08E2-A396-4D6B-BAB3-7D550DE720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1279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A5A7B-DDA3-4DEA-A05F-293801AEE369}" type="datetimeFigureOut">
              <a:rPr lang="ru-RU" smtClean="0"/>
              <a:t>04.06.2025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E08E2-A396-4D6B-BAB3-7D550DE720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0194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A5A7B-DDA3-4DEA-A05F-293801AEE369}" type="datetimeFigureOut">
              <a:rPr lang="ru-RU" smtClean="0"/>
              <a:t>04.06.2025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E08E2-A396-4D6B-BAB3-7D550DE720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632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A5A7B-DDA3-4DEA-A05F-293801AEE369}" type="datetimeFigureOut">
              <a:rPr lang="ru-RU" smtClean="0"/>
              <a:t>04.06.2025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E08E2-A396-4D6B-BAB3-7D550DE720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9613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A5A7B-DDA3-4DEA-A05F-293801AEE369}" type="datetimeFigureOut">
              <a:rPr lang="ru-RU" smtClean="0"/>
              <a:t>04.06.2025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E08E2-A396-4D6B-BAB3-7D550DE720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8510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A5A7B-DDA3-4DEA-A05F-293801AEE369}" type="datetimeFigureOut">
              <a:rPr lang="ru-RU" smtClean="0"/>
              <a:t>04.06.2025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E08E2-A396-4D6B-BAB3-7D550DE720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4393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A5A7B-DDA3-4DEA-A05F-293801AEE369}" type="datetimeFigureOut">
              <a:rPr lang="ru-RU" smtClean="0"/>
              <a:t>04.06.2025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E08E2-A396-4D6B-BAB3-7D550DE720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7908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A5A7B-DDA3-4DEA-A05F-293801AEE369}" type="datetimeFigureOut">
              <a:rPr lang="ru-RU" smtClean="0"/>
              <a:t>04.06.2025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E08E2-A396-4D6B-BAB3-7D550DE720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850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DA5A7B-DDA3-4DEA-A05F-293801AEE369}" type="datetimeFigureOut">
              <a:rPr lang="ru-RU" smtClean="0"/>
              <a:t>04.06.2025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0E08E2-A396-4D6B-BAB3-7D550DE720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6463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g"/><Relationship Id="rId4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g"/><Relationship Id="rId4" Type="http://schemas.openxmlformats.org/officeDocument/2006/relationships/image" Target="../media/image37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g"/><Relationship Id="rId3" Type="http://schemas.openxmlformats.org/officeDocument/2006/relationships/image" Target="../media/image42.jpg"/><Relationship Id="rId7" Type="http://schemas.openxmlformats.org/officeDocument/2006/relationships/image" Target="../media/image4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g"/><Relationship Id="rId5" Type="http://schemas.openxmlformats.org/officeDocument/2006/relationships/image" Target="../media/image44.jpg"/><Relationship Id="rId4" Type="http://schemas.openxmlformats.org/officeDocument/2006/relationships/image" Target="../media/image4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54.jpeg"/><Relationship Id="rId7" Type="http://schemas.openxmlformats.org/officeDocument/2006/relationships/image" Target="../media/image5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Relationship Id="rId9" Type="http://schemas.openxmlformats.org/officeDocument/2006/relationships/image" Target="../media/image6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7" Type="http://schemas.openxmlformats.org/officeDocument/2006/relationships/image" Target="../media/image6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jpeg"/><Relationship Id="rId4" Type="http://schemas.openxmlformats.org/officeDocument/2006/relationships/image" Target="../media/image67.jp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g"/><Relationship Id="rId3" Type="http://schemas.openxmlformats.org/officeDocument/2006/relationships/image" Target="../media/image69.jpg"/><Relationship Id="rId7" Type="http://schemas.openxmlformats.org/officeDocument/2006/relationships/image" Target="../media/image7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jpeg"/><Relationship Id="rId5" Type="http://schemas.openxmlformats.org/officeDocument/2006/relationships/image" Target="../media/image71.jpg"/><Relationship Id="rId4" Type="http://schemas.openxmlformats.org/officeDocument/2006/relationships/image" Target="../media/image70.jpeg"/><Relationship Id="rId9" Type="http://schemas.openxmlformats.org/officeDocument/2006/relationships/image" Target="../media/image7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jpg"/><Relationship Id="rId5" Type="http://schemas.openxmlformats.org/officeDocument/2006/relationships/image" Target="../media/image78.jpg"/><Relationship Id="rId4" Type="http://schemas.openxmlformats.org/officeDocument/2006/relationships/image" Target="../media/image77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2.jpg"/><Relationship Id="rId4" Type="http://schemas.openxmlformats.org/officeDocument/2006/relationships/image" Target="../media/image8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164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335235" y="843678"/>
            <a:ext cx="7698922" cy="120032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проекта: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 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Сказки, как средство эмоционального развития </a:t>
            </a:r>
          </a:p>
          <a:p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дошкольников с ОВЗ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                                                                            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25FB645-142A-E15C-47E3-4BFD9B8867F9}"/>
              </a:ext>
            </a:extLst>
          </p:cNvPr>
          <p:cNvSpPr txBox="1"/>
          <p:nvPr/>
        </p:nvSpPr>
        <p:spPr>
          <a:xfrm>
            <a:off x="6376307" y="5257800"/>
            <a:ext cx="5094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Авторы проекта: Гринева И.В,      Лисицына Г.В.</a:t>
            </a:r>
          </a:p>
        </p:txBody>
      </p:sp>
    </p:spTree>
    <p:extLst>
      <p:ext uri="{BB962C8B-B14F-4D97-AF65-F5344CB8AC3E}">
        <p14:creationId xmlns:p14="http://schemas.microsoft.com/office/powerpoint/2010/main" val="42440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521" y="2633933"/>
            <a:ext cx="3013179" cy="4017572"/>
          </a:xfrm>
          <a:prstGeom prst="rect">
            <a:avLst/>
          </a:prstGeom>
          <a:ln w="57150">
            <a:solidFill>
              <a:schemeClr val="accent6">
                <a:lumMod val="75000"/>
              </a:schemeClr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701" y="4010027"/>
            <a:ext cx="3797299" cy="28479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3398" y="3071379"/>
            <a:ext cx="3871302" cy="290347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6" t="7444" r="8280" b="1503"/>
          <a:stretch/>
        </p:blipFill>
        <p:spPr>
          <a:xfrm>
            <a:off x="8394701" y="35068"/>
            <a:ext cx="3797300" cy="3036311"/>
          </a:xfrm>
          <a:prstGeom prst="rect">
            <a:avLst/>
          </a:prstGeom>
          <a:ln w="762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  <a:softEdge rad="317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3" t="271"/>
          <a:stretch/>
        </p:blipFill>
        <p:spPr>
          <a:xfrm>
            <a:off x="3078941" y="-133793"/>
            <a:ext cx="4202663" cy="33740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915671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3109" y="91989"/>
            <a:ext cx="4280014" cy="32100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57" t="3390" r="11665" b="1695"/>
          <a:stretch/>
        </p:blipFill>
        <p:spPr>
          <a:xfrm>
            <a:off x="4152900" y="1700083"/>
            <a:ext cx="3407033" cy="326965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19" t="12853" r="18918" b="7388"/>
          <a:stretch/>
        </p:blipFill>
        <p:spPr>
          <a:xfrm>
            <a:off x="7793108" y="3530600"/>
            <a:ext cx="4398891" cy="31877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2384921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33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09" y="142787"/>
            <a:ext cx="3331751" cy="2498813"/>
          </a:xfrm>
          <a:prstGeom prst="rect">
            <a:avLst/>
          </a:prstGeom>
          <a:ln w="76200">
            <a:solidFill>
              <a:schemeClr val="accent6">
                <a:lumMod val="75000"/>
              </a:schemeClr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6" t="4898" b="5239"/>
          <a:stretch/>
        </p:blipFill>
        <p:spPr>
          <a:xfrm>
            <a:off x="8510509" y="195368"/>
            <a:ext cx="3540076" cy="2446232"/>
          </a:xfrm>
          <a:prstGeom prst="rect">
            <a:avLst/>
          </a:prstGeom>
          <a:ln w="76200">
            <a:solidFill>
              <a:schemeClr val="accent6">
                <a:lumMod val="75000"/>
              </a:schemeClr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3130" y="1701800"/>
            <a:ext cx="2202744" cy="2936992"/>
          </a:xfrm>
          <a:prstGeom prst="rect">
            <a:avLst/>
          </a:prstGeom>
          <a:ln w="76200">
            <a:solidFill>
              <a:srgbClr val="92D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23" t="5045" r="22973" b="1381"/>
          <a:stretch/>
        </p:blipFill>
        <p:spPr>
          <a:xfrm>
            <a:off x="6092595" y="1701800"/>
            <a:ext cx="2292660" cy="3001653"/>
          </a:xfrm>
          <a:prstGeom prst="rect">
            <a:avLst/>
          </a:prstGeom>
          <a:ln w="57150">
            <a:solidFill>
              <a:srgbClr val="92D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4" t="7778" r="11944" b="13334"/>
          <a:stretch/>
        </p:blipFill>
        <p:spPr>
          <a:xfrm>
            <a:off x="69280" y="4152900"/>
            <a:ext cx="3480489" cy="2462937"/>
          </a:xfrm>
          <a:prstGeom prst="rect">
            <a:avLst/>
          </a:prstGeom>
          <a:ln w="57150">
            <a:solidFill>
              <a:srgbClr val="92D05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6" t="3148" r="1389" b="7222"/>
          <a:stretch/>
        </p:blipFill>
        <p:spPr>
          <a:xfrm>
            <a:off x="8650327" y="4233515"/>
            <a:ext cx="3276600" cy="2301705"/>
          </a:xfrm>
          <a:prstGeom prst="rect">
            <a:avLst/>
          </a:prstGeom>
          <a:ln w="76200">
            <a:solidFill>
              <a:schemeClr val="accent6">
                <a:lumMod val="50000"/>
              </a:schemeClr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858D7DE-07BF-20C3-58AB-08CBD76338BC}"/>
              </a:ext>
            </a:extLst>
          </p:cNvPr>
          <p:cNvSpPr txBox="1"/>
          <p:nvPr/>
        </p:nvSpPr>
        <p:spPr>
          <a:xfrm>
            <a:off x="4049486" y="5388429"/>
            <a:ext cx="36494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/>
              <a:t>Закрепляем изученный материал художественно творческой деятельностью</a:t>
            </a:r>
          </a:p>
        </p:txBody>
      </p:sp>
    </p:spTree>
    <p:extLst>
      <p:ext uri="{BB962C8B-B14F-4D97-AF65-F5344CB8AC3E}">
        <p14:creationId xmlns:p14="http://schemas.microsoft.com/office/powerpoint/2010/main" val="4469644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66"/>
          <a:stretch/>
        </p:blipFill>
        <p:spPr bwMode="auto">
          <a:xfrm>
            <a:off x="0" y="0"/>
            <a:ext cx="123253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0491" y="673894"/>
            <a:ext cx="3587749" cy="269081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452" y="3760391"/>
            <a:ext cx="3587749" cy="269081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0775" y="3755508"/>
            <a:ext cx="3412325" cy="266771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453" y="673894"/>
            <a:ext cx="3587749" cy="26797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2529" y="673894"/>
            <a:ext cx="3558123" cy="266859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6298" y="3760391"/>
            <a:ext cx="3776133" cy="266859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B531140-739B-EB14-ACE2-ECB6A95F7E90}"/>
              </a:ext>
            </a:extLst>
          </p:cNvPr>
          <p:cNvSpPr txBox="1"/>
          <p:nvPr/>
        </p:nvSpPr>
        <p:spPr>
          <a:xfrm>
            <a:off x="4326298" y="152281"/>
            <a:ext cx="4744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C000"/>
                </a:solidFill>
              </a:rPr>
              <a:t>Посещение мини-музея «Русской старины»</a:t>
            </a:r>
          </a:p>
        </p:txBody>
      </p:sp>
    </p:spTree>
    <p:extLst>
      <p:ext uri="{BB962C8B-B14F-4D97-AF65-F5344CB8AC3E}">
        <p14:creationId xmlns:p14="http://schemas.microsoft.com/office/powerpoint/2010/main" val="31295087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B097189-D620-4965-2DD2-4A69A656D6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8" t="3014" r="1782" b="2377"/>
          <a:stretch>
            <a:fillRect/>
          </a:stretch>
        </p:blipFill>
        <p:spPr>
          <a:xfrm>
            <a:off x="5295568" y="335944"/>
            <a:ext cx="5191577" cy="4574867"/>
          </a:xfrm>
          <a:prstGeom prst="rect">
            <a:avLst/>
          </a:prstGeom>
          <a:ln w="2286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8517507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584700" y="1790700"/>
            <a:ext cx="74041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949468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54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718486" y="2133600"/>
            <a:ext cx="75870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7030A0"/>
                </a:solidFill>
                <a:latin typeface="Bahnschrift SemiBold" panose="020B0502040204020203" pitchFamily="34" charset="0"/>
              </a:rPr>
              <a:t>Фотоотчет к таблице личных достижений </a:t>
            </a:r>
          </a:p>
          <a:p>
            <a:r>
              <a:rPr lang="ru-RU" sz="2800" dirty="0">
                <a:solidFill>
                  <a:srgbClr val="7030A0"/>
                </a:solidFill>
                <a:latin typeface="Bahnschrift SemiBold" panose="020B0502040204020203" pitchFamily="34" charset="0"/>
              </a:rPr>
              <a:t>на 2024 -2025уч год. </a:t>
            </a:r>
          </a:p>
        </p:txBody>
      </p:sp>
    </p:spTree>
    <p:extLst>
      <p:ext uri="{BB962C8B-B14F-4D97-AF65-F5344CB8AC3E}">
        <p14:creationId xmlns:p14="http://schemas.microsoft.com/office/powerpoint/2010/main" val="19582653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54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16697" y="444617"/>
            <a:ext cx="94376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1. </a:t>
            </a:r>
            <a:r>
              <a:rPr lang="ru-RU" b="1" dirty="0"/>
              <a:t>Ведение 2х кружков </a:t>
            </a:r>
            <a:r>
              <a:rPr lang="ru-RU" dirty="0"/>
              <a:t>: «Занимательная математика» и «Умелые ручки»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919411"/>
            <a:ext cx="4214068" cy="316055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4019" y="4185424"/>
            <a:ext cx="3501005" cy="252089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5647" y="855094"/>
            <a:ext cx="3850546" cy="288791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5504" y="4079962"/>
            <a:ext cx="3440026" cy="258002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2483" y="904497"/>
            <a:ext cx="2091829" cy="2789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1775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54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431097" y="285226"/>
            <a:ext cx="75584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2.Работа на инновационной площадке детского сада:         «Картинная галерея в детском саду»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" t="5378" r="5376"/>
          <a:stretch/>
        </p:blipFill>
        <p:spPr>
          <a:xfrm>
            <a:off x="31575" y="88901"/>
            <a:ext cx="2802006" cy="39624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6826" y="1024314"/>
            <a:ext cx="2207004" cy="1913643"/>
          </a:xfrm>
          <a:prstGeom prst="rect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472" y="815500"/>
            <a:ext cx="2512503" cy="2512503"/>
          </a:xfrm>
          <a:prstGeom prst="rect">
            <a:avLst/>
          </a:prstGeom>
          <a:ln w="57150">
            <a:solidFill>
              <a:schemeClr val="accent1">
                <a:lumMod val="60000"/>
                <a:lumOff val="40000"/>
              </a:schemeClr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7717" y="815500"/>
            <a:ext cx="2399782" cy="2029700"/>
          </a:xfrm>
          <a:prstGeom prst="rect">
            <a:avLst/>
          </a:prstGeom>
          <a:ln w="57150">
            <a:solidFill>
              <a:schemeClr val="accent1">
                <a:lumMod val="60000"/>
                <a:lumOff val="40000"/>
              </a:schemeClr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2833580" y="2982395"/>
            <a:ext cx="33218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>
                <a:solidFill>
                  <a:srgbClr val="7030A0"/>
                </a:solidFill>
              </a:rPr>
              <a:t>«Зимние забавы» в картинной галерее детского сада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7075" y="4281717"/>
            <a:ext cx="3188043" cy="2461535"/>
          </a:xfrm>
          <a:prstGeom prst="rect">
            <a:avLst/>
          </a:prstGeom>
          <a:ln w="57150">
            <a:solidFill>
              <a:srgbClr val="0070C0"/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7593" y="4268638"/>
            <a:ext cx="3240430" cy="2430323"/>
          </a:xfrm>
          <a:prstGeom prst="rect">
            <a:avLst/>
          </a:prstGeom>
          <a:ln w="57150">
            <a:solidFill>
              <a:srgbClr val="0070C0"/>
            </a:solidFill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5847" y="4268638"/>
            <a:ext cx="3421506" cy="2455173"/>
          </a:xfrm>
          <a:prstGeom prst="rect">
            <a:avLst/>
          </a:prstGeom>
          <a:ln w="57150">
            <a:solidFill>
              <a:srgbClr val="0070C0"/>
            </a:solidFill>
          </a:ln>
        </p:spPr>
      </p:pic>
      <p:sp>
        <p:nvSpPr>
          <p:cNvPr id="13" name="TextBox 12"/>
          <p:cNvSpPr txBox="1"/>
          <p:nvPr/>
        </p:nvSpPr>
        <p:spPr>
          <a:xfrm>
            <a:off x="-1" y="4438988"/>
            <a:ext cx="220980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rgbClr val="7030A0"/>
                </a:solidFill>
              </a:rPr>
              <a:t>Посещение выставки новогодних игрушек в историко-краеведческом музее </a:t>
            </a:r>
          </a:p>
        </p:txBody>
      </p:sp>
    </p:spTree>
    <p:extLst>
      <p:ext uri="{BB962C8B-B14F-4D97-AF65-F5344CB8AC3E}">
        <p14:creationId xmlns:p14="http://schemas.microsoft.com/office/powerpoint/2010/main" val="1931774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54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194277"/>
            <a:ext cx="6331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7030A0"/>
                </a:solidFill>
              </a:rPr>
              <a:t>Осенний пейзаж в работах знаменитых художников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78" r="2053"/>
          <a:stretch/>
        </p:blipFill>
        <p:spPr>
          <a:xfrm>
            <a:off x="176787" y="563609"/>
            <a:ext cx="3811013" cy="22038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411" y="2109697"/>
            <a:ext cx="3390362" cy="452048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5936" y="3064583"/>
            <a:ext cx="3053309" cy="356559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6695" y="3064583"/>
            <a:ext cx="2895344" cy="348060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-1" y="3745564"/>
            <a:ext cx="242470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err="1">
                <a:solidFill>
                  <a:srgbClr val="7030A0"/>
                </a:solidFill>
              </a:rPr>
              <a:t>Квест</a:t>
            </a:r>
            <a:r>
              <a:rPr lang="ru-RU" sz="2000" b="1" i="1" dirty="0">
                <a:solidFill>
                  <a:srgbClr val="7030A0"/>
                </a:solidFill>
              </a:rPr>
              <a:t>-игра для детей среднего дошкольного возраста:</a:t>
            </a:r>
          </a:p>
          <a:p>
            <a:r>
              <a:rPr lang="ru-RU" sz="2000" b="1" i="1" dirty="0">
                <a:solidFill>
                  <a:srgbClr val="7030A0"/>
                </a:solidFill>
              </a:rPr>
              <a:t> «В поисках Масленицы».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D3AFE40-E4AE-5978-8F63-79E4908C999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5153" y="194277"/>
            <a:ext cx="2792524" cy="2406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2002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5" r="6771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6700" y="204162"/>
            <a:ext cx="8115300" cy="4354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0858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54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0774" y="1297631"/>
            <a:ext cx="3704051" cy="277803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1662" y="167243"/>
            <a:ext cx="4076700" cy="30575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512" y="2184400"/>
            <a:ext cx="3333750" cy="4445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41301" y="279484"/>
            <a:ext cx="656718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Выставки семейного творчества «</a:t>
            </a:r>
            <a:r>
              <a:rPr lang="ru-RU" sz="2800" b="1" i="1" u="sng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Письма с -фронта</a:t>
            </a:r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endParaRPr lang="ru-RU" sz="2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35425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54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976" y="273545"/>
            <a:ext cx="4030135" cy="302260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4338" y="3429000"/>
            <a:ext cx="2453662" cy="32166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4915" y="148332"/>
            <a:ext cx="4197085" cy="314781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9350" y="4160022"/>
            <a:ext cx="2856971" cy="214272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9842" y="167128"/>
            <a:ext cx="2432316" cy="343764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8889" y="3771900"/>
            <a:ext cx="3592444" cy="270331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88" y="3678932"/>
            <a:ext cx="2100823" cy="288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3945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54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82" y="3200400"/>
            <a:ext cx="3836984" cy="34417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785" y="3867150"/>
            <a:ext cx="3190430" cy="24003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2533" y="3492500"/>
            <a:ext cx="4199467" cy="31496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8400" y="126999"/>
            <a:ext cx="4878502" cy="34375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8925" y="431800"/>
            <a:ext cx="37066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u="sng" dirty="0">
                <a:solidFill>
                  <a:srgbClr val="7030A0"/>
                </a:solidFill>
              </a:rPr>
              <a:t>Литературная  гостиная</a:t>
            </a:r>
            <a:r>
              <a:rPr lang="ru-RU" sz="2000" b="1" i="1" dirty="0">
                <a:solidFill>
                  <a:srgbClr val="7030A0"/>
                </a:solidFill>
              </a:rPr>
              <a:t> для детей старшей группы "Рябинка" -"Крым. Дорога домой" </a:t>
            </a:r>
            <a:endParaRPr lang="ru-RU" sz="20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98845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54"/>
          <a:stretch/>
        </p:blipFill>
        <p:spPr bwMode="auto">
          <a:xfrm>
            <a:off x="-139700" y="0"/>
            <a:ext cx="123317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0067" y="60753"/>
            <a:ext cx="5650815" cy="42381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3184" y="3454400"/>
            <a:ext cx="4301065" cy="32258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6551" y="2552700"/>
            <a:ext cx="3595008" cy="43053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3176816" y="5029200"/>
            <a:ext cx="44963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>
                <a:solidFill>
                  <a:srgbClr val="7030A0"/>
                </a:solidFill>
              </a:rPr>
              <a:t>Мастрекласс</a:t>
            </a:r>
            <a:r>
              <a:rPr lang="ru-RU" b="1" dirty="0">
                <a:solidFill>
                  <a:srgbClr val="7030A0"/>
                </a:solidFill>
              </a:rPr>
              <a:t> в технике «оригами» –</a:t>
            </a:r>
            <a:r>
              <a:rPr lang="ru-RU" i="1" dirty="0">
                <a:solidFill>
                  <a:srgbClr val="7030A0"/>
                </a:solidFill>
              </a:rPr>
              <a:t>рождественский ангел на рождественских чтениях в  филиале №1 МКУК </a:t>
            </a:r>
            <a:r>
              <a:rPr lang="ru-RU" i="1" dirty="0" err="1">
                <a:solidFill>
                  <a:srgbClr val="7030A0"/>
                </a:solidFill>
              </a:rPr>
              <a:t>Лискинской</a:t>
            </a:r>
            <a:r>
              <a:rPr lang="ru-RU" i="1" dirty="0">
                <a:solidFill>
                  <a:srgbClr val="7030A0"/>
                </a:solidFill>
              </a:rPr>
              <a:t> библиотеке </a:t>
            </a:r>
          </a:p>
        </p:txBody>
      </p:sp>
    </p:spTree>
    <p:extLst>
      <p:ext uri="{BB962C8B-B14F-4D97-AF65-F5344CB8AC3E}">
        <p14:creationId xmlns:p14="http://schemas.microsoft.com/office/powerpoint/2010/main" val="1807522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49" t="8432" r="1120" b="14361"/>
          <a:stretch/>
        </p:blipFill>
        <p:spPr>
          <a:xfrm>
            <a:off x="8153829" y="3079428"/>
            <a:ext cx="3324840" cy="3661990"/>
          </a:xfrm>
          <a:prstGeom prst="rect">
            <a:avLst/>
          </a:prstGeom>
          <a:ln w="76200">
            <a:solidFill>
              <a:srgbClr val="FFC000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1531" y="172060"/>
            <a:ext cx="3602419" cy="2701815"/>
          </a:xfrm>
          <a:prstGeom prst="rect">
            <a:avLst/>
          </a:prstGeom>
          <a:ln w="76200">
            <a:solidFill>
              <a:srgbClr val="0070C0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84" t="-2659" r="10721" b="6642"/>
          <a:stretch/>
        </p:blipFill>
        <p:spPr>
          <a:xfrm>
            <a:off x="4140629" y="3174639"/>
            <a:ext cx="3175000" cy="3511301"/>
          </a:xfrm>
          <a:prstGeom prst="rect">
            <a:avLst/>
          </a:prstGeom>
          <a:ln w="76200">
            <a:solidFill>
              <a:srgbClr val="FFC000"/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829" y="165817"/>
            <a:ext cx="3619071" cy="2714303"/>
          </a:xfrm>
          <a:prstGeom prst="rect">
            <a:avLst/>
          </a:prstGeom>
          <a:ln w="57150">
            <a:solidFill>
              <a:srgbClr val="0070C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33F22AD-EC86-9FE6-AC73-8B3F9E51792E}"/>
              </a:ext>
            </a:extLst>
          </p:cNvPr>
          <p:cNvSpPr txBox="1"/>
          <p:nvPr/>
        </p:nvSpPr>
        <p:spPr>
          <a:xfrm>
            <a:off x="286248" y="5565913"/>
            <a:ext cx="30161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/>
              <a:t>Учимся внимательно слушать потешки и играть со сказочными героями</a:t>
            </a:r>
          </a:p>
        </p:txBody>
      </p:sp>
    </p:spTree>
    <p:extLst>
      <p:ext uri="{BB962C8B-B14F-4D97-AF65-F5344CB8AC3E}">
        <p14:creationId xmlns:p14="http://schemas.microsoft.com/office/powerpoint/2010/main" val="30507409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2090" y="255664"/>
            <a:ext cx="4231116" cy="3173336"/>
          </a:xfrm>
          <a:prstGeom prst="rect">
            <a:avLst/>
          </a:prstGeom>
          <a:ln w="38100">
            <a:solidFill>
              <a:schemeClr val="accent5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2306" y="3109119"/>
            <a:ext cx="3085499" cy="3748881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E6B2AAF-5893-F00D-0BDA-E2CF23DB884E}"/>
              </a:ext>
            </a:extLst>
          </p:cNvPr>
          <p:cNvSpPr txBox="1"/>
          <p:nvPr/>
        </p:nvSpPr>
        <p:spPr>
          <a:xfrm>
            <a:off x="4627659" y="4798893"/>
            <a:ext cx="40255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/>
              <a:t>Знакомимся с персонажами сказок</a:t>
            </a:r>
          </a:p>
        </p:txBody>
      </p:sp>
    </p:spTree>
    <p:extLst>
      <p:ext uri="{BB962C8B-B14F-4D97-AF65-F5344CB8AC3E}">
        <p14:creationId xmlns:p14="http://schemas.microsoft.com/office/powerpoint/2010/main" val="39933897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96"/>
          <a:stretch/>
        </p:blipFill>
        <p:spPr bwMode="auto">
          <a:xfrm>
            <a:off x="16742" y="0"/>
            <a:ext cx="1217525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5529" y="3975415"/>
            <a:ext cx="3164441" cy="2548301"/>
          </a:xfrm>
          <a:prstGeom prst="rect">
            <a:avLst/>
          </a:prstGeom>
          <a:ln w="38100">
            <a:solidFill>
              <a:schemeClr val="accent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6198" y="4049702"/>
            <a:ext cx="3298685" cy="2474014"/>
          </a:xfrm>
          <a:prstGeom prst="rect">
            <a:avLst/>
          </a:prstGeom>
          <a:ln w="38100">
            <a:solidFill>
              <a:schemeClr val="accent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77" t="5288" r="20848" b="12011"/>
          <a:stretch/>
        </p:blipFill>
        <p:spPr>
          <a:xfrm>
            <a:off x="8102600" y="251016"/>
            <a:ext cx="3670300" cy="3390115"/>
          </a:xfrm>
          <a:prstGeom prst="rect">
            <a:avLst/>
          </a:prstGeom>
          <a:ln w="57150">
            <a:solidFill>
              <a:srgbClr val="FFC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13" t="20767" r="982" b="2713"/>
          <a:stretch/>
        </p:blipFill>
        <p:spPr>
          <a:xfrm>
            <a:off x="3923502" y="251016"/>
            <a:ext cx="3501381" cy="3365176"/>
          </a:xfrm>
          <a:prstGeom prst="rect">
            <a:avLst/>
          </a:prstGeom>
          <a:ln w="57150">
            <a:solidFill>
              <a:srgbClr val="FFC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3B402A4-7783-1BC7-2AF1-93868ABCA096}"/>
              </a:ext>
            </a:extLst>
          </p:cNvPr>
          <p:cNvSpPr txBox="1"/>
          <p:nvPr/>
        </p:nvSpPr>
        <p:spPr>
          <a:xfrm>
            <a:off x="508883" y="5096786"/>
            <a:ext cx="3013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Вдруг сказка ожила……</a:t>
            </a:r>
          </a:p>
        </p:txBody>
      </p:sp>
    </p:spTree>
    <p:extLst>
      <p:ext uri="{BB962C8B-B14F-4D97-AF65-F5344CB8AC3E}">
        <p14:creationId xmlns:p14="http://schemas.microsoft.com/office/powerpoint/2010/main" val="6506128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6" r="31935"/>
          <a:stretch/>
        </p:blipFill>
        <p:spPr>
          <a:xfrm>
            <a:off x="3732894" y="158750"/>
            <a:ext cx="3399485" cy="2952749"/>
          </a:xfrm>
          <a:prstGeom prst="rect">
            <a:avLst/>
          </a:prstGeom>
          <a:ln w="38100">
            <a:solidFill>
              <a:srgbClr val="00B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3" t="5524" r="14846" b="22659"/>
          <a:stretch/>
        </p:blipFill>
        <p:spPr>
          <a:xfrm>
            <a:off x="7834034" y="158750"/>
            <a:ext cx="4002366" cy="2952749"/>
          </a:xfrm>
          <a:prstGeom prst="rect">
            <a:avLst/>
          </a:prstGeom>
          <a:ln w="38100">
            <a:solidFill>
              <a:srgbClr val="00B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595" y="3111499"/>
            <a:ext cx="4720168" cy="3540126"/>
          </a:xfrm>
          <a:prstGeom prst="ellipse">
            <a:avLst/>
          </a:prstGeom>
          <a:ln w="57150">
            <a:solidFill>
              <a:schemeClr val="accent6">
                <a:lumMod val="75000"/>
              </a:schemeClr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490641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6048" y="258919"/>
            <a:ext cx="4036565" cy="2697403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rnd">
            <a:solidFill>
              <a:srgbClr val="7030A0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0" t="-2741" r="3395" b="6418"/>
          <a:stretch/>
        </p:blipFill>
        <p:spPr>
          <a:xfrm>
            <a:off x="3015242" y="221420"/>
            <a:ext cx="3583009" cy="2692040"/>
          </a:xfrm>
          <a:prstGeom prst="rect">
            <a:avLst/>
          </a:prstGeom>
          <a:ln w="57150">
            <a:solidFill>
              <a:srgbClr val="7030A0"/>
            </a:solidFill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6413" y="3158706"/>
            <a:ext cx="3659174" cy="364175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82" y="4001294"/>
            <a:ext cx="2279049" cy="261496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52" r="13446" b="1469"/>
          <a:stretch/>
        </p:blipFill>
        <p:spPr>
          <a:xfrm>
            <a:off x="8531190" y="3792553"/>
            <a:ext cx="3311423" cy="306907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402121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9599" y="108762"/>
            <a:ext cx="3812583" cy="2727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9599" y="3170616"/>
            <a:ext cx="3812583" cy="26530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1656" y="168477"/>
            <a:ext cx="4038812" cy="26082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4060" y="3060627"/>
            <a:ext cx="4234004" cy="28324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0AA520A-78BA-3E51-DCA6-F568CD65626A}"/>
              </a:ext>
            </a:extLst>
          </p:cNvPr>
          <p:cNvSpPr txBox="1"/>
          <p:nvPr/>
        </p:nvSpPr>
        <p:spPr>
          <a:xfrm>
            <a:off x="278296" y="5096786"/>
            <a:ext cx="2878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/>
              <a:t>Мы играем в «сказку»</a:t>
            </a:r>
          </a:p>
        </p:txBody>
      </p:sp>
    </p:spTree>
    <p:extLst>
      <p:ext uri="{BB962C8B-B14F-4D97-AF65-F5344CB8AC3E}">
        <p14:creationId xmlns:p14="http://schemas.microsoft.com/office/powerpoint/2010/main" val="33029337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985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43" t="6654" r="4667" b="-4911"/>
          <a:stretch/>
        </p:blipFill>
        <p:spPr>
          <a:xfrm>
            <a:off x="8099510" y="3769902"/>
            <a:ext cx="3940090" cy="305911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2" t="10209" r="35315" b="1022"/>
          <a:stretch/>
        </p:blipFill>
        <p:spPr>
          <a:xfrm>
            <a:off x="4584700" y="2055813"/>
            <a:ext cx="3133810" cy="30651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7610" y="205554"/>
            <a:ext cx="3960356" cy="2970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7261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</TotalTime>
  <Words>188</Words>
  <Application>Microsoft Office PowerPoint</Application>
  <PresentationFormat>Широкоэкранный</PresentationFormat>
  <Paragraphs>23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Arial</vt:lpstr>
      <vt:lpstr>Bahnschrift SemiBold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ирина</dc:creator>
  <cp:lastModifiedBy>Дмитрий Качалкин</cp:lastModifiedBy>
  <cp:revision>57</cp:revision>
  <dcterms:created xsi:type="dcterms:W3CDTF">2025-05-18T08:38:48Z</dcterms:created>
  <dcterms:modified xsi:type="dcterms:W3CDTF">2025-06-04T06:40:01Z</dcterms:modified>
</cp:coreProperties>
</file>