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73" r:id="rId2"/>
    <p:sldId id="275" r:id="rId3"/>
    <p:sldId id="276" r:id="rId4"/>
    <p:sldId id="278" r:id="rId5"/>
    <p:sldId id="274" r:id="rId6"/>
    <p:sldId id="266" r:id="rId7"/>
    <p:sldId id="271" r:id="rId8"/>
    <p:sldId id="288" r:id="rId9"/>
    <p:sldId id="267" r:id="rId10"/>
    <p:sldId id="268" r:id="rId11"/>
    <p:sldId id="263" r:id="rId12"/>
    <p:sldId id="281" r:id="rId13"/>
    <p:sldId id="265" r:id="rId14"/>
    <p:sldId id="279" r:id="rId15"/>
    <p:sldId id="280" r:id="rId16"/>
    <p:sldId id="256" r:id="rId17"/>
    <p:sldId id="272" r:id="rId18"/>
    <p:sldId id="282" r:id="rId19"/>
    <p:sldId id="283" r:id="rId20"/>
    <p:sldId id="284" r:id="rId21"/>
    <p:sldId id="285" r:id="rId22"/>
    <p:sldId id="286" r:id="rId23"/>
    <p:sldId id="287" r:id="rId24"/>
    <p:sldId id="289" r:id="rId25"/>
    <p:sldId id="290" r:id="rId26"/>
    <p:sldId id="291" r:id="rId27"/>
    <p:sldId id="292" r:id="rId28"/>
    <p:sldId id="293" r:id="rId29"/>
    <p:sldId id="294" r:id="rId30"/>
    <p:sldId id="277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1" autoAdjust="0"/>
    <p:restoredTop sz="94660"/>
  </p:normalViewPr>
  <p:slideViewPr>
    <p:cSldViewPr>
      <p:cViewPr varScale="1">
        <p:scale>
          <a:sx n="74" d="100"/>
          <a:sy n="74" d="100"/>
        </p:scale>
        <p:origin x="228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t>02.06.2025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t>02.06.2025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t>02.06.2025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t>02.06.2025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t>02.06.2025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t>02.06.2025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t>02.06.2025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t>02.06.2025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t>02.06.2025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t>02.06.2025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t>02.06.2025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8283E3E-FD5C-42EF-B11C-0D3A4AEE3BB7}" type="datetimeFigureOut">
              <a:rPr lang="ru-RU" smtClean="0"/>
              <a:t>02.06.2025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6101916-F715-462F-8219-6F9385119A3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jpg"/><Relationship Id="rId4" Type="http://schemas.openxmlformats.org/officeDocument/2006/relationships/image" Target="../media/image6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Солнышко\Desktop\proekt_dobrye_serdtsa.docx_image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9" y="4701130"/>
            <a:ext cx="2376264" cy="193856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107505" y="188640"/>
            <a:ext cx="9013762" cy="71404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Bahnschrift Light" panose="020B0502040204020203" pitchFamily="34" charset="0"/>
              </a:rPr>
              <a:t>                             </a:t>
            </a:r>
            <a:r>
              <a:rPr lang="ru-RU" sz="32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Bahnschrift Light" panose="020B0502040204020203" pitchFamily="34" charset="0"/>
                <a:cs typeface="Arial" panose="020B0604020202020204" pitchFamily="34" charset="0"/>
              </a:rPr>
              <a:t>РЖД</a:t>
            </a:r>
            <a:r>
              <a:rPr lang="ru-RU" sz="2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Bahnschrift Light" panose="020B0502040204020203" pitchFamily="34" charset="0"/>
                <a:cs typeface="Arial" panose="020B0604020202020204" pitchFamily="34" charset="0"/>
              </a:rPr>
              <a:t> </a:t>
            </a: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Bahnschrift Light" panose="020B0502040204020203" pitchFamily="34" charset="0"/>
                <a:cs typeface="Arial" panose="020B0604020202020204" pitchFamily="34" charset="0"/>
              </a:rPr>
              <a:t>ДЕТСКИЙ САД №25</a:t>
            </a:r>
          </a:p>
          <a:p>
            <a:pPr algn="ctr"/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Проект</a:t>
            </a:r>
          </a:p>
          <a:p>
            <a:pPr algn="ctr"/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Подготовительной</a:t>
            </a:r>
          </a:p>
          <a:p>
            <a:pPr algn="ctr"/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группы «Ромашка»</a:t>
            </a:r>
          </a:p>
          <a:p>
            <a:pPr algn="ctr"/>
            <a:endParaRPr lang="ru-RU" sz="2800" b="1" cap="all" dirty="0">
              <a:ln w="9000" cmpd="sng">
                <a:solidFill>
                  <a:srgbClr val="FFFF00"/>
                </a:solidFill>
                <a:prstDash val="solid"/>
              </a:ln>
              <a:gradFill>
                <a:gsLst>
                  <a:gs pos="0">
                    <a:srgbClr val="F47E5A">
                      <a:shade val="20000"/>
                      <a:satMod val="245000"/>
                    </a:srgbClr>
                  </a:gs>
                  <a:gs pos="43000">
                    <a:srgbClr val="F47E5A">
                      <a:satMod val="255000"/>
                    </a:srgbClr>
                  </a:gs>
                  <a:gs pos="48000">
                    <a:srgbClr val="F47E5A">
                      <a:shade val="85000"/>
                      <a:satMod val="255000"/>
                    </a:srgbClr>
                  </a:gs>
                  <a:gs pos="100000">
                    <a:srgbClr val="F47E5A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Verdana"/>
            </a:endParaRPr>
          </a:p>
          <a:p>
            <a:pPr algn="ctr"/>
            <a:r>
              <a:rPr lang="ru-RU" sz="2800" b="1" cap="all" dirty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rgbClr val="F47E5A">
                        <a:shade val="20000"/>
                        <a:satMod val="245000"/>
                      </a:srgbClr>
                    </a:gs>
                    <a:gs pos="43000">
                      <a:srgbClr val="F47E5A">
                        <a:satMod val="255000"/>
                      </a:srgbClr>
                    </a:gs>
                    <a:gs pos="48000">
                      <a:srgbClr val="F47E5A">
                        <a:shade val="85000"/>
                        <a:satMod val="255000"/>
                      </a:srgbClr>
                    </a:gs>
                    <a:gs pos="100000">
                      <a:srgbClr val="F47E5A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/>
              </a:rPr>
              <a:t>В</a:t>
            </a:r>
            <a:r>
              <a:rPr kumimoji="0" lang="ru-RU" sz="2800" b="1" i="0" u="none" strike="noStrike" kern="1200" cap="all" spc="0" normalizeH="0" baseline="0" noProof="0" dirty="0" err="1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rgbClr val="F47E5A">
                        <a:shade val="20000"/>
                        <a:satMod val="245000"/>
                      </a:srgbClr>
                    </a:gs>
                    <a:gs pos="43000">
                      <a:srgbClr val="F47E5A">
                        <a:satMod val="255000"/>
                      </a:srgbClr>
                    </a:gs>
                    <a:gs pos="48000">
                      <a:srgbClr val="F47E5A">
                        <a:shade val="85000"/>
                        <a:satMod val="255000"/>
                      </a:srgbClr>
                    </a:gs>
                    <a:gs pos="100000">
                      <a:srgbClr val="F47E5A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Verdana"/>
                <a:ea typeface="+mn-ea"/>
                <a:cs typeface="+mn-cs"/>
              </a:rPr>
              <a:t>ОЛОНТёРСКОЕ</a:t>
            </a:r>
            <a:r>
              <a:rPr kumimoji="0" lang="ru-RU" sz="2800" b="1" i="0" u="none" strike="noStrike" kern="1200" cap="all" spc="0" normalizeH="0" baseline="0" noProof="0" dirty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rgbClr val="F47E5A">
                        <a:shade val="20000"/>
                        <a:satMod val="245000"/>
                      </a:srgbClr>
                    </a:gs>
                    <a:gs pos="43000">
                      <a:srgbClr val="F47E5A">
                        <a:satMod val="255000"/>
                      </a:srgbClr>
                    </a:gs>
                    <a:gs pos="48000">
                      <a:srgbClr val="F47E5A">
                        <a:shade val="85000"/>
                        <a:satMod val="255000"/>
                      </a:srgbClr>
                    </a:gs>
                    <a:gs pos="100000">
                      <a:srgbClr val="F47E5A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Verdana"/>
                <a:ea typeface="+mn-ea"/>
                <a:cs typeface="+mn-cs"/>
              </a:rPr>
              <a:t> ДВИЖЕНИЕ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4400" b="1" cap="all" dirty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«ДОБРЫЕ ЛАДОШКИ»</a:t>
            </a:r>
          </a:p>
          <a:p>
            <a:pPr algn="ctr"/>
            <a:endParaRPr lang="ru-RU" sz="2000" b="1" cap="all" dirty="0">
              <a:ln w="9000" cmpd="sng">
                <a:solidFill>
                  <a:srgbClr val="FFFF00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ru-RU" sz="2000" b="1" cap="all" dirty="0">
              <a:ln w="9000" cmpd="sng">
                <a:solidFill>
                  <a:srgbClr val="FFFF00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000" b="1" cap="all" dirty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                         </a:t>
            </a:r>
          </a:p>
          <a:p>
            <a:pPr algn="r"/>
            <a:r>
              <a:rPr lang="ru-RU" sz="2400" b="1" cap="all" dirty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                Воспитатели:</a:t>
            </a:r>
          </a:p>
          <a:p>
            <a:pPr algn="r"/>
            <a:r>
              <a:rPr lang="ru-RU" sz="2000" b="1" cap="all" dirty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                                      </a:t>
            </a:r>
            <a:r>
              <a:rPr lang="ru-RU" sz="2400" b="1" cap="all" dirty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</a:t>
            </a:r>
            <a:r>
              <a:rPr lang="ru-RU" sz="2000" b="1" cap="all" dirty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аслова  </a:t>
            </a:r>
            <a:r>
              <a:rPr lang="ru-RU" sz="2400" b="1" cap="all" dirty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Л.А.</a:t>
            </a:r>
          </a:p>
          <a:p>
            <a:pPr algn="r"/>
            <a:r>
              <a:rPr lang="ru-RU" sz="2400" b="1" cap="all" dirty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400" b="1" cap="all" dirty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rgbClr val="F47E5A">
                        <a:shade val="20000"/>
                        <a:satMod val="245000"/>
                      </a:srgbClr>
                    </a:gs>
                    <a:gs pos="43000">
                      <a:srgbClr val="F47E5A">
                        <a:satMod val="255000"/>
                      </a:srgbClr>
                    </a:gs>
                    <a:gs pos="48000">
                      <a:srgbClr val="F47E5A">
                        <a:shade val="85000"/>
                        <a:satMod val="255000"/>
                      </a:srgbClr>
                    </a:gs>
                    <a:gs pos="100000">
                      <a:srgbClr val="F47E5A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/>
              </a:rPr>
              <a:t>Б</a:t>
            </a:r>
            <a:r>
              <a:rPr kumimoji="0" lang="ru-RU" sz="2000" b="1" i="0" u="none" strike="noStrike" kern="1200" cap="all" spc="0" normalizeH="0" baseline="0" noProof="0" dirty="0" err="1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rgbClr val="F47E5A">
                        <a:shade val="20000"/>
                        <a:satMod val="245000"/>
                      </a:srgbClr>
                    </a:gs>
                    <a:gs pos="43000">
                      <a:srgbClr val="F47E5A">
                        <a:satMod val="255000"/>
                      </a:srgbClr>
                    </a:gs>
                    <a:gs pos="48000">
                      <a:srgbClr val="F47E5A">
                        <a:shade val="85000"/>
                        <a:satMod val="255000"/>
                      </a:srgbClr>
                    </a:gs>
                    <a:gs pos="100000">
                      <a:srgbClr val="F47E5A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Verdana"/>
                <a:ea typeface="+mn-ea"/>
                <a:cs typeface="+mn-cs"/>
              </a:rPr>
              <a:t>оева</a:t>
            </a:r>
            <a:r>
              <a:rPr kumimoji="0" lang="ru-RU" sz="2000" b="1" i="0" u="none" strike="noStrike" kern="1200" cap="all" spc="0" normalizeH="0" baseline="0" noProof="0" dirty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rgbClr val="F47E5A">
                        <a:shade val="20000"/>
                        <a:satMod val="245000"/>
                      </a:srgbClr>
                    </a:gs>
                    <a:gs pos="43000">
                      <a:srgbClr val="F47E5A">
                        <a:satMod val="255000"/>
                      </a:srgbClr>
                    </a:gs>
                    <a:gs pos="48000">
                      <a:srgbClr val="F47E5A">
                        <a:shade val="85000"/>
                        <a:satMod val="255000"/>
                      </a:srgbClr>
                    </a:gs>
                    <a:gs pos="100000">
                      <a:srgbClr val="F47E5A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lang="ru-RU" sz="2400" b="1" cap="all" dirty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И.А.</a:t>
            </a:r>
            <a:endParaRPr lang="ru-RU" sz="2000" b="1" cap="all" dirty="0">
              <a:ln w="9000" cmpd="sng">
                <a:solidFill>
                  <a:srgbClr val="FFFF0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000" b="1" cap="all" dirty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                 </a:t>
            </a:r>
          </a:p>
          <a:p>
            <a:pPr algn="ctr"/>
            <a:r>
              <a:rPr lang="ru-RU" b="1" cap="all" dirty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2024-2025 </a:t>
            </a:r>
            <a:r>
              <a:rPr lang="ru-RU" sz="1400" b="1" cap="all" dirty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уч.г.</a:t>
            </a:r>
          </a:p>
          <a:p>
            <a:pPr algn="ctr"/>
            <a:endParaRPr lang="ru-RU" sz="2000" b="1" cap="all" dirty="0">
              <a:ln w="9000" cmpd="sng">
                <a:solidFill>
                  <a:srgbClr val="FFFF00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ru-RU" sz="2800" cap="all" dirty="0">
              <a:ln w="9000" cmpd="sng">
                <a:solidFill>
                  <a:srgbClr val="FFFF00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Рисунок 5" descr="hello_html_m5f28b5e6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88640"/>
            <a:ext cx="2714625" cy="2133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542510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46672"/>
            <a:ext cx="464741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развлечение </a:t>
            </a:r>
          </a:p>
          <a:p>
            <a:pPr algn="ctr"/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"Быть волонтером – </a:t>
            </a:r>
          </a:p>
          <a:p>
            <a:pPr algn="ctr"/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это здорово!"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2BCE46C-A0D1-48B9-A698-C6C4877084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937" y="246672"/>
            <a:ext cx="3166639" cy="486232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628D00D-75FE-41B6-AEC0-3BD04CECAF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24" y="1481528"/>
            <a:ext cx="3209552" cy="512979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947F343-A885-4CB3-8102-DBB70AEBA1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040" y="2420888"/>
            <a:ext cx="2360860" cy="3776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877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88640"/>
            <a:ext cx="9144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Участие в экологическом социально-благотворительном проекте 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F3BFA3C-3379-4B44-BE10-52414AA63B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588" y="1758300"/>
            <a:ext cx="7416824" cy="494146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87943A6-B7AE-4340-9048-DC65B6C0CC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6296" y="4725144"/>
            <a:ext cx="1728191" cy="1569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9443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88640"/>
            <a:ext cx="9144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Участие в экологическом социально-благотворительном проекте 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87943A6-B7AE-4340-9048-DC65B6C0CC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2397" y="5244254"/>
            <a:ext cx="1728191" cy="156966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2060042-4ADF-4013-ACF0-293A6DA6C2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994" y="1988840"/>
            <a:ext cx="2716157" cy="375947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759A104-89A6-4D01-A31D-5D9A70904F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1156" y="1323587"/>
            <a:ext cx="2473331" cy="375947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50A4109-F137-4168-A95F-9A504F3783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2780928"/>
            <a:ext cx="2716157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8368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4904"/>
            <a:ext cx="9144000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праздник </a:t>
            </a:r>
          </a:p>
          <a:p>
            <a:pPr algn="ctr"/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«ДЕНЬ 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ВОЛОНТёРА»</a:t>
            </a:r>
          </a:p>
          <a:p>
            <a:pPr algn="ctr"/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Акция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«ТВОРИ ДОБРО»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9F4B94D-0246-498A-AD3A-11978424D9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276872"/>
            <a:ext cx="4032448" cy="374441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18BDC53-A550-4D04-A758-B1DEE34B2F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412776"/>
            <a:ext cx="3147814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1922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4904"/>
            <a:ext cx="914400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  <a:p>
            <a:pPr algn="ctr"/>
            <a:r>
              <a:rPr lang="ru-RU" sz="4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</a:t>
            </a: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ЕНЬ </a:t>
            </a:r>
            <a:r>
              <a:rPr lang="ru-RU" sz="4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ВОЛОНТёРА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A20C6E6-D076-455F-BB72-4023940E96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099072"/>
            <a:ext cx="4572000" cy="3429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0646304-C61B-423E-AD4C-D64E76A55D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592" y="1703028"/>
            <a:ext cx="3168352" cy="422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0069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4904"/>
            <a:ext cx="91440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4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</a:t>
            </a: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ЕНЬ </a:t>
            </a:r>
            <a:r>
              <a:rPr lang="ru-RU" sz="4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ВОЛОНТёРА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6315422-3A56-479F-A07C-DA51D83DEE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6764"/>
            <a:ext cx="5328592" cy="358034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8E7BAF9-D6D2-4AF6-AA00-9F36F99BE4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576" y="3453556"/>
            <a:ext cx="4968552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8863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00" t="9219" r="4900"/>
          <a:stretch/>
        </p:blipFill>
        <p:spPr>
          <a:xfrm>
            <a:off x="3284506" y="260648"/>
            <a:ext cx="5766941" cy="32880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1376" y="3902711"/>
            <a:ext cx="2932907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spc="0" dirty="0">
                <a:ln w="9000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Трудовой десант</a:t>
            </a:r>
          </a:p>
          <a:p>
            <a:pPr algn="ctr"/>
            <a:r>
              <a:rPr lang="ru-RU" sz="2400" b="1" cap="all" dirty="0">
                <a:ln w="9000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«Мусору нет!»</a:t>
            </a:r>
          </a:p>
          <a:p>
            <a:pPr algn="ctr"/>
            <a:r>
              <a:rPr lang="ru-RU" b="1" cap="all" spc="0" dirty="0">
                <a:ln w="9000" cmpd="sng">
                  <a:solidFill>
                    <a:schemeClr val="tx1"/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- Помощь детям младшей группы в </a:t>
            </a:r>
            <a:r>
              <a:rPr lang="ru-RU" b="1" cap="all" spc="0" dirty="0" smtClean="0">
                <a:ln w="9000" cmpd="sng">
                  <a:solidFill>
                    <a:schemeClr val="tx1"/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уборке УЧАСТКА</a:t>
            </a:r>
            <a:endParaRPr lang="ru-RU" b="1" cap="all" spc="0" dirty="0">
              <a:ln w="9000" cmpd="sng">
                <a:solidFill>
                  <a:schemeClr val="tx1"/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00" r="11050"/>
          <a:stretch/>
        </p:blipFill>
        <p:spPr>
          <a:xfrm rot="5400000">
            <a:off x="-18354" y="560233"/>
            <a:ext cx="3312369" cy="31452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16" r="25600" b="14416"/>
          <a:stretch/>
        </p:blipFill>
        <p:spPr>
          <a:xfrm>
            <a:off x="3298302" y="3772055"/>
            <a:ext cx="5739348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1310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4256" y="0"/>
            <a:ext cx="914400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аКЦИЯ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  <a:p>
            <a:pPr algn="ctr"/>
            <a:r>
              <a:rPr lang="ru-RU" sz="3200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«БЕЛИЧЬЯ СТОЛОВАЯ» </a:t>
            </a:r>
            <a:endParaRPr lang="ru-RU" sz="3200" b="1" cap="all" spc="0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00B05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98D43B4-734A-48C4-A3C2-23D57973B4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834" y="1412776"/>
            <a:ext cx="6245820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2930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4256" y="0"/>
            <a:ext cx="914400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аКЦИЯ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  <a:p>
            <a:pPr algn="ctr"/>
            <a:r>
              <a:rPr lang="ru-RU" sz="3200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«БЕЛИЧЬЯ СТОЛОВАЯ» </a:t>
            </a:r>
            <a:endParaRPr lang="ru-RU" sz="3200" b="1" cap="all" spc="0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00B05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3927067-E54C-4CE0-BA5C-DDDFEF0B3E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9" y="2708920"/>
            <a:ext cx="2866625" cy="414908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8E54A09-9332-4C63-804F-061BBABA9C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580" y="1077218"/>
            <a:ext cx="2952328" cy="424847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4782CC0-98D7-4445-9CBB-08946B3E1F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674" y="2708920"/>
            <a:ext cx="2952326" cy="414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7307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4256" y="0"/>
            <a:ext cx="914400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аКЦИЯ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  <a:p>
            <a:pPr algn="ctr"/>
            <a:r>
              <a:rPr lang="ru-RU" sz="3200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«БЕЛИЧЬЯ СТОЛОВАЯ» </a:t>
            </a:r>
            <a:endParaRPr lang="ru-RU" sz="3200" b="1" cap="all" spc="0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00B05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EF0BA4D-958E-4A63-B15D-99295DF37B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124744"/>
            <a:ext cx="6480720" cy="444001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ED476EC-6504-4D1B-B87E-4A5A951E69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344" y="4407966"/>
            <a:ext cx="3565016" cy="242577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DBF445E-8BA1-46A7-8BCF-5F74272FE2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257" y="4407966"/>
            <a:ext cx="3382121" cy="246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110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5" y="188640"/>
            <a:ext cx="9013762" cy="81868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Паспорт ПРОЕКТА:</a:t>
            </a:r>
            <a:endParaRPr lang="ru-RU" dirty="0"/>
          </a:p>
          <a:p>
            <a:r>
              <a:rPr lang="ru-RU" b="1" i="1" dirty="0"/>
              <a:t>Продолжительность проекта: </a:t>
            </a:r>
            <a:r>
              <a:rPr lang="ru-RU" i="1" dirty="0"/>
              <a:t>долгосрочный 01.09.2024-31.05.2025</a:t>
            </a:r>
            <a:endParaRPr lang="ru-RU" dirty="0"/>
          </a:p>
          <a:p>
            <a:r>
              <a:rPr lang="ru-RU" b="1" i="1" dirty="0"/>
              <a:t>Вид проекта </a:t>
            </a:r>
            <a:r>
              <a:rPr lang="ru-RU" i="1" dirty="0"/>
              <a:t>: практико-ориентированный</a:t>
            </a:r>
          </a:p>
          <a:p>
            <a:r>
              <a:rPr lang="ru-RU" b="1" i="1" dirty="0"/>
              <a:t>Участники проекта: </a:t>
            </a:r>
            <a:r>
              <a:rPr lang="ru-RU" i="1" dirty="0"/>
              <a:t>дети 6-7лет, родители, педагоги</a:t>
            </a:r>
            <a:endParaRPr lang="ru-RU" dirty="0"/>
          </a:p>
          <a:p>
            <a:r>
              <a:rPr lang="ru-RU" b="1" i="1" dirty="0"/>
              <a:t>Место проведения : </a:t>
            </a:r>
            <a:r>
              <a:rPr lang="ru-RU" i="1" dirty="0"/>
              <a:t>РЖД детский сад №25,                                  группа «Ромашка»</a:t>
            </a:r>
          </a:p>
          <a:p>
            <a:r>
              <a:rPr lang="ru-RU" b="1" i="1" dirty="0"/>
              <a:t>Проблема:</a:t>
            </a:r>
            <a:r>
              <a:rPr lang="ru-RU" i="1" dirty="0"/>
              <a:t>отсутствие опыта у детей в проявлении социально-нравственной позиции, связанной с различными сторонами общественной жизни человека.</a:t>
            </a:r>
          </a:p>
          <a:p>
            <a:r>
              <a:rPr lang="ru-RU" b="1" i="1" dirty="0"/>
              <a:t>Цель:</a:t>
            </a:r>
            <a:r>
              <a:rPr lang="ru-RU" dirty="0"/>
              <a:t>приобщать детей к гражданскому соучастию, реальной помощи и поддержки тех, кто в ней нуждается.</a:t>
            </a:r>
          </a:p>
          <a:p>
            <a:r>
              <a:rPr lang="ru-RU" b="1" i="1" dirty="0"/>
              <a:t>Задачи:</a:t>
            </a:r>
            <a:r>
              <a:rPr lang="ru-RU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Сформировать и расширить представления о волонтерском движении у детей 6-7 лет и их родителей.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 Дать практические навыки участия в волонтерском движении всем участникам образовательного процесса.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Формирование у детей позитивных установок на добровольческую деятельность. 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Воспитание духовно-нравственной личности с активной жизненной позицией, способности к совершенству и гармоничному взаимодействию с другими людьми.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Формирование у воспитанников чувства собственного достоинства как представителя своего народа.</a:t>
            </a:r>
          </a:p>
          <a:p>
            <a:endParaRPr lang="ru-RU" b="1" i="1" dirty="0"/>
          </a:p>
          <a:p>
            <a:endParaRPr lang="ru-RU" b="1" dirty="0"/>
          </a:p>
          <a:p>
            <a:endParaRPr lang="ru-RU" dirty="0"/>
          </a:p>
          <a:p>
            <a:pPr algn="ctr"/>
            <a:endParaRPr lang="ru-RU" sz="2000" b="1" cap="all" dirty="0">
              <a:ln w="9000" cmpd="sng">
                <a:solidFill>
                  <a:srgbClr val="FFFF00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ru-RU" sz="2800" cap="all" dirty="0">
              <a:ln w="9000" cmpd="sng">
                <a:solidFill>
                  <a:srgbClr val="FFFF00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879711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4256" y="0"/>
            <a:ext cx="9144000" cy="15081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а</a:t>
            </a:r>
            <a:r>
              <a:rPr lang="ru-RU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КЦИЯ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  <a:p>
            <a:pPr algn="ctr"/>
            <a:r>
              <a:rPr lang="ru-RU" sz="3200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</a:t>
            </a:r>
            <a:r>
              <a:rPr lang="ru-RU" sz="4800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Р</a:t>
            </a:r>
            <a:r>
              <a:rPr lang="ru-RU" sz="3200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ОССИЙСКИЙ </a:t>
            </a:r>
            <a:r>
              <a:rPr lang="ru-RU" sz="4800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</a:t>
            </a:r>
            <a:r>
              <a:rPr lang="ru-RU" sz="3200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ЕД </a:t>
            </a:r>
            <a:r>
              <a:rPr lang="ru-RU" sz="4800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</a:t>
            </a:r>
            <a:r>
              <a:rPr lang="ru-RU" sz="3200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ОРОЗ» </a:t>
            </a:r>
            <a:endParaRPr lang="ru-RU" sz="3200" b="1" cap="all" spc="0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00B05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9ACFD98-24FD-43CC-AE83-3C0926C5B8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864" y="1506964"/>
            <a:ext cx="4734272" cy="3429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350F971-A197-46C4-A5B2-0D2A279CCA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4365104"/>
            <a:ext cx="3094088" cy="249289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CB370F7-2440-443D-8539-D1889E6DD0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65104"/>
            <a:ext cx="3302000" cy="249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8620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4256" y="0"/>
            <a:ext cx="9144000" cy="15081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а</a:t>
            </a:r>
            <a:r>
              <a:rPr lang="ru-RU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КЦИЯ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  <a:p>
            <a:pPr algn="ctr"/>
            <a:r>
              <a:rPr lang="ru-RU" sz="3200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</a:t>
            </a:r>
            <a:r>
              <a:rPr lang="ru-RU" sz="4800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Р</a:t>
            </a:r>
            <a:r>
              <a:rPr lang="ru-RU" sz="3200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ОССИЙСКИЙ </a:t>
            </a:r>
            <a:r>
              <a:rPr lang="ru-RU" sz="4800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</a:t>
            </a:r>
            <a:r>
              <a:rPr lang="ru-RU" sz="3200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ЕД </a:t>
            </a:r>
            <a:r>
              <a:rPr lang="ru-RU" sz="4800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</a:t>
            </a:r>
            <a:r>
              <a:rPr lang="ru-RU" sz="3200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ОРОЗ» </a:t>
            </a:r>
            <a:endParaRPr lang="ru-RU" sz="3200" b="1" cap="all" spc="0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00B05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7D1D4F3-D38F-440C-98F3-6167D3BDC1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396" y="1524377"/>
            <a:ext cx="6264696" cy="416165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8BCE695-FAC7-4588-AD69-940A736233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800" y="4725144"/>
            <a:ext cx="3240360" cy="213285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9CB9097-B043-47F1-946E-16187F0CDB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25144"/>
            <a:ext cx="3491880" cy="2132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1214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4256" y="0"/>
            <a:ext cx="9144000" cy="15081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а</a:t>
            </a:r>
            <a:r>
              <a:rPr lang="ru-RU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КЦИЯ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  <a:p>
            <a:pPr algn="ctr"/>
            <a:r>
              <a:rPr lang="ru-RU" sz="3200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</a:t>
            </a:r>
            <a:r>
              <a:rPr lang="ru-RU" sz="4800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Р</a:t>
            </a:r>
            <a:r>
              <a:rPr lang="ru-RU" sz="3200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ОССИЙСКИЙ </a:t>
            </a:r>
            <a:r>
              <a:rPr lang="ru-RU" sz="4800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</a:t>
            </a:r>
            <a:r>
              <a:rPr lang="ru-RU" sz="3200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ЕД </a:t>
            </a:r>
            <a:r>
              <a:rPr lang="ru-RU" sz="4800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</a:t>
            </a:r>
            <a:r>
              <a:rPr lang="ru-RU" sz="3200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ОРОЗ» </a:t>
            </a:r>
            <a:endParaRPr lang="ru-RU" sz="3200" b="1" cap="all" spc="0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00B05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D172A95-14C1-467D-AFC9-34839487F5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936" y="1508104"/>
            <a:ext cx="5724128" cy="357707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AE5B926-E952-4F03-8867-7D374918BB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9000"/>
            <a:ext cx="2463800" cy="3429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8943998-1F79-462B-BD8F-6B1CD3250D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048" y="3429000"/>
            <a:ext cx="2463800" cy="344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567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4256" y="0"/>
            <a:ext cx="9144000" cy="15081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а</a:t>
            </a:r>
            <a:r>
              <a:rPr lang="ru-RU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КЦИЯ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  <a:p>
            <a:pPr algn="ctr"/>
            <a:r>
              <a:rPr lang="ru-RU" sz="3200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</a:t>
            </a:r>
            <a:r>
              <a:rPr lang="ru-RU" sz="4800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Р</a:t>
            </a:r>
            <a:r>
              <a:rPr lang="ru-RU" sz="3200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ОССИЙСКИЙ </a:t>
            </a:r>
            <a:r>
              <a:rPr lang="ru-RU" sz="4800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</a:t>
            </a:r>
            <a:r>
              <a:rPr lang="ru-RU" sz="3200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ЕД </a:t>
            </a:r>
            <a:r>
              <a:rPr lang="ru-RU" sz="4800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</a:t>
            </a:r>
            <a:r>
              <a:rPr lang="ru-RU" sz="3200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ОРОЗ» </a:t>
            </a:r>
            <a:endParaRPr lang="ru-RU" sz="3200" b="1" cap="all" spc="0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00B05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CF821F-3DE5-4921-B82D-DA491E951B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40968"/>
            <a:ext cx="4932040" cy="371703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D3455AA-9F19-45B0-8AC4-95E8E555E7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744" y="1556792"/>
            <a:ext cx="5190256" cy="3505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0397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5" y="188640"/>
            <a:ext cx="9013762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З А Р Н И Ц А       </a:t>
            </a:r>
            <a:r>
              <a:rPr lang="ru-RU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                   </a:t>
            </a:r>
          </a:p>
          <a:p>
            <a:pPr algn="ctr"/>
            <a:endParaRPr lang="ru-RU" dirty="0"/>
          </a:p>
          <a:p>
            <a:endParaRPr lang="ru-RU" b="1" dirty="0"/>
          </a:p>
          <a:p>
            <a:endParaRPr lang="ru-RU" dirty="0"/>
          </a:p>
          <a:p>
            <a:pPr algn="ctr"/>
            <a:endParaRPr lang="ru-RU" sz="2000" b="1" cap="all" dirty="0">
              <a:ln w="9000" cmpd="sng">
                <a:solidFill>
                  <a:srgbClr val="FFFF00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ru-RU" sz="2800" cap="all" dirty="0">
              <a:ln w="9000" cmpd="sng">
                <a:solidFill>
                  <a:srgbClr val="FFFF00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35233C0-C1A3-488F-9820-CF48ACC06E1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932" y="1052736"/>
            <a:ext cx="5796136" cy="405476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AC81716-08AF-4FCB-95C0-2A51D42137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3" y="4428990"/>
            <a:ext cx="3761668" cy="240065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A942F36-86EB-47F4-ACE1-A4E82C445E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600" y="4428990"/>
            <a:ext cx="3685667" cy="244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5029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4256" y="0"/>
            <a:ext cx="9144000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Поезд времени </a:t>
            </a:r>
          </a:p>
          <a:p>
            <a:pPr algn="ctr"/>
            <a:r>
              <a:rPr lang="ru-RU" sz="3600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«Мы вместе ковали ПОБЕДУ!» </a:t>
            </a:r>
            <a:endParaRPr lang="ru-RU" sz="3600" b="1" cap="all" spc="0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338314-002E-40AB-B9C7-615CF23461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612" y="1133836"/>
            <a:ext cx="4212468" cy="295232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12A09F8-9360-4FBD-99D7-4FB7F2956F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38" y="4005065"/>
            <a:ext cx="4212468" cy="285293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7FBD317-CF4D-4FF4-8F07-77C4143F7C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7276" y="4005065"/>
            <a:ext cx="4212468" cy="285293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3AD74E9-412E-455D-8807-FE7632E4D5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1296" y="1869753"/>
            <a:ext cx="2736304" cy="128211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290" y="1927236"/>
            <a:ext cx="2364042" cy="122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3920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4256" y="0"/>
            <a:ext cx="914400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Всероссийская акция </a:t>
            </a:r>
          </a:p>
          <a:p>
            <a:pPr algn="ctr"/>
            <a:r>
              <a:rPr lang="ru-RU" sz="3600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«ЦВЕТЫ У ОБЕЛИСКА» </a:t>
            </a:r>
            <a:endParaRPr lang="ru-RU" sz="3600" b="1" cap="all" spc="0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55CCDD7-78BE-490B-A3BD-F3071EE071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412776"/>
            <a:ext cx="5976664" cy="489654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FB1302F-665C-42BB-AFAE-8C22C8AAC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095499"/>
            <a:ext cx="6610499" cy="5520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9445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4256" y="0"/>
            <a:ext cx="914400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ПЕСЕННЫЙ ФЛЕШМОБ </a:t>
            </a:r>
          </a:p>
          <a:p>
            <a:pPr algn="ctr"/>
            <a:r>
              <a:rPr lang="ru-RU" sz="2800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</a:t>
            </a:r>
            <a:r>
              <a:rPr lang="ru-RU" sz="3600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</a:t>
            </a:r>
            <a:r>
              <a:rPr lang="ru-RU" sz="2800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ОШКОЛЯТА </a:t>
            </a:r>
            <a:r>
              <a:rPr lang="ru-RU" sz="3600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РЖД</a:t>
            </a:r>
            <a:r>
              <a:rPr lang="ru-RU" sz="2800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800" b="1" i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</a:t>
            </a:r>
            <a:r>
              <a:rPr lang="ru-RU" sz="3600" b="1" i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</a:t>
            </a:r>
            <a:r>
              <a:rPr lang="ru-RU" sz="2800" b="1" i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ТОЙ ВЕСНЕ…» </a:t>
            </a:r>
            <a:endParaRPr lang="ru-RU" sz="2800" b="1" i="1" cap="all" spc="0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58CD2B8-EF2E-42D9-905A-AD9E5B7ED9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11" y="1196752"/>
            <a:ext cx="6192688" cy="344643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3251E54-3644-454B-9C93-BC1E451485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068960"/>
            <a:ext cx="3169592" cy="378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859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4256" y="0"/>
            <a:ext cx="914400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cap="all" dirty="0" smtClean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Участие в шествии </a:t>
            </a:r>
          </a:p>
          <a:p>
            <a:r>
              <a:rPr lang="ru-RU" sz="2800" b="1" cap="all" dirty="0" smtClean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«бессмертный ПОЛК»</a:t>
            </a:r>
            <a:r>
              <a:rPr lang="ru-RU" sz="2800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,</a:t>
            </a:r>
            <a:r>
              <a:rPr lang="ru-RU" sz="2800" b="1" cap="all" dirty="0" smtClean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                          </a:t>
            </a:r>
            <a:r>
              <a:rPr lang="ru-RU" sz="2800" b="1" cap="all" dirty="0" smtClean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,</a:t>
            </a:r>
            <a:r>
              <a:rPr lang="ru-RU" sz="2800" b="1" cap="all" dirty="0" smtClean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  <a:p>
            <a:r>
              <a:rPr lang="ru-RU" sz="2800" b="1" cap="all" dirty="0" smtClean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ВОЗЛОЖЕНИИ ЦВЕТОВ                                                     и В параде </a:t>
            </a:r>
            <a:r>
              <a:rPr lang="ru-RU" sz="3600" b="1" cap="all" dirty="0" smtClean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победы</a:t>
            </a:r>
            <a:endParaRPr lang="ru-RU" sz="3600" b="1" cap="all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848" y="2062102"/>
            <a:ext cx="3339704" cy="479589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3" y="3509152"/>
            <a:ext cx="2449511" cy="333983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695" y="3140968"/>
            <a:ext cx="3040699" cy="371703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548680"/>
            <a:ext cx="3923928" cy="2355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4624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4256" y="0"/>
            <a:ext cx="914400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i="1" cap="all" spc="0" dirty="0" smtClean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</a:t>
            </a:r>
            <a:r>
              <a:rPr lang="ru-RU" sz="2800" b="1" i="1" cap="all" spc="0" dirty="0" smtClean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ОЗДРАВЛЕНИЕ БЫВШИХ СОТРУДНИКОВ НАШЕГО </a:t>
            </a:r>
            <a:r>
              <a:rPr lang="ru-RU" sz="3600" b="1" i="1" cap="all" spc="0" dirty="0" smtClean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ДОУ</a:t>
            </a:r>
            <a:r>
              <a:rPr lang="ru-RU" sz="2800" b="1" i="1" cap="all" spc="0" dirty="0" smtClean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800" b="1" i="1" cap="all" spc="0" dirty="0" smtClean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 </a:t>
            </a:r>
            <a:r>
              <a:rPr lang="ru-RU" sz="4000" b="1" i="1" cap="all" spc="0" dirty="0" smtClean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</a:t>
            </a:r>
            <a:r>
              <a:rPr lang="ru-RU" sz="2800" b="1" i="1" cap="all" spc="0" dirty="0" smtClean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НЕМ </a:t>
            </a:r>
            <a:r>
              <a:rPr lang="ru-RU" sz="4000" b="1" i="1" cap="all" spc="0" dirty="0" smtClean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</a:t>
            </a:r>
            <a:r>
              <a:rPr lang="ru-RU" sz="2800" b="1" i="1" cap="all" spc="0" dirty="0" smtClean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ОБЕДЫ</a:t>
            </a:r>
            <a:endParaRPr lang="ru-RU" sz="2800" b="1" i="1" cap="all" spc="0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2" y="1323439"/>
            <a:ext cx="4397152" cy="36177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284984"/>
            <a:ext cx="5046836" cy="357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153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5" y="188640"/>
            <a:ext cx="9013762" cy="79098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Паспорт ПРОЕКТА:</a:t>
            </a:r>
            <a:endParaRPr lang="ru-RU" dirty="0"/>
          </a:p>
          <a:p>
            <a:r>
              <a:rPr lang="ru-RU" b="1" i="1" dirty="0"/>
              <a:t>Предполагаемый результат: </a:t>
            </a:r>
            <a:r>
              <a:rPr lang="ru-RU" dirty="0"/>
              <a:t>Развитие добровольческой (волонтерской) деятельности у воспитанников, их родителей направленной на бескорыстное оказание социально значимых услуг на местном уровне способствующей личностному росту и развитию выполняющих эту деятельность добровольцев. В результате реализации проекта дошкольники получат новые значимые эмоции и чувства, для формировании доброжелательного и  заботливого отношения к людям пожилого возраста,  и знания о волонтёрском движении, а также приобретут опыт участия в добровольческих мероприятиях. Мероприятия в рамках проекта позволят сформировать такие качества личности дошкольника, как трудолюбие, толерантность, потребность в здоровом образе жизни, доброжелательность, бережное отношение к старшему поколению, милосердие, не оставаться безразличным к чужим проблемам, что будет являться основой волонтёрской направленности.</a:t>
            </a:r>
            <a:endParaRPr lang="ru-RU" b="1" i="1" dirty="0"/>
          </a:p>
          <a:p>
            <a:r>
              <a:rPr lang="ru-RU" b="1" i="1" dirty="0"/>
              <a:t>Интеграция образовательных областей: </a:t>
            </a:r>
            <a:r>
              <a:rPr lang="ru-RU" dirty="0"/>
              <a:t>социально-коммуникативное развитие, познавательное развитие, художественно-эстетическое развитие, речевое развитие, физическое развитие.</a:t>
            </a:r>
            <a:endParaRPr lang="ru-RU" b="1" i="1" dirty="0"/>
          </a:p>
          <a:p>
            <a:r>
              <a:rPr lang="ru-RU" b="1" i="1" dirty="0"/>
              <a:t>Продукт проектной деятельности: </a:t>
            </a:r>
            <a:r>
              <a:rPr lang="ru-RU" i="1" dirty="0"/>
              <a:t>помощь таким социальным категориям граждан, как престорелые и инвалиды, помощь животным;благотворительные театральные выступления, экологические марши –уборка мусора и загрязнений, пропаганда ЗОЖ</a:t>
            </a:r>
          </a:p>
          <a:p>
            <a:endParaRPr lang="ru-RU" b="1" dirty="0"/>
          </a:p>
          <a:p>
            <a:endParaRPr lang="ru-RU" dirty="0"/>
          </a:p>
          <a:p>
            <a:pPr algn="ctr"/>
            <a:endParaRPr lang="ru-RU" sz="2000" b="1" cap="all" dirty="0">
              <a:ln w="9000" cmpd="sng">
                <a:solidFill>
                  <a:srgbClr val="FFFF00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ru-RU" sz="2800" cap="all" dirty="0">
              <a:ln w="9000" cmpd="sng">
                <a:solidFill>
                  <a:srgbClr val="FFFF00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021371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4904"/>
            <a:ext cx="91440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Быть волонтером здорово!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BDD1AF1-ED6E-45F3-9887-0364BD9F9A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538124"/>
            <a:ext cx="7056783" cy="631987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1D7174B-FD6D-493E-B329-601DC54F75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3808" y="2780928"/>
            <a:ext cx="3456384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25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5" y="188640"/>
            <a:ext cx="9013762" cy="252376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Вступление в ряды                                движения первых </a:t>
            </a:r>
          </a:p>
          <a:p>
            <a:pPr algn="ctr"/>
            <a:endParaRPr lang="ru-RU" dirty="0"/>
          </a:p>
          <a:p>
            <a:endParaRPr lang="ru-RU" b="1" dirty="0"/>
          </a:p>
          <a:p>
            <a:endParaRPr lang="ru-RU" dirty="0"/>
          </a:p>
          <a:p>
            <a:pPr algn="ctr"/>
            <a:endParaRPr lang="ru-RU" sz="2000" b="1" cap="all" dirty="0">
              <a:ln w="9000" cmpd="sng">
                <a:solidFill>
                  <a:srgbClr val="FFFF00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ru-RU" sz="2800" cap="all" dirty="0">
              <a:ln w="9000" cmpd="sng">
                <a:solidFill>
                  <a:srgbClr val="FFFF00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A5014C4-A528-4B87-98D5-69C15934F5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772816"/>
            <a:ext cx="6408712" cy="489882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A174CE-9D3B-454C-A07F-ABC6DC77E5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654442"/>
            <a:ext cx="2016223" cy="974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11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1249" y="116632"/>
            <a:ext cx="568863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i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«Людям мы несем добро,</a:t>
            </a:r>
          </a:p>
          <a:p>
            <a:pPr algn="ctr"/>
            <a:r>
              <a:rPr lang="ru-RU" sz="2400" b="1" i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Свет улыбок и тепло.</a:t>
            </a:r>
          </a:p>
          <a:p>
            <a:pPr algn="ctr"/>
            <a:r>
              <a:rPr lang="ru-RU" sz="2400" b="1" i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Помогаем от души:</a:t>
            </a:r>
          </a:p>
          <a:p>
            <a:pPr algn="ctr"/>
            <a:r>
              <a:rPr lang="ru-RU" sz="2400" b="1" i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Мы уже не малыши!»</a:t>
            </a:r>
          </a:p>
        </p:txBody>
      </p:sp>
      <p:pic>
        <p:nvPicPr>
          <p:cNvPr id="5" name="Рисунок 4" descr="http://atnoosh.edusite.ru/DswMedia/3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1767" y="-99392"/>
            <a:ext cx="2380363" cy="204360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F8B16DF-5B26-425C-9C1D-981A569DB3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10278"/>
            <a:ext cx="7135048" cy="508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681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760"/>
            <a:ext cx="9144000" cy="16927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Акция «Дари ДОБРО»                                                             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 филиале районной библиотеки, </a:t>
            </a:r>
          </a:p>
          <a:p>
            <a:pPr algn="ctr"/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посвященная Дню пожилого человека</a:t>
            </a:r>
          </a:p>
          <a:p>
            <a:pPr algn="ctr"/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912FF8F-667D-4384-80BC-CB8B8A90B9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662" y="1878551"/>
            <a:ext cx="3255243" cy="424847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2F58762-749D-4B3E-92E0-C6E3661F1D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29" y="2058571"/>
            <a:ext cx="5349056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721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755576" y="5411450"/>
            <a:ext cx="848756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2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Поздравление наших бывших сотрудников с днем пожилого человека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A337A37-FEFC-43D5-AC84-00E20889C2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9872" y="653879"/>
            <a:ext cx="5616626" cy="428728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85B3B27-1E67-4FD3-A533-8178D761C0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17304"/>
            <a:ext cx="3024338" cy="3960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126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5" y="188640"/>
            <a:ext cx="9013762" cy="233910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ЮнНАТСКАЯ</a:t>
            </a:r>
            <a:r>
              <a:rPr lang="ru-RU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ВСТРЕЧА                              </a:t>
            </a:r>
          </a:p>
          <a:p>
            <a:pPr algn="ctr"/>
            <a:endParaRPr lang="ru-RU" dirty="0"/>
          </a:p>
          <a:p>
            <a:endParaRPr lang="ru-RU" b="1" dirty="0"/>
          </a:p>
          <a:p>
            <a:endParaRPr lang="ru-RU" dirty="0"/>
          </a:p>
          <a:p>
            <a:pPr algn="ctr"/>
            <a:endParaRPr lang="ru-RU" sz="2000" b="1" cap="all" dirty="0">
              <a:ln w="9000" cmpd="sng">
                <a:solidFill>
                  <a:srgbClr val="FFFF00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ru-RU" sz="2800" cap="all" dirty="0">
              <a:ln w="9000" cmpd="sng">
                <a:solidFill>
                  <a:srgbClr val="FFFF00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A174CE-9D3B-454C-A07F-ABC6DC77E5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052736"/>
            <a:ext cx="2016223" cy="97435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8A14C4B-8AD9-4692-B20A-A45D21B4BC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343" y="2243137"/>
            <a:ext cx="6492086" cy="4581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530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5760"/>
            <a:ext cx="914400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ГУМАНИТАРная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акция </a:t>
            </a:r>
          </a:p>
          <a:p>
            <a:pPr algn="ctr"/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«Давайте поможем вместе"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646BBD1-1CB9-41F8-AAE0-02C79D15B6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8122" y="1691489"/>
            <a:ext cx="6047756" cy="4329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849224"/>
      </p:ext>
    </p:extLst>
  </p:cSld>
  <p:clrMapOvr>
    <a:masterClrMapping/>
  </p:clrMapOvr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TM02455596[[fn=Весна]]</Template>
  <TotalTime>750</TotalTime>
  <Words>379</Words>
  <Application>Microsoft Office PowerPoint</Application>
  <PresentationFormat>Экран (4:3)</PresentationFormat>
  <Paragraphs>100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7" baseType="lpstr">
      <vt:lpstr>Arial</vt:lpstr>
      <vt:lpstr>Bahnschrift Light</vt:lpstr>
      <vt:lpstr>Courier New</vt:lpstr>
      <vt:lpstr>Trebuchet MS</vt:lpstr>
      <vt:lpstr>Verdana</vt:lpstr>
      <vt:lpstr>Wingdings 2</vt:lpstr>
      <vt:lpstr>Spring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Люба</dc:creator>
  <cp:lastModifiedBy>Ромашка</cp:lastModifiedBy>
  <cp:revision>64</cp:revision>
  <dcterms:created xsi:type="dcterms:W3CDTF">2023-03-25T04:26:26Z</dcterms:created>
  <dcterms:modified xsi:type="dcterms:W3CDTF">2025-06-02T11:43:19Z</dcterms:modified>
</cp:coreProperties>
</file>