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4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7" r:id="rId26"/>
    <p:sldId id="286" r:id="rId27"/>
    <p:sldId id="288" r:id="rId28"/>
    <p:sldId id="289" r:id="rId29"/>
    <p:sldId id="290" r:id="rId30"/>
    <p:sldId id="291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41" autoAdjust="0"/>
    <p:restoredTop sz="94660"/>
  </p:normalViewPr>
  <p:slideViewPr>
    <p:cSldViewPr>
      <p:cViewPr varScale="1">
        <p:scale>
          <a:sx n="68" d="100"/>
          <a:sy n="68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DDE11-C311-4975-AC4C-9C5FF622C1BF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10AC8-5373-4003-B276-855AAC55AE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DDE11-C311-4975-AC4C-9C5FF622C1BF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10AC8-5373-4003-B276-855AAC55AE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DDE11-C311-4975-AC4C-9C5FF622C1BF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10AC8-5373-4003-B276-855AAC55AE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DDE11-C311-4975-AC4C-9C5FF622C1BF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10AC8-5373-4003-B276-855AAC55AE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DDE11-C311-4975-AC4C-9C5FF622C1BF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10AC8-5373-4003-B276-855AAC55AE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DDE11-C311-4975-AC4C-9C5FF622C1BF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10AC8-5373-4003-B276-855AAC55AE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DDE11-C311-4975-AC4C-9C5FF622C1BF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10AC8-5373-4003-B276-855AAC55AE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DDE11-C311-4975-AC4C-9C5FF622C1BF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10AC8-5373-4003-B276-855AAC55AE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DDE11-C311-4975-AC4C-9C5FF622C1BF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10AC8-5373-4003-B276-855AAC55AE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DDE11-C311-4975-AC4C-9C5FF622C1BF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10AC8-5373-4003-B276-855AAC55AE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DDE11-C311-4975-AC4C-9C5FF622C1BF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10AC8-5373-4003-B276-855AAC55AE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FDDE11-C311-4975-AC4C-9C5FF622C1BF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A10AC8-5373-4003-B276-855AAC55AE2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samerf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42976" y="2143116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err="1" smtClean="0">
                <a:solidFill>
                  <a:schemeClr val="tx2"/>
                </a:solidFill>
                <a:latin typeface="Monotype Corsiva" pitchFamily="66" charset="0"/>
              </a:rPr>
              <a:t>Исследовательско</a:t>
            </a:r>
            <a:r>
              <a:rPr lang="ru-RU" sz="3600" b="1" dirty="0" smtClean="0">
                <a:solidFill>
                  <a:schemeClr val="tx2"/>
                </a:solidFill>
                <a:latin typeface="Monotype Corsiva" pitchFamily="66" charset="0"/>
              </a:rPr>
              <a:t> - творческий</a:t>
            </a:r>
            <a:r>
              <a:rPr lang="en-US" sz="3600" b="1" dirty="0" smtClean="0">
                <a:solidFill>
                  <a:schemeClr val="tx2"/>
                </a:solidFill>
                <a:latin typeface="Monotype Corsiva" pitchFamily="66" charset="0"/>
              </a:rPr>
              <a:t> </a:t>
            </a:r>
            <a:r>
              <a:rPr lang="ru-RU" sz="3600" b="1" dirty="0" smtClean="0">
                <a:solidFill>
                  <a:schemeClr val="tx2"/>
                </a:solidFill>
                <a:latin typeface="Monotype Corsiva" pitchFamily="66" charset="0"/>
              </a:rPr>
              <a:t>проект</a:t>
            </a:r>
            <a:br>
              <a:rPr lang="ru-RU" sz="3600" b="1" dirty="0" smtClean="0">
                <a:solidFill>
                  <a:schemeClr val="tx2"/>
                </a:solidFill>
                <a:latin typeface="Monotype Corsiva" pitchFamily="66" charset="0"/>
              </a:rPr>
            </a:br>
            <a:r>
              <a:rPr lang="ru-RU" sz="3600" b="1" dirty="0" smtClean="0">
                <a:solidFill>
                  <a:schemeClr val="tx2"/>
                </a:solidFill>
                <a:latin typeface="Monotype Corsiva" pitchFamily="66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«Где прячется здоровье?»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42976" y="285728"/>
            <a:ext cx="71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Monotype Corsiva" pitchFamily="66" charset="0"/>
              </a:rPr>
              <a:t>Частное дошкольное образовательное учреждение </a:t>
            </a:r>
          </a:p>
          <a:p>
            <a:pPr algn="ctr"/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  <a:latin typeface="Monotype Corsiva" pitchFamily="66" charset="0"/>
              </a:rPr>
              <a:t>Детский сад №103 ОАО «РЖД»</a:t>
            </a:r>
            <a:endParaRPr lang="ru-RU" sz="2400" b="1" dirty="0">
              <a:solidFill>
                <a:schemeClr val="accent4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387" y="5715016"/>
            <a:ext cx="27146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Подготовил :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воспитатель  </a:t>
            </a:r>
            <a:r>
              <a:rPr lang="ru-RU" b="1" dirty="0" err="1" smtClean="0">
                <a:solidFill>
                  <a:srgbClr val="002060"/>
                </a:solidFill>
                <a:latin typeface="Monotype Corsiva" pitchFamily="66" charset="0"/>
              </a:rPr>
              <a:t>вк.к</a:t>
            </a:r>
            <a:endParaRPr lang="ru-RU" b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r>
              <a:rPr lang="ru-RU" b="1" dirty="0" err="1" smtClean="0">
                <a:solidFill>
                  <a:srgbClr val="002060"/>
                </a:solidFill>
                <a:latin typeface="Monotype Corsiva" pitchFamily="66" charset="0"/>
              </a:rPr>
              <a:t>Подсевалова</a:t>
            </a:r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 Е.П.</a:t>
            </a:r>
            <a:endParaRPr lang="ru-RU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m6474343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14348" y="714356"/>
            <a:ext cx="5072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Для педагогов: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929058" y="3429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1357298"/>
            <a:ext cx="7358114" cy="38841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800" dirty="0" smtClean="0">
                <a:solidFill>
                  <a:srgbClr val="002060"/>
                </a:solidFill>
                <a:latin typeface="Monotype Corsiva" pitchFamily="66" charset="0"/>
              </a:rPr>
              <a:t>• формирование у детей представлений о здоровье как одной из главных ценностей жизни, формирование здорового образа жизни.</a:t>
            </a:r>
          </a:p>
          <a:p>
            <a:pPr algn="ctr">
              <a:lnSpc>
                <a:spcPct val="80000"/>
              </a:lnSpc>
            </a:pPr>
            <a:r>
              <a:rPr lang="ru-RU" sz="2800" dirty="0" smtClean="0">
                <a:solidFill>
                  <a:srgbClr val="002060"/>
                </a:solidFill>
                <a:latin typeface="Monotype Corsiva" pitchFamily="66" charset="0"/>
              </a:rPr>
              <a:t>• развивать познавательные способности детей в исследовательской и творческой деятельности;</a:t>
            </a:r>
          </a:p>
          <a:p>
            <a:pPr algn="ctr">
              <a:lnSpc>
                <a:spcPct val="80000"/>
              </a:lnSpc>
            </a:pPr>
            <a:r>
              <a:rPr lang="ru-RU" sz="2800" dirty="0" smtClean="0">
                <a:solidFill>
                  <a:srgbClr val="002060"/>
                </a:solidFill>
                <a:latin typeface="Monotype Corsiva" pitchFamily="66" charset="0"/>
              </a:rPr>
              <a:t>• формировать словарный запас детей, </a:t>
            </a:r>
            <a:r>
              <a:rPr lang="ru-RU" sz="2800" dirty="0" err="1" smtClean="0">
                <a:solidFill>
                  <a:srgbClr val="002060"/>
                </a:solidFill>
                <a:latin typeface="Monotype Corsiva" pitchFamily="66" charset="0"/>
              </a:rPr>
              <a:t>общеречевые</a:t>
            </a:r>
            <a:r>
              <a:rPr lang="ru-RU" sz="2800" dirty="0" smtClean="0">
                <a:solidFill>
                  <a:srgbClr val="002060"/>
                </a:solidFill>
                <a:latin typeface="Monotype Corsiva" pitchFamily="66" charset="0"/>
              </a:rPr>
              <a:t> навыки, грамматический строй речи, связную речь в процессе проектной деятельности дошкольников;</a:t>
            </a:r>
          </a:p>
          <a:p>
            <a:pPr algn="ctr">
              <a:lnSpc>
                <a:spcPct val="80000"/>
              </a:lnSpc>
            </a:pPr>
            <a:r>
              <a:rPr lang="ru-RU" sz="2800" dirty="0" smtClean="0">
                <a:solidFill>
                  <a:srgbClr val="002060"/>
                </a:solidFill>
                <a:latin typeface="Monotype Corsiva" pitchFamily="66" charset="0"/>
              </a:rPr>
              <a:t>• пробуждать у детей эмоциональный интерес к деятельности и позитивные навыки взаимодействия со сверстниками и взрослыми.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m6474343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85852" y="857232"/>
            <a:ext cx="4357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Для родителей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</a:rPr>
              <a:t>:</a:t>
            </a:r>
            <a:endParaRPr lang="ru-RU" sz="3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142977" y="1428736"/>
            <a:ext cx="7000924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200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Monotype Corsiva" pitchFamily="66" charset="0"/>
              </a:rPr>
              <a:t>• помочь детям в овладении новыми знаниями и умениями в процессе проектной деятельности;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Monotype Corsiva" pitchFamily="66" charset="0"/>
              </a:rPr>
              <a:t>• включаться в совместную деятельность с детьми при создании продуктов проектной деятельности.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m6474343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85852" y="857232"/>
            <a:ext cx="64294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Игровое мероприятие в рамках проекта:</a:t>
            </a:r>
            <a:r>
              <a:rPr lang="ru-RU" sz="3200" dirty="0" smtClean="0">
                <a:latin typeface="Monotype Corsiva" pitchFamily="66" charset="0"/>
              </a:rPr>
              <a:t/>
            </a:r>
            <a:br>
              <a:rPr lang="ru-RU" sz="3200" dirty="0" smtClean="0">
                <a:latin typeface="Monotype Corsiva" pitchFamily="66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«Солнышко здоровья».</a:t>
            </a:r>
            <a:endParaRPr lang="ru-RU" sz="3200" dirty="0">
              <a:latin typeface="Monotype Corsiva" pitchFamily="66" charset="0"/>
            </a:endParaRPr>
          </a:p>
        </p:txBody>
      </p:sp>
      <p:pic>
        <p:nvPicPr>
          <p:cNvPr id="4" name="Рисунок 1" descr="F:\фотки 2\1 (10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428728" y="2357431"/>
            <a:ext cx="6572296" cy="35004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m6474343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14480" y="785794"/>
            <a:ext cx="62865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Продукты проекта</a:t>
            </a:r>
            <a:endParaRPr lang="ru-RU" sz="3600" b="1" dirty="0"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1538" y="1428736"/>
            <a:ext cx="7358114" cy="4413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Рисунки;</a:t>
            </a:r>
          </a:p>
          <a:p>
            <a:pPr algn="ctr">
              <a:lnSpc>
                <a:spcPct val="9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Поделки по теме проекта,  картотеки: пальчиковых игр, подвижных игр, утренних гимнастик, гимнастик после сна, гимнастика для глаз. </a:t>
            </a:r>
          </a:p>
          <a:p>
            <a:pPr algn="ctr">
              <a:lnSpc>
                <a:spcPct val="9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Изготовление атрибутов к сюжетно-ролевой игре: «Больница», «Магазин овощей». Выставка «Мы здоровье укрепляем - что нам в этом помогает!». </a:t>
            </a:r>
          </a:p>
          <a:p>
            <a:pPr algn="ctr">
              <a:lnSpc>
                <a:spcPct val="9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Папки передвижки на темы: «Витамины и их польза», «Зеленая аптека», «Осанка вашего ребенка».</a:t>
            </a:r>
          </a:p>
          <a:p>
            <a:pPr algn="ctr">
              <a:lnSpc>
                <a:spcPct val="9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 Огород на окошке. </a:t>
            </a:r>
          </a:p>
          <a:p>
            <a:pPr algn="ctr">
              <a:lnSpc>
                <a:spcPct val="90000"/>
              </a:lnSpc>
            </a:pPr>
            <a:r>
              <a:rPr lang="ru-RU" sz="2400" dirty="0" err="1" smtClean="0">
                <a:solidFill>
                  <a:srgbClr val="002060"/>
                </a:solidFill>
                <a:latin typeface="Monotype Corsiva" pitchFamily="66" charset="0"/>
              </a:rPr>
              <a:t>Дневничок-здоровичок</a:t>
            </a: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. </a:t>
            </a:r>
          </a:p>
          <a:p>
            <a:pPr algn="ctr">
              <a:lnSpc>
                <a:spcPct val="9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Просмотр </a:t>
            </a:r>
            <a:r>
              <a:rPr lang="ru-RU" sz="2400" dirty="0" err="1" smtClean="0">
                <a:solidFill>
                  <a:srgbClr val="002060"/>
                </a:solidFill>
                <a:latin typeface="Monotype Corsiva" pitchFamily="66" charset="0"/>
              </a:rPr>
              <a:t>видео-сюжетов</a:t>
            </a: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 о закаливание. </a:t>
            </a:r>
          </a:p>
          <a:p>
            <a:pPr algn="ctr">
              <a:lnSpc>
                <a:spcPct val="9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Массаж</a:t>
            </a: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с помощью шарика </a:t>
            </a:r>
            <a:r>
              <a:rPr lang="ru-RU" sz="2400" dirty="0" err="1" smtClean="0">
                <a:solidFill>
                  <a:srgbClr val="002060"/>
                </a:solidFill>
                <a:latin typeface="Monotype Corsiva" pitchFamily="66" charset="0"/>
              </a:rPr>
              <a:t>Су-Джок</a:t>
            </a:r>
            <a:endParaRPr lang="ru-RU" sz="2400" dirty="0" smtClean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m6474343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5784" y="0"/>
            <a:ext cx="9429784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42910" y="714356"/>
            <a:ext cx="80010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Ожидаемые результаты по проекту.</a:t>
            </a:r>
            <a:r>
              <a:rPr lang="ru-RU" sz="3200" b="1" dirty="0" smtClean="0">
                <a:latin typeface="Monotype Corsiva" pitchFamily="66" charset="0"/>
              </a:rPr>
              <a:t/>
            </a:r>
            <a:br>
              <a:rPr lang="ru-RU" sz="3200" b="1" dirty="0" smtClean="0">
                <a:latin typeface="Monotype Corsiva" pitchFamily="66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Для детей: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1714488"/>
            <a:ext cx="8286808" cy="4745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400" dirty="0">
                <a:solidFill>
                  <a:srgbClr val="002060"/>
                </a:solidFill>
                <a:latin typeface="Monotype Corsiva" pitchFamily="66" charset="0"/>
              </a:rPr>
              <a:t>Снижение заболеваемости в группе и укрепление физического и психического здоровья детей.</a:t>
            </a:r>
          </a:p>
          <a:p>
            <a:pPr algn="ctr">
              <a:lnSpc>
                <a:spcPct val="80000"/>
              </a:lnSpc>
            </a:pPr>
            <a:r>
              <a:rPr lang="ru-RU" sz="2400" dirty="0">
                <a:solidFill>
                  <a:srgbClr val="002060"/>
                </a:solidFill>
                <a:latin typeface="Monotype Corsiva" pitchFamily="66" charset="0"/>
              </a:rPr>
              <a:t>Позитивные изменения в развитии детей – формирование желания заботится о сохранении своего здоровья; знакомство с правилами здорового образа жизни, личной гигиены, гигиены здоровья.</a:t>
            </a:r>
          </a:p>
          <a:p>
            <a:pPr algn="ctr">
              <a:lnSpc>
                <a:spcPct val="80000"/>
              </a:lnSpc>
            </a:pPr>
            <a:r>
              <a:rPr lang="ru-RU" sz="2400" dirty="0">
                <a:solidFill>
                  <a:srgbClr val="002060"/>
                </a:solidFill>
                <a:latin typeface="Monotype Corsiva" pitchFamily="66" charset="0"/>
              </a:rPr>
              <a:t> проявление эмоциональной отзывчивости на результат своей деятельности (познавательная, поисковая, творческая, игровая деятельность) </a:t>
            </a: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;</a:t>
            </a:r>
            <a:r>
              <a:rPr lang="ru-RU" sz="2400" dirty="0">
                <a:solidFill>
                  <a:srgbClr val="002060"/>
                </a:solidFill>
                <a:latin typeface="Monotype Corsiva" pitchFamily="66" charset="0"/>
              </a:rPr>
              <a:t> </a:t>
            </a:r>
            <a:endParaRPr lang="ru-RU" sz="2400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ctr">
              <a:lnSpc>
                <a:spcPct val="8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овладение </a:t>
            </a:r>
            <a:r>
              <a:rPr lang="ru-RU" sz="2400" dirty="0">
                <a:solidFill>
                  <a:srgbClr val="002060"/>
                </a:solidFill>
                <a:latin typeface="Monotype Corsiva" pitchFamily="66" charset="0"/>
              </a:rPr>
              <a:t>детьми необходимыми коммуникативными умениями и навыками взаимодействия со взрослыми и детьми;</a:t>
            </a:r>
          </a:p>
          <a:p>
            <a:pPr algn="ctr">
              <a:lnSpc>
                <a:spcPct val="80000"/>
              </a:lnSpc>
            </a:pPr>
            <a:r>
              <a:rPr lang="ru-RU" sz="2400" dirty="0">
                <a:solidFill>
                  <a:srgbClr val="002060"/>
                </a:solidFill>
                <a:latin typeface="Monotype Corsiva" pitchFamily="66" charset="0"/>
              </a:rPr>
              <a:t>стремление детей проявлять любознательность и активность в предложенной деятельности (познавательная, поисковая, творческая, игровая) ;</a:t>
            </a:r>
          </a:p>
          <a:p>
            <a:pPr algn="ctr">
              <a:lnSpc>
                <a:spcPct val="80000"/>
              </a:lnSpc>
            </a:pPr>
            <a:r>
              <a:rPr lang="ru-RU" sz="2400" dirty="0">
                <a:solidFill>
                  <a:srgbClr val="002060"/>
                </a:solidFill>
                <a:latin typeface="Monotype Corsiva" pitchFamily="66" charset="0"/>
              </a:rPr>
              <a:t>произвольная регуляция детьми своих действий и эмоциональных состояний;</a:t>
            </a:r>
          </a:p>
          <a:p>
            <a:pPr>
              <a:lnSpc>
                <a:spcPct val="80000"/>
              </a:lnSpc>
            </a:pPr>
            <a:endParaRPr lang="ru-RU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m6474343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358346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85786" y="857232"/>
            <a:ext cx="76438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Monotype Corsiva" pitchFamily="66" charset="0"/>
              </a:rPr>
              <a:t>Для педагогов:           Для родителей:</a:t>
            </a:r>
            <a:endParaRPr lang="ru-RU" sz="3600" dirty="0"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1428736"/>
            <a:ext cx="342902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Monotype Corsiva" pitchFamily="66" charset="0"/>
              </a:rPr>
              <a:t>• реализация основной цели проекта, ее полное отражение в проекте;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Monotype Corsiva" pitchFamily="66" charset="0"/>
              </a:rPr>
              <a:t>• систематизация знаний детей о приемах сохранения здоровья</a:t>
            </a:r>
            <a:r>
              <a:rPr lang="ru-RU" sz="3200" dirty="0" smtClean="0">
                <a:latin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00562" y="1571612"/>
            <a:ext cx="4071966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Monotype Corsiva" pitchFamily="66" charset="0"/>
              </a:rPr>
              <a:t>• установление эмоционального контакта с детьми;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Monotype Corsiva" pitchFamily="66" charset="0"/>
              </a:rPr>
              <a:t>• продуктивное взаимодействие родителей с детьми в процессе совместной деятельности.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m6474343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43042" y="785795"/>
            <a:ext cx="650085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Работа с «</a:t>
            </a:r>
            <a:r>
              <a:rPr lang="ru-RU" sz="2000" b="1" dirty="0" err="1" smtClean="0">
                <a:solidFill>
                  <a:srgbClr val="FF0000"/>
                </a:solidFill>
                <a:latin typeface="Monotype Corsiva" pitchFamily="66" charset="0"/>
              </a:rPr>
              <a:t>Дневничком</a:t>
            </a: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 –</a:t>
            </a:r>
            <a:r>
              <a:rPr lang="ru-RU" sz="2000" b="1" dirty="0" err="1" smtClean="0">
                <a:solidFill>
                  <a:srgbClr val="FF0000"/>
                </a:solidFill>
                <a:latin typeface="Monotype Corsiva" pitchFamily="66" charset="0"/>
              </a:rPr>
              <a:t>здоровячком</a:t>
            </a: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».</a:t>
            </a:r>
            <a:r>
              <a:rPr lang="ru-RU" sz="2000" b="1" dirty="0" smtClean="0">
                <a:latin typeface="Monotype Corsiva" pitchFamily="66" charset="0"/>
              </a:rPr>
              <a:t/>
            </a:r>
            <a:br>
              <a:rPr lang="ru-RU" sz="2000" b="1" dirty="0" smtClean="0">
                <a:latin typeface="Monotype Corsiva" pitchFamily="66" charset="0"/>
              </a:rPr>
            </a:br>
            <a:r>
              <a:rPr lang="ru-RU" sz="2000" b="1" dirty="0" smtClean="0">
                <a:solidFill>
                  <a:schemeClr val="tx2"/>
                </a:solidFill>
                <a:latin typeface="Monotype Corsiva" pitchFamily="66" charset="0"/>
              </a:rPr>
              <a:t>Работа с родителями: консультации.</a:t>
            </a:r>
            <a:br>
              <a:rPr lang="ru-RU" sz="2000" b="1" dirty="0" smtClean="0">
                <a:solidFill>
                  <a:schemeClr val="tx2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chemeClr val="tx2"/>
                </a:solidFill>
                <a:latin typeface="Monotype Corsiva" pitchFamily="66" charset="0"/>
              </a:rPr>
              <a:t>Оформить первую страничку </a:t>
            </a:r>
            <a:r>
              <a:rPr lang="ru-RU" sz="2000" b="1" dirty="0" err="1" smtClean="0">
                <a:solidFill>
                  <a:schemeClr val="tx2"/>
                </a:solidFill>
                <a:latin typeface="Monotype Corsiva" pitchFamily="66" charset="0"/>
              </a:rPr>
              <a:t>дневничка</a:t>
            </a:r>
            <a:r>
              <a:rPr lang="ru-RU" sz="2000" b="1" dirty="0" smtClean="0">
                <a:solidFill>
                  <a:schemeClr val="tx2"/>
                </a:solidFill>
                <a:latin typeface="Monotype Corsiva" pitchFamily="66" charset="0"/>
              </a:rPr>
              <a:t> – здоровячка «Это я» (приклеить фотографию или нарисовать свой портрет)</a:t>
            </a:r>
            <a:endParaRPr lang="ru-RU" sz="2000" b="1" dirty="0">
              <a:solidFill>
                <a:schemeClr val="tx2"/>
              </a:solidFill>
              <a:latin typeface="Monotype Corsiva" pitchFamily="66" charset="0"/>
            </a:endParaRPr>
          </a:p>
        </p:txBody>
      </p:sp>
      <p:pic>
        <p:nvPicPr>
          <p:cNvPr id="6" name="Рисунок 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2571744"/>
            <a:ext cx="5929354" cy="346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m6474343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17" descr="F:\фотки 2\1 (1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2500307"/>
            <a:ext cx="5572163" cy="3322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500166" y="1000108"/>
            <a:ext cx="592935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Monotype Corsiva" pitchFamily="66" charset="0"/>
              </a:rPr>
              <a:t>Знакомство с Солнышком здоровья. </a:t>
            </a:r>
            <a:r>
              <a:rPr lang="ru-RU" sz="2000" b="1" dirty="0" smtClean="0">
                <a:latin typeface="Monotype Corsiva" pitchFamily="66" charset="0"/>
              </a:rPr>
              <a:t/>
            </a:r>
            <a:br>
              <a:rPr lang="ru-RU" sz="2000" b="1" dirty="0" smtClean="0"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Первый лучик солнышка здоровья </a:t>
            </a:r>
            <a:r>
              <a:rPr lang="ru-RU" sz="2000" b="1" dirty="0" smtClean="0">
                <a:latin typeface="Monotype Corsiva" pitchFamily="66" charset="0"/>
              </a:rPr>
              <a:t>– </a:t>
            </a:r>
            <a:r>
              <a:rPr lang="ru-RU" sz="2000" b="1" dirty="0" smtClean="0">
                <a:solidFill>
                  <a:srgbClr val="00B050"/>
                </a:solidFill>
                <a:latin typeface="Monotype Corsiva" pitchFamily="66" charset="0"/>
              </a:rPr>
              <a:t>веселый. </a:t>
            </a:r>
            <a:r>
              <a:rPr lang="ru-RU" sz="2000" b="1" dirty="0" smtClean="0">
                <a:solidFill>
                  <a:schemeClr val="tx2"/>
                </a:solidFill>
                <a:latin typeface="Monotype Corsiva" pitchFamily="66" charset="0"/>
              </a:rPr>
              <a:t>Активизировать двигательную активность, закрепить навыки ползания лазания.</a:t>
            </a:r>
            <a:endParaRPr lang="ru-RU" sz="2000" b="1" dirty="0">
              <a:solidFill>
                <a:schemeClr val="tx2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m6474343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00166" y="928671"/>
            <a:ext cx="592935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Беседа- обсуждение </a:t>
            </a:r>
            <a:r>
              <a:rPr lang="ru-RU" sz="2000" b="1" dirty="0" smtClean="0">
                <a:solidFill>
                  <a:schemeClr val="tx2"/>
                </a:solidFill>
                <a:latin typeface="Monotype Corsiva" pitchFamily="66" charset="0"/>
              </a:rPr>
              <a:t>«Как физкультура помогает быть нам здоровыми?</a:t>
            </a:r>
            <a:br>
              <a:rPr lang="ru-RU" sz="2000" b="1" dirty="0" smtClean="0">
                <a:solidFill>
                  <a:schemeClr val="tx2"/>
                </a:solidFill>
                <a:latin typeface="Monotype Corsiva" pitchFamily="66" charset="0"/>
              </a:rPr>
            </a:br>
            <a:endParaRPr lang="ru-RU" sz="2000" dirty="0">
              <a:solidFill>
                <a:schemeClr val="tx2"/>
              </a:solidFill>
              <a:latin typeface="Monotype Corsiva" pitchFamily="66" charset="0"/>
            </a:endParaRPr>
          </a:p>
        </p:txBody>
      </p:sp>
      <p:pic>
        <p:nvPicPr>
          <p:cNvPr id="4" name="Рисунок 3" descr="IMG-20201202-WA005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2066" y="4000504"/>
            <a:ext cx="3048021" cy="2115418"/>
          </a:xfrm>
          <a:prstGeom prst="rect">
            <a:avLst/>
          </a:prstGeom>
        </p:spPr>
      </p:pic>
      <p:pic>
        <p:nvPicPr>
          <p:cNvPr id="5" name="Рисунок 4" descr="IMG-20201202-WA005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91172" y="1785927"/>
            <a:ext cx="2978067" cy="2071701"/>
          </a:xfrm>
          <a:prstGeom prst="rect">
            <a:avLst/>
          </a:prstGeom>
        </p:spPr>
      </p:pic>
      <p:pic>
        <p:nvPicPr>
          <p:cNvPr id="6" name="Рисунок 5" descr="IMG-20201202-WA0049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662" y="4000504"/>
            <a:ext cx="3071834" cy="2003369"/>
          </a:xfrm>
          <a:prstGeom prst="rect">
            <a:avLst/>
          </a:prstGeom>
        </p:spPr>
      </p:pic>
      <p:pic>
        <p:nvPicPr>
          <p:cNvPr id="7" name="Рисунок 6" descr="IMG-20201202-WA0054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72066" y="1714488"/>
            <a:ext cx="3000396" cy="216505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m6474343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86000" y="1071547"/>
            <a:ext cx="457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Monotype Corsiva" pitchFamily="66" charset="0"/>
              </a:rPr>
              <a:t>Д/и «Назови и расскажи о разных видах спорта»</a:t>
            </a:r>
            <a:endParaRPr lang="ru-RU" sz="2400" dirty="0">
              <a:solidFill>
                <a:schemeClr val="tx2"/>
              </a:solidFill>
              <a:latin typeface="Monotype Corsiva" pitchFamily="66" charset="0"/>
            </a:endParaRPr>
          </a:p>
        </p:txBody>
      </p:sp>
      <p:pic>
        <p:nvPicPr>
          <p:cNvPr id="4" name="Рисунок 19" descr="F:\фотки 2\1 (16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2571744"/>
            <a:ext cx="3525834" cy="2928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IMG_20201229_11482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48" y="2571744"/>
            <a:ext cx="3810025" cy="285751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m6474343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85852" y="1857364"/>
            <a:ext cx="678661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</a:rPr>
              <a:t>Тип проекта: </a:t>
            </a:r>
            <a:r>
              <a:rPr lang="ru-RU" sz="3600" b="1" i="1" dirty="0" err="1" smtClean="0">
                <a:solidFill>
                  <a:srgbClr val="002060"/>
                </a:solidFill>
                <a:latin typeface="Times New Roman" pitchFamily="18" charset="0"/>
              </a:rPr>
              <a:t>исследовательско-творческий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</a:rPr>
              <a:t>, краткосрочный-3 недели.</a:t>
            </a:r>
            <a:r>
              <a:rPr lang="ru-RU" sz="3600" b="1" i="1" dirty="0" smtClean="0">
                <a:solidFill>
                  <a:srgbClr val="002060"/>
                </a:solidFill>
              </a:rPr>
              <a:t> 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m6474343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85918" y="714357"/>
            <a:ext cx="55007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Monotype Corsiva" pitchFamily="66" charset="0"/>
              </a:rPr>
              <a:t>Упражнения на дыхание.</a:t>
            </a:r>
            <a:br>
              <a:rPr lang="ru-RU" sz="2400" b="1" dirty="0" smtClean="0">
                <a:solidFill>
                  <a:schemeClr val="tx2"/>
                </a:solidFill>
                <a:latin typeface="Monotype Corsiva" pitchFamily="66" charset="0"/>
              </a:rPr>
            </a:br>
            <a:r>
              <a:rPr lang="ru-RU" sz="2400" b="1" dirty="0" smtClean="0">
                <a:solidFill>
                  <a:schemeClr val="tx2"/>
                </a:solidFill>
                <a:latin typeface="Monotype Corsiva" pitchFamily="66" charset="0"/>
              </a:rPr>
              <a:t>Массаж, степ дорожка</a:t>
            </a:r>
            <a:r>
              <a:rPr lang="ru-RU" sz="2400" b="1" dirty="0" smtClean="0">
                <a:solidFill>
                  <a:schemeClr val="tx2"/>
                </a:solidFill>
                <a:latin typeface="Monotype Corsiva" pitchFamily="66" charset="0"/>
              </a:rPr>
              <a:t>, водный </a:t>
            </a:r>
            <a:r>
              <a:rPr lang="ru-RU" sz="2400" b="1" dirty="0" smtClean="0">
                <a:solidFill>
                  <a:schemeClr val="tx2"/>
                </a:solidFill>
                <a:latin typeface="Monotype Corsiva" pitchFamily="66" charset="0"/>
              </a:rPr>
              <a:t>массаж стоп.</a:t>
            </a:r>
            <a:endParaRPr lang="ru-RU" sz="2400" dirty="0">
              <a:solidFill>
                <a:schemeClr val="tx2"/>
              </a:solidFill>
              <a:latin typeface="Monotype Corsiva" pitchFamily="66" charset="0"/>
            </a:endParaRPr>
          </a:p>
        </p:txBody>
      </p:sp>
      <p:pic>
        <p:nvPicPr>
          <p:cNvPr id="4" name="Рисунок 22" descr="F:\фотки 2\1 (57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214942" y="1928802"/>
            <a:ext cx="2859239" cy="1785950"/>
          </a:xfrm>
          <a:prstGeom prst="rect">
            <a:avLst/>
          </a:prstGeom>
          <a:noFill/>
        </p:spPr>
      </p:pic>
      <p:pic>
        <p:nvPicPr>
          <p:cNvPr id="5" name="Рисунок 4" descr="7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14414" y="1928802"/>
            <a:ext cx="2928958" cy="1875248"/>
          </a:xfrm>
          <a:prstGeom prst="rect">
            <a:avLst/>
          </a:prstGeom>
        </p:spPr>
      </p:pic>
      <p:pic>
        <p:nvPicPr>
          <p:cNvPr id="6" name="Рисунок 5" descr="DSC_125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43504" y="4000504"/>
            <a:ext cx="3034109" cy="1857388"/>
          </a:xfrm>
          <a:prstGeom prst="rect">
            <a:avLst/>
          </a:prstGeom>
        </p:spPr>
      </p:pic>
      <p:pic>
        <p:nvPicPr>
          <p:cNvPr id="7" name="Рисунок 6" descr="DSC_126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85852" y="4071942"/>
            <a:ext cx="2857520" cy="173210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m6474343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57422" y="785794"/>
            <a:ext cx="47863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Monotype Corsiva" pitchFamily="66" charset="0"/>
              </a:rPr>
              <a:t>Зарядка после сна.</a:t>
            </a:r>
            <a:endParaRPr lang="ru-RU" sz="2800" b="1" dirty="0">
              <a:solidFill>
                <a:schemeClr val="tx2"/>
              </a:solidFill>
              <a:latin typeface="Monotype Corsiva" pitchFamily="66" charset="0"/>
            </a:endParaRPr>
          </a:p>
        </p:txBody>
      </p:sp>
      <p:pic>
        <p:nvPicPr>
          <p:cNvPr id="5" name="Рисунок 4" descr="DSC0019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2066" y="1500174"/>
            <a:ext cx="3357586" cy="2428892"/>
          </a:xfrm>
          <a:prstGeom prst="rect">
            <a:avLst/>
          </a:prstGeom>
        </p:spPr>
      </p:pic>
      <p:pic>
        <p:nvPicPr>
          <p:cNvPr id="6" name="Рисунок 5" descr="DSC0019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7224" y="1428736"/>
            <a:ext cx="3643338" cy="2500330"/>
          </a:xfrm>
          <a:prstGeom prst="rect">
            <a:avLst/>
          </a:prstGeom>
        </p:spPr>
      </p:pic>
      <p:pic>
        <p:nvPicPr>
          <p:cNvPr id="7" name="Рисунок 6" descr="DSC0019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14678" y="3929066"/>
            <a:ext cx="3714776" cy="264320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m6474343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28794" y="1142985"/>
            <a:ext cx="59293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Четвертый лучик солнышка здоровья </a:t>
            </a:r>
            <a:r>
              <a:rPr lang="ru-RU" sz="2400" dirty="0" smtClean="0">
                <a:latin typeface="Monotype Corsiva" pitchFamily="66" charset="0"/>
              </a:rPr>
              <a:t>– </a:t>
            </a:r>
            <a:r>
              <a:rPr lang="ru-RU" sz="2400" b="1" dirty="0" smtClean="0">
                <a:solidFill>
                  <a:srgbClr val="00B050"/>
                </a:solidFill>
                <a:latin typeface="Monotype Corsiva" pitchFamily="66" charset="0"/>
              </a:rPr>
              <a:t>красивый</a:t>
            </a:r>
            <a:r>
              <a:rPr lang="ru-RU" b="1" dirty="0" smtClean="0">
                <a:solidFill>
                  <a:srgbClr val="00B050"/>
                </a:solidFill>
                <a:latin typeface="Monotype Corsiva" pitchFamily="66" charset="0"/>
              </a:rPr>
              <a:t>.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1887040"/>
            <a:ext cx="6858048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400" dirty="0" smtClean="0">
                <a:solidFill>
                  <a:schemeClr val="tx2"/>
                </a:solidFill>
                <a:latin typeface="Monotype Corsiva" pitchFamily="66" charset="0"/>
              </a:rPr>
              <a:t>Продолжать формировать привычку следить за чистой своего тела. </a:t>
            </a:r>
          </a:p>
          <a:p>
            <a:pPr algn="ctr">
              <a:lnSpc>
                <a:spcPct val="90000"/>
              </a:lnSpc>
            </a:pPr>
            <a:r>
              <a:rPr lang="ru-RU" sz="2400" dirty="0" smtClean="0">
                <a:solidFill>
                  <a:schemeClr val="tx2"/>
                </a:solidFill>
                <a:latin typeface="Monotype Corsiva" pitchFamily="66" charset="0"/>
              </a:rPr>
              <a:t>Беседа – обсуждение «Почему так говорят «Чистота залог здоровья». </a:t>
            </a:r>
          </a:p>
          <a:p>
            <a:pPr algn="ctr">
              <a:lnSpc>
                <a:spcPct val="90000"/>
              </a:lnSpc>
            </a:pPr>
            <a:r>
              <a:rPr lang="ru-RU" sz="2400" dirty="0" smtClean="0">
                <a:solidFill>
                  <a:schemeClr val="tx2"/>
                </a:solidFill>
                <a:latin typeface="Monotype Corsiva" pitchFamily="66" charset="0"/>
              </a:rPr>
              <a:t>Работа в </a:t>
            </a:r>
            <a:r>
              <a:rPr lang="ru-RU" sz="2400" dirty="0" err="1" smtClean="0">
                <a:solidFill>
                  <a:schemeClr val="tx2"/>
                </a:solidFill>
                <a:latin typeface="Monotype Corsiva" pitchFamily="66" charset="0"/>
              </a:rPr>
              <a:t>дневничках</a:t>
            </a:r>
            <a:r>
              <a:rPr lang="ru-RU" sz="2400" dirty="0" smtClean="0">
                <a:solidFill>
                  <a:schemeClr val="tx2"/>
                </a:solidFill>
                <a:latin typeface="Monotype Corsiva" pitchFamily="66" charset="0"/>
              </a:rPr>
              <a:t> «Инструменты здоровья»(дети изображают предметы, которые несут здоровье.)</a:t>
            </a:r>
          </a:p>
          <a:p>
            <a:pPr algn="ctr">
              <a:lnSpc>
                <a:spcPct val="90000"/>
              </a:lnSpc>
            </a:pPr>
            <a:r>
              <a:rPr lang="ru-RU" sz="2400" dirty="0" smtClean="0">
                <a:solidFill>
                  <a:schemeClr val="tx2"/>
                </a:solidFill>
                <a:latin typeface="Monotype Corsiva" pitchFamily="66" charset="0"/>
              </a:rPr>
              <a:t>Работа в </a:t>
            </a:r>
            <a:r>
              <a:rPr lang="ru-RU" sz="2400" dirty="0" err="1" smtClean="0">
                <a:solidFill>
                  <a:schemeClr val="tx2"/>
                </a:solidFill>
                <a:latin typeface="Monotype Corsiva" pitchFamily="66" charset="0"/>
              </a:rPr>
              <a:t>дневничках</a:t>
            </a:r>
            <a:r>
              <a:rPr lang="ru-RU" sz="2400" dirty="0" smtClean="0">
                <a:solidFill>
                  <a:schemeClr val="tx2"/>
                </a:solidFill>
                <a:latin typeface="Monotype Corsiva" pitchFamily="66" charset="0"/>
              </a:rPr>
              <a:t> «Собери корзину»- рисуют корзину и заполняют ее всем тем, что необходимо для ухода за руками, зубами, волосами и т. д.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m6474343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28794" y="857232"/>
            <a:ext cx="55007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Monotype Corsiva" pitchFamily="66" charset="0"/>
              </a:rPr>
              <a:t>Беседа с детьми 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«Здоровье – это… » </a:t>
            </a:r>
            <a:r>
              <a:rPr lang="ru-RU" sz="2400" b="1" dirty="0" smtClean="0">
                <a:solidFill>
                  <a:schemeClr val="tx2"/>
                </a:solidFill>
                <a:latin typeface="Monotype Corsiva" pitchFamily="66" charset="0"/>
              </a:rPr>
              <a:t>рассказ детей о том, что значит быть здоровым, что для этого необходимо делать</a:t>
            </a:r>
            <a:r>
              <a:rPr lang="ru-RU" sz="2400" b="1" dirty="0" smtClean="0">
                <a:latin typeface="Times New Roman" pitchFamily="18" charset="0"/>
              </a:rPr>
              <a:t>.</a:t>
            </a:r>
            <a:endParaRPr lang="ru-RU" sz="2400" b="1" dirty="0"/>
          </a:p>
        </p:txBody>
      </p:sp>
      <p:pic>
        <p:nvPicPr>
          <p:cNvPr id="4" name="Рисунок 3" descr="IMG_20201229_1148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786" y="2285992"/>
            <a:ext cx="3714776" cy="3143272"/>
          </a:xfrm>
          <a:prstGeom prst="rect">
            <a:avLst/>
          </a:prstGeom>
        </p:spPr>
      </p:pic>
      <p:pic>
        <p:nvPicPr>
          <p:cNvPr id="5" name="Рисунок 4" descr="IMG_20201229_11402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6314" y="2285992"/>
            <a:ext cx="3714776" cy="307183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m6474343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00232" y="857233"/>
            <a:ext cx="54292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Пятый лучик солнышка здоровья </a:t>
            </a:r>
            <a:r>
              <a:rPr lang="ru-RU" sz="2400" dirty="0" smtClean="0">
                <a:latin typeface="Monotype Corsiva" pitchFamily="66" charset="0"/>
              </a:rPr>
              <a:t>– </a:t>
            </a:r>
            <a:r>
              <a:rPr lang="ru-RU" sz="2400" b="1" dirty="0" smtClean="0">
                <a:solidFill>
                  <a:schemeClr val="tx2"/>
                </a:solidFill>
                <a:latin typeface="Monotype Corsiva" pitchFamily="66" charset="0"/>
              </a:rPr>
              <a:t>радостный.</a:t>
            </a:r>
            <a:endParaRPr lang="ru-RU" sz="2400" dirty="0">
              <a:solidFill>
                <a:schemeClr val="tx2"/>
              </a:solidFill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00232" y="1857365"/>
            <a:ext cx="56436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Monotype Corsiva" pitchFamily="66" charset="0"/>
              </a:rPr>
              <a:t>Формировать представление о ценности здоровья, значении правильного питания </a:t>
            </a:r>
          </a:p>
        </p:txBody>
      </p:sp>
      <p:pic>
        <p:nvPicPr>
          <p:cNvPr id="5" name="Рисунок 4" descr="IMG_20201229_1145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4414" y="2928934"/>
            <a:ext cx="3524275" cy="2643206"/>
          </a:xfrm>
          <a:prstGeom prst="rect">
            <a:avLst/>
          </a:prstGeom>
        </p:spPr>
      </p:pic>
      <p:pic>
        <p:nvPicPr>
          <p:cNvPr id="6" name="Рисунок 31" descr="F:\фотки 2\1 (26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411638" y="2714620"/>
            <a:ext cx="2589386" cy="31638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m6474343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71670" y="928670"/>
            <a:ext cx="55721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Monotype Corsiva" pitchFamily="66" charset="0"/>
              </a:rPr>
              <a:t>Огород на окошке</a:t>
            </a:r>
            <a:r>
              <a:rPr lang="ru-RU" b="1" dirty="0" smtClean="0">
                <a:latin typeface="Times New Roman" pitchFamily="18" charset="0"/>
              </a:rPr>
              <a:t>.</a:t>
            </a:r>
            <a:endParaRPr lang="ru-RU" dirty="0"/>
          </a:p>
        </p:txBody>
      </p:sp>
      <p:pic>
        <p:nvPicPr>
          <p:cNvPr id="4" name="Рисунок 39" descr="F:\фотки 2\1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714348" y="1857364"/>
            <a:ext cx="3716538" cy="2786082"/>
          </a:xfrm>
          <a:prstGeom prst="rect">
            <a:avLst/>
          </a:prstGeom>
          <a:noFill/>
        </p:spPr>
      </p:pic>
      <p:pic>
        <p:nvPicPr>
          <p:cNvPr id="5" name="Рисунок 40" descr="F:\фотки 2\1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1857364"/>
            <a:ext cx="3742281" cy="2806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m6474343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28794" y="857232"/>
            <a:ext cx="54292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III этап. Заключительный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</a:rPr>
              <a:t>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43042" y="1500174"/>
            <a:ext cx="64294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Monotype Corsiva" pitchFamily="66" charset="0"/>
              </a:rPr>
              <a:t>Заключительное интегрированное занятие, </a:t>
            </a:r>
          </a:p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Monotype Corsiva" pitchFamily="66" charset="0"/>
              </a:rPr>
              <a:t> «Путешествие по городам здоровья». </a:t>
            </a:r>
          </a:p>
        </p:txBody>
      </p:sp>
      <p:pic>
        <p:nvPicPr>
          <p:cNvPr id="5" name="Рисунок 54" descr="F:\фотки 2\1 (56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3000372"/>
            <a:ext cx="3590872" cy="2684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6" descr="F:\фотки 2\1 (47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3030112"/>
            <a:ext cx="3786214" cy="268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m6474343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201229_085816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1571602" y="928670"/>
            <a:ext cx="6500857" cy="400052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14480" y="5072074"/>
            <a:ext cx="6143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Совместное творчество детей и родителей</a:t>
            </a:r>
            <a:endParaRPr lang="ru-RU" sz="28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m6474343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201229_085856_BURST001_COV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1538" y="1000108"/>
            <a:ext cx="3143272" cy="2357454"/>
          </a:xfrm>
          <a:prstGeom prst="rect">
            <a:avLst/>
          </a:prstGeom>
        </p:spPr>
      </p:pic>
      <p:pic>
        <p:nvPicPr>
          <p:cNvPr id="4" name="Рисунок 3" descr="IMG_20201229_085930 (2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29190" y="928670"/>
            <a:ext cx="3309961" cy="2482471"/>
          </a:xfrm>
          <a:prstGeom prst="rect">
            <a:avLst/>
          </a:prstGeom>
        </p:spPr>
      </p:pic>
      <p:pic>
        <p:nvPicPr>
          <p:cNvPr id="5" name="Рисунок 4" descr="IMG_20201229_08591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14414" y="3571876"/>
            <a:ext cx="3286148" cy="2464611"/>
          </a:xfrm>
          <a:prstGeom prst="rect">
            <a:avLst/>
          </a:prstGeom>
        </p:spPr>
      </p:pic>
      <p:pic>
        <p:nvPicPr>
          <p:cNvPr id="6" name="Рисунок 5" descr="IMG_20201229_090242 (1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929190" y="3607594"/>
            <a:ext cx="3381399" cy="2536049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m6474343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201229_090221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24" y="1071546"/>
            <a:ext cx="3571900" cy="2678925"/>
          </a:xfrm>
          <a:prstGeom prst="rect">
            <a:avLst/>
          </a:prstGeom>
        </p:spPr>
      </p:pic>
      <p:pic>
        <p:nvPicPr>
          <p:cNvPr id="4" name="Рисунок 3" descr="IMG_20201229_090316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57752" y="928670"/>
            <a:ext cx="3619527" cy="2714645"/>
          </a:xfrm>
          <a:prstGeom prst="rect">
            <a:avLst/>
          </a:prstGeom>
        </p:spPr>
      </p:pic>
      <p:pic>
        <p:nvPicPr>
          <p:cNvPr id="5" name="Рисунок 4" descr="IMG_20201229_09033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57224" y="3857628"/>
            <a:ext cx="3429024" cy="2143140"/>
          </a:xfrm>
          <a:prstGeom prst="rect">
            <a:avLst/>
          </a:prstGeom>
        </p:spPr>
      </p:pic>
      <p:pic>
        <p:nvPicPr>
          <p:cNvPr id="6" name="Рисунок 5" descr="IMG_20201229_09025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00628" y="3714752"/>
            <a:ext cx="3238521" cy="242889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m6474343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28992" y="150017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Rectangle 14"/>
          <p:cNvSpPr txBox="1">
            <a:spLocks noChangeArrowheads="1"/>
          </p:cNvSpPr>
          <p:nvPr/>
        </p:nvSpPr>
        <p:spPr>
          <a:xfrm>
            <a:off x="1714480" y="642918"/>
            <a:ext cx="6072230" cy="92869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Times New Roman" pitchFamily="18" charset="0"/>
              </a:rPr>
              <a:t>Актуальность: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2910" y="1357299"/>
            <a:ext cx="7929618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srgbClr val="002060"/>
                </a:solidFill>
                <a:latin typeface="Monotype Corsiva" pitchFamily="66" charset="0"/>
              </a:rPr>
              <a:t>Задача раннего формирования культуры здоровья актуальна, своевременна и достаточна сложна. </a:t>
            </a:r>
          </a:p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srgbClr val="002060"/>
                </a:solidFill>
                <a:latin typeface="Monotype Corsiva" pitchFamily="66" charset="0"/>
              </a:rPr>
              <a:t>Как укрепить и сохранить здоровье наших детей? </a:t>
            </a:r>
          </a:p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srgbClr val="002060"/>
                </a:solidFill>
                <a:latin typeface="Monotype Corsiva" pitchFamily="66" charset="0"/>
              </a:rPr>
              <a:t>Каким образом способствовать формированию физической культуры ребенка? </a:t>
            </a:r>
          </a:p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srgbClr val="002060"/>
                </a:solidFill>
                <a:latin typeface="Monotype Corsiva" pitchFamily="66" charset="0"/>
              </a:rPr>
              <a:t>Как привить навыки здорового образа жизни? Когда это надо начинать? </a:t>
            </a:r>
          </a:p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srgbClr val="002060"/>
                </a:solidFill>
                <a:latin typeface="Monotype Corsiva" pitchFamily="66" charset="0"/>
              </a:rPr>
              <a:t>Дошкольный возраст является решающим в формировании фундамента физического и психического здоровья. Ведь именно до семи лет идет интенсивное развитие органов и становление функциональных систем организма, закладываются основные черты личности, формируется характер. </a:t>
            </a:r>
          </a:p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srgbClr val="002060"/>
                </a:solidFill>
                <a:latin typeface="Monotype Corsiva" pitchFamily="66" charset="0"/>
              </a:rPr>
              <a:t>Важно на этом этапе сформировать у детей базу знаний и практических навыков здорового образа жизни, осознанную потребность в систематических занятиях физической культурой и спортом. </a:t>
            </a:r>
          </a:p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srgbClr val="002060"/>
                </a:solidFill>
                <a:latin typeface="Monotype Corsiva" pitchFamily="66" charset="0"/>
              </a:rPr>
              <a:t>Многие философы, ученые отводили и отводят в ряду ценностей жизни первое место здоровью. </a:t>
            </a:r>
          </a:p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srgbClr val="002060"/>
                </a:solidFill>
                <a:latin typeface="Monotype Corsiva" pitchFamily="66" charset="0"/>
              </a:rPr>
              <a:t>В. Вересаев, известный русский врач и писатель, так оценивал здоровье: «… с ним ничего не страшно, никакие испытания, его потерять – значит потерять все… ». </a:t>
            </a:r>
          </a:p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srgbClr val="002060"/>
                </a:solidFill>
                <a:latin typeface="Monotype Corsiva" pitchFamily="66" charset="0"/>
              </a:rPr>
              <a:t>Современное состояние общества, высочайшие темпы его развития представляют все новые, более высокие требования к человеку и его здоровью.</a:t>
            </a:r>
          </a:p>
          <a:p>
            <a:endParaRPr lang="ru-RU" sz="1200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m6474343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IMG_20201229_0903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5658452" y="2914052"/>
            <a:ext cx="3309962" cy="2482471"/>
          </a:xfrm>
          <a:prstGeom prst="rect">
            <a:avLst/>
          </a:prstGeom>
        </p:spPr>
      </p:pic>
      <p:pic>
        <p:nvPicPr>
          <p:cNvPr id="4" name="Рисунок 3" descr="IMG_20201229_090405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238955" y="1571025"/>
            <a:ext cx="3429024" cy="2571768"/>
          </a:xfrm>
          <a:prstGeom prst="rect">
            <a:avLst/>
          </a:prstGeom>
        </p:spPr>
      </p:pic>
      <p:pic>
        <p:nvPicPr>
          <p:cNvPr id="5" name="Рисунок 4" descr="IMG_20201229_090422 (2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86116" y="1785926"/>
            <a:ext cx="2607488" cy="34766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m6474343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472" y="1000108"/>
            <a:ext cx="8001055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srgbClr val="002060"/>
                </a:solidFill>
                <a:latin typeface="Monotype Corsiva" pitchFamily="66" charset="0"/>
              </a:rPr>
              <a:t>Значение культа здоровья значительно возрастает. В. А. Сухомлинский писал: </a:t>
            </a:r>
            <a:r>
              <a:rPr lang="ru-RU" sz="2000" dirty="0" smtClean="0">
                <a:solidFill>
                  <a:srgbClr val="FF0000"/>
                </a:solidFill>
                <a:latin typeface="Monotype Corsiva" pitchFamily="66" charset="0"/>
              </a:rPr>
              <a:t>«Я не боюсь еще и еще повторить: забота о здоровье — это важнейший труд воспитателей»</a:t>
            </a:r>
          </a:p>
          <a:p>
            <a:pPr algn="ctr">
              <a:lnSpc>
                <a:spcPct val="80000"/>
              </a:lnSpc>
            </a:pPr>
            <a:endParaRPr lang="ru-RU" sz="2000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srgbClr val="002060"/>
                </a:solidFill>
                <a:latin typeface="Monotype Corsiva" pitchFamily="66" charset="0"/>
              </a:rPr>
              <a:t>От жизнерадостности, бодрости детей зависит их духовная жизнь, мировоззрение, умственное развитие, прочность знаний, вера в свои силы». «Здоровье — это вершина, которую должен каждый покорить сам» — так гласит восточная мудрость. Задача педагогов — научить детей покорять эту вершину. Чтобы жить в нашем мире, человек должен иметь контроль над собой: над своим телом, душой, умом. С сильным умом, в сильном теле можно добиться любых успехов, любых высот.</a:t>
            </a:r>
          </a:p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srgbClr val="002060"/>
                </a:solidFill>
                <a:latin typeface="Monotype Corsiva" pitchFamily="66" charset="0"/>
              </a:rPr>
              <a:t>Современный человек не имеет права считать себя образованным, не освоив культуры здоровья. Культура здоровья определяет, прежде всего, умение жить, не вредя своему организму, а принося ему пользу.</a:t>
            </a:r>
          </a:p>
          <a:p>
            <a:pPr algn="ctr">
              <a:lnSpc>
                <a:spcPct val="80000"/>
              </a:lnSpc>
            </a:pPr>
            <a:r>
              <a:rPr lang="ru-RU" sz="2000" dirty="0" smtClean="0">
                <a:solidFill>
                  <a:srgbClr val="002060"/>
                </a:solidFill>
                <a:latin typeface="Monotype Corsiva" pitchFamily="66" charset="0"/>
              </a:rPr>
              <a:t>Здоровье — это не только отсутствие болезней, это состояние оптимальной работоспособности, творческой отдачи, эмоционального тонуса, того, что создает фундамент будущего благополучия личности.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m6474343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43042" y="857232"/>
            <a:ext cx="6357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Проблема: Рассказ воспитателя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</a:rPr>
              <a:t>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42910" y="1428736"/>
            <a:ext cx="807249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Monotype Corsiva" pitchFamily="66" charset="0"/>
              </a:rPr>
              <a:t>Давным</a:t>
            </a: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 – давно на горе Олимп жили-были боги. Стало им скучно, и решили они создать человека и заселить планету Земля. Стали решать, каким должен быть человек.</a:t>
            </a:r>
          </a:p>
          <a:p>
            <a:pPr algn="ctr">
              <a:lnSpc>
                <a:spcPct val="8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Один из богов сказал: «Человек должен быть сильным». Другой сказал: «Человек должен быть здоровым». Третий сказал: «Человек должен быть умным». Но один из богов сказал так6 «Если все это будет у человека, он будет подобен нам». И решили они спрятать главное, что есть у человека, - здоровье. Стали они думать, решать, куда бы его спрятать. Одни предлагали спрятать здоровье глубоко в синее море, другие – за высокие горы. А один из богов предложил: «Здоровье надо спрятать в самого человека».</a:t>
            </a:r>
          </a:p>
          <a:p>
            <a:pPr algn="ctr">
              <a:lnSpc>
                <a:spcPct val="8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Так и живет с давних пор человек, пытаясь найти свое здоровье. Да вот не каждый может найти и сберечь ценный дар богов!</a:t>
            </a:r>
          </a:p>
          <a:p>
            <a:pPr algn="ctr">
              <a:lnSpc>
                <a:spcPct val="8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-Чувствуете ли вы себя здоровыми? Что значит быть здоровым? Как же можно сберечь этот дар?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m6474343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14414" y="1500174"/>
            <a:ext cx="6858048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Цель проекта: </a:t>
            </a:r>
            <a:endParaRPr lang="ru-RU" sz="4800" b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Monotype Corsiva" pitchFamily="66" charset="0"/>
              </a:rPr>
              <a:t>Формировать у детей осмысленное отношение к здоровому образу жизни.</a:t>
            </a:r>
            <a:endParaRPr lang="ru-RU" sz="4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m6474343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2910" y="785794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Задачи проекта.: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85786" y="1214422"/>
            <a:ext cx="73581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Для детей (образовательные</a:t>
            </a:r>
            <a:r>
              <a:rPr lang="ru-RU" sz="3200" dirty="0" smtClean="0">
                <a:solidFill>
                  <a:srgbClr val="FF0000"/>
                </a:solidFill>
              </a:rPr>
              <a:t>)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472" y="1857364"/>
            <a:ext cx="8001056" cy="39149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400" dirty="0" smtClean="0">
                <a:solidFill>
                  <a:schemeClr val="tx2"/>
                </a:solidFill>
                <a:latin typeface="Monotype Corsiva" pitchFamily="66" charset="0"/>
              </a:rPr>
              <a:t>• </a:t>
            </a: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Способствовать развитию познавательного интереса к своему организму и его возможностям;</a:t>
            </a:r>
          </a:p>
          <a:p>
            <a:pPr algn="ctr">
              <a:lnSpc>
                <a:spcPct val="8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• Научить элементарным приемам сохранения здоровья</a:t>
            </a:r>
          </a:p>
          <a:p>
            <a:pPr algn="ctr">
              <a:lnSpc>
                <a:spcPct val="8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• Формировать представления детей о зависимости здоровья от двигательной активности, закаливания и чистоты тела</a:t>
            </a:r>
          </a:p>
          <a:p>
            <a:pPr algn="ctr">
              <a:lnSpc>
                <a:spcPct val="8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• Уточнить знания детей о значении воздуха с опорой на исследовательские действия</a:t>
            </a:r>
          </a:p>
          <a:p>
            <a:pPr algn="ctr">
              <a:lnSpc>
                <a:spcPct val="8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• Учить избирательно относиться к рекламе.</a:t>
            </a:r>
          </a:p>
          <a:p>
            <a:pPr algn="ctr">
              <a:lnSpc>
                <a:spcPct val="8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• Расширять первичные представления детей о профессиях взрослых, связанных с питанием человека: повара, кулинара, продавца продовольственных товаров и др.</a:t>
            </a:r>
          </a:p>
          <a:p>
            <a:pPr algn="ctr">
              <a:lnSpc>
                <a:spcPct val="8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• Совершенствовать практические навыки здорового образа жизни</a:t>
            </a:r>
            <a:r>
              <a:rPr lang="ru-RU" sz="2400" dirty="0" smtClean="0">
                <a:solidFill>
                  <a:schemeClr val="tx2"/>
                </a:solidFill>
                <a:latin typeface="Monotype Corsiva" pitchFamily="66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m6474343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71538" y="928670"/>
            <a:ext cx="45720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Развивающие:</a:t>
            </a:r>
            <a:endParaRPr lang="ru-RU" sz="4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5786" y="1428736"/>
            <a:ext cx="7643866" cy="4358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• Развивать у детей готовность самостоятельно и эффективно решать задачи, связанные поддержкой, укреплением и сохранением своего здоровья.</a:t>
            </a:r>
          </a:p>
          <a:p>
            <a:pPr algn="ctr">
              <a:lnSpc>
                <a:spcPct val="9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• развивать навыки самоконтроля, умение работать в коллективе, сотрудничать и договариваться.</a:t>
            </a:r>
          </a:p>
          <a:p>
            <a:pPr algn="ctr">
              <a:lnSpc>
                <a:spcPct val="9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• Развивать трудовые навыки детей в процессе занятий кулинарией: уметь планировать свою трудовую деятельность; оценивать результат своей работы</a:t>
            </a:r>
          </a:p>
          <a:p>
            <a:pPr algn="ctr">
              <a:lnSpc>
                <a:spcPct val="9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• Развивать творческие способности детей в процессе продуктивной деятельности с использованием различных техник (традиционных и нетрадиционных, экспериментируя и варьируя при выборе средств выразительности;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m6474343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00166" y="857232"/>
            <a:ext cx="3786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Воспитательные:</a:t>
            </a:r>
            <a:endParaRPr lang="ru-RU" sz="36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7224" y="1428736"/>
            <a:ext cx="7072362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ru-RU" sz="3200" dirty="0" smtClean="0">
                <a:solidFill>
                  <a:srgbClr val="002060"/>
                </a:solidFill>
                <a:latin typeface="Monotype Corsiva" pitchFamily="66" charset="0"/>
              </a:rPr>
              <a:t>Воспитывать бережное и заботливое отношение к своему здоровью и здоровью окружающих.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Monotype Corsiva" pitchFamily="66" charset="0"/>
              </a:rPr>
              <a:t>• Воспитывать ценностное отношение к собственному труду, труду других людей и его результатам;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Monotype Corsiva" pitchFamily="66" charset="0"/>
              </a:rPr>
              <a:t>• Формировать у дошкольников потребность в положительных привычках.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1314</Words>
  <Application>Microsoft Office PowerPoint</Application>
  <PresentationFormat>Экран (4:3)</PresentationFormat>
  <Paragraphs>97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27</cp:revision>
  <dcterms:created xsi:type="dcterms:W3CDTF">2020-12-29T06:32:04Z</dcterms:created>
  <dcterms:modified xsi:type="dcterms:W3CDTF">2021-01-08T12:56:05Z</dcterms:modified>
</cp:coreProperties>
</file>