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sldIdLst>
    <p:sldId id="256" r:id="rId2"/>
    <p:sldId id="261" r:id="rId3"/>
    <p:sldId id="265" r:id="rId4"/>
    <p:sldId id="263" r:id="rId5"/>
    <p:sldId id="272" r:id="rId6"/>
    <p:sldId id="280" r:id="rId7"/>
    <p:sldId id="266" r:id="rId8"/>
    <p:sldId id="271" r:id="rId9"/>
    <p:sldId id="269" r:id="rId10"/>
    <p:sldId id="270" r:id="rId11"/>
    <p:sldId id="282" r:id="rId12"/>
    <p:sldId id="262" r:id="rId13"/>
    <p:sldId id="268" r:id="rId14"/>
    <p:sldId id="277" r:id="rId15"/>
    <p:sldId id="276" r:id="rId16"/>
    <p:sldId id="275" r:id="rId17"/>
    <p:sldId id="274" r:id="rId18"/>
    <p:sldId id="281" r:id="rId19"/>
    <p:sldId id="283" r:id="rId20"/>
    <p:sldId id="273" r:id="rId21"/>
    <p:sldId id="279" r:id="rId22"/>
    <p:sldId id="278" r:id="rId23"/>
    <p:sldId id="284" r:id="rId24"/>
    <p:sldId id="285"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DCC5"/>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713"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9D3BE6DC-7C65-4A79-AFED-7022977958D8}" type="datetimeFigureOut">
              <a:rPr lang="ru-RU" smtClean="0"/>
              <a:pPr/>
              <a:t>29.01.23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46C45F9-0752-4A4F-94A6-6557998600D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3BE6DC-7C65-4A79-AFED-7022977958D8}" type="datetimeFigureOut">
              <a:rPr lang="ru-RU" smtClean="0"/>
              <a:pPr/>
              <a:t>29.01.23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3BE6DC-7C65-4A79-AFED-7022977958D8}" type="datetimeFigureOut">
              <a:rPr lang="ru-RU" smtClean="0"/>
              <a:pPr/>
              <a:t>29.01.23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9D3BE6DC-7C65-4A79-AFED-7022977958D8}" type="datetimeFigureOut">
              <a:rPr lang="ru-RU" smtClean="0"/>
              <a:pPr/>
              <a:t>29.01.23</a:t>
            </a:fld>
            <a:endParaRPr lang="ru-RU"/>
          </a:p>
        </p:txBody>
      </p:sp>
      <p:sp>
        <p:nvSpPr>
          <p:cNvPr id="9" name="Номер слайда 8"/>
          <p:cNvSpPr>
            <a:spLocks noGrp="1"/>
          </p:cNvSpPr>
          <p:nvPr>
            <p:ph type="sldNum" sz="quarter" idx="15"/>
          </p:nvPr>
        </p:nvSpPr>
        <p:spPr/>
        <p:txBody>
          <a:bodyPr rtlCol="0"/>
          <a:lstStyle/>
          <a:p>
            <a:fld id="{946C45F9-0752-4A4F-94A6-6557998600D3}"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9D3BE6DC-7C65-4A79-AFED-7022977958D8}" type="datetimeFigureOut">
              <a:rPr lang="ru-RU" smtClean="0"/>
              <a:pPr/>
              <a:t>29.01.23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46C45F9-0752-4A4F-94A6-6557998600D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9D3BE6DC-7C65-4A79-AFED-7022977958D8}" type="datetimeFigureOut">
              <a:rPr lang="ru-RU" smtClean="0"/>
              <a:pPr/>
              <a:t>29.01.23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6C45F9-0752-4A4F-94A6-6557998600D3}"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9D3BE6DC-7C65-4A79-AFED-7022977958D8}" type="datetimeFigureOut">
              <a:rPr lang="ru-RU" smtClean="0"/>
              <a:pPr/>
              <a:t>29.01.23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6C45F9-0752-4A4F-94A6-6557998600D3}"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9D3BE6DC-7C65-4A79-AFED-7022977958D8}" type="datetimeFigureOut">
              <a:rPr lang="ru-RU" smtClean="0"/>
              <a:pPr/>
              <a:t>29.01.23</a:t>
            </a:fld>
            <a:endParaRPr lang="ru-RU"/>
          </a:p>
        </p:txBody>
      </p:sp>
      <p:sp>
        <p:nvSpPr>
          <p:cNvPr id="7" name="Номер слайда 6"/>
          <p:cNvSpPr>
            <a:spLocks noGrp="1"/>
          </p:cNvSpPr>
          <p:nvPr>
            <p:ph type="sldNum" sz="quarter" idx="11"/>
          </p:nvPr>
        </p:nvSpPr>
        <p:spPr/>
        <p:txBody>
          <a:bodyPr rtlCol="0"/>
          <a:lstStyle/>
          <a:p>
            <a:fld id="{946C45F9-0752-4A4F-94A6-6557998600D3}"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3BE6DC-7C65-4A79-AFED-7022977958D8}" type="datetimeFigureOut">
              <a:rPr lang="ru-RU" smtClean="0"/>
              <a:pPr/>
              <a:t>29.01.23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6C45F9-0752-4A4F-94A6-6557998600D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9D3BE6DC-7C65-4A79-AFED-7022977958D8}" type="datetimeFigureOut">
              <a:rPr lang="ru-RU" smtClean="0"/>
              <a:pPr/>
              <a:t>29.01.23</a:t>
            </a:fld>
            <a:endParaRPr lang="ru-RU"/>
          </a:p>
        </p:txBody>
      </p:sp>
      <p:sp>
        <p:nvSpPr>
          <p:cNvPr id="22" name="Номер слайда 21"/>
          <p:cNvSpPr>
            <a:spLocks noGrp="1"/>
          </p:cNvSpPr>
          <p:nvPr>
            <p:ph type="sldNum" sz="quarter" idx="15"/>
          </p:nvPr>
        </p:nvSpPr>
        <p:spPr/>
        <p:txBody>
          <a:bodyPr rtlCol="0"/>
          <a:lstStyle/>
          <a:p>
            <a:fld id="{946C45F9-0752-4A4F-94A6-6557998600D3}"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9D3BE6DC-7C65-4A79-AFED-7022977958D8}" type="datetimeFigureOut">
              <a:rPr lang="ru-RU" smtClean="0"/>
              <a:pPr/>
              <a:t>29.01.23</a:t>
            </a:fld>
            <a:endParaRPr lang="ru-RU"/>
          </a:p>
        </p:txBody>
      </p:sp>
      <p:sp>
        <p:nvSpPr>
          <p:cNvPr id="18" name="Номер слайда 17"/>
          <p:cNvSpPr>
            <a:spLocks noGrp="1"/>
          </p:cNvSpPr>
          <p:nvPr>
            <p:ph type="sldNum" sz="quarter" idx="11"/>
          </p:nvPr>
        </p:nvSpPr>
        <p:spPr/>
        <p:txBody>
          <a:bodyPr rtlCol="0"/>
          <a:lstStyle/>
          <a:p>
            <a:fld id="{946C45F9-0752-4A4F-94A6-6557998600D3}"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D3BE6DC-7C65-4A79-AFED-7022977958D8}" type="datetimeFigureOut">
              <a:rPr lang="ru-RU" smtClean="0"/>
              <a:pPr/>
              <a:t>29.01.23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46C45F9-0752-4A4F-94A6-6557998600D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analizfamilii.ru/Protsenko/"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hyperlink" Target="https://www.analizfamilii.ru/Dolgushin/" TargetMode="Externa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analizfamilii.ru/Shpak/"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analizfamilii.ru/Kharitonov/"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analizfamilii.ru/analiz-imeni-Foka.html"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428728" y="1643050"/>
            <a:ext cx="7467600" cy="850106"/>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2400" b="1" cap="small" dirty="0" smtClean="0">
                <a:solidFill>
                  <a:srgbClr val="002060"/>
                </a:solidFill>
                <a:latin typeface="Arial" pitchFamily="34" charset="0"/>
                <a:ea typeface="+mj-ea"/>
                <a:cs typeface="Arial" pitchFamily="34" charset="0"/>
              </a:rPr>
              <a:t>Познавательно-исследовательский проект </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ru-RU" sz="2400" b="1" cap="small" dirty="0" smtClean="0">
              <a:solidFill>
                <a:srgbClr val="002060"/>
              </a:solidFill>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ru-RU" sz="4000" b="1" cap="small" dirty="0" smtClean="0">
                <a:solidFill>
                  <a:srgbClr val="002060"/>
                </a:solidFill>
                <a:latin typeface="Arial" pitchFamily="34" charset="0"/>
                <a:ea typeface="+mj-ea"/>
                <a:cs typeface="Arial" pitchFamily="34" charset="0"/>
              </a:rPr>
              <a:t>«История моей фамилии»</a:t>
            </a:r>
            <a:endParaRPr kumimoji="0" lang="ru-RU" sz="4000" b="1" u="none" strike="noStrike" kern="1200" cap="small" spc="0" normalizeH="0" baseline="0" noProof="0" dirty="0">
              <a:ln>
                <a:noFill/>
              </a:ln>
              <a:solidFill>
                <a:srgbClr val="002060"/>
              </a:solidFill>
              <a:effectLst/>
              <a:uLnTx/>
              <a:uFillTx/>
              <a:latin typeface="Arial" pitchFamily="34" charset="0"/>
              <a:ea typeface="+mj-ea"/>
              <a:cs typeface="Arial" pitchFamily="34" charset="0"/>
            </a:endParaRPr>
          </a:p>
        </p:txBody>
      </p:sp>
      <p:sp>
        <p:nvSpPr>
          <p:cNvPr id="10" name="TextBox 9"/>
          <p:cNvSpPr txBox="1"/>
          <p:nvPr/>
        </p:nvSpPr>
        <p:spPr>
          <a:xfrm>
            <a:off x="2214546" y="3286124"/>
            <a:ext cx="6715172" cy="1569660"/>
          </a:xfrm>
          <a:prstGeom prst="rect">
            <a:avLst/>
          </a:prstGeom>
          <a:noFill/>
        </p:spPr>
        <p:txBody>
          <a:bodyPr wrap="square" rtlCol="0">
            <a:spAutoFit/>
          </a:bodyPr>
          <a:lstStyle/>
          <a:p>
            <a:pPr algn="ctr"/>
            <a:r>
              <a:rPr lang="ru-RU" sz="2400" b="1" dirty="0" smtClean="0">
                <a:solidFill>
                  <a:srgbClr val="0070C0"/>
                </a:solidFill>
                <a:latin typeface="Times New Roman" panose="02020603050405020304" pitchFamily="18" charset="0"/>
                <a:cs typeface="Times New Roman" panose="02020603050405020304" pitchFamily="18" charset="0"/>
              </a:rPr>
              <a:t> Тайна </a:t>
            </a:r>
            <a:r>
              <a:rPr lang="ru-RU" sz="2400" b="1" dirty="0">
                <a:solidFill>
                  <a:srgbClr val="0070C0"/>
                </a:solidFill>
                <a:latin typeface="Times New Roman" panose="02020603050405020304" pitchFamily="18" charset="0"/>
                <a:cs typeface="Times New Roman" panose="02020603050405020304" pitchFamily="18" charset="0"/>
              </a:rPr>
              <a:t>фамилии много расскажет,</a:t>
            </a:r>
          </a:p>
          <a:p>
            <a:pPr algn="r"/>
            <a:r>
              <a:rPr lang="ru-RU" sz="2400" b="1" dirty="0">
                <a:solidFill>
                  <a:srgbClr val="0070C0"/>
                </a:solidFill>
                <a:latin typeface="Times New Roman" panose="02020603050405020304" pitchFamily="18" charset="0"/>
                <a:cs typeface="Times New Roman" panose="02020603050405020304" pitchFamily="18" charset="0"/>
              </a:rPr>
              <a:t>Чью – то судьбу </a:t>
            </a:r>
            <a:r>
              <a:rPr lang="ru-RU" sz="2400" b="1" dirty="0" smtClean="0">
                <a:solidFill>
                  <a:srgbClr val="0070C0"/>
                </a:solidFill>
                <a:latin typeface="Times New Roman" panose="02020603050405020304" pitchFamily="18" charset="0"/>
                <a:cs typeface="Times New Roman" panose="02020603050405020304" pitchFamily="18" charset="0"/>
              </a:rPr>
              <a:t>непременно предскажет.</a:t>
            </a:r>
          </a:p>
          <a:p>
            <a:pPr algn="ctr"/>
            <a:r>
              <a:rPr lang="ru-RU" sz="2400" b="1" dirty="0" smtClean="0">
                <a:solidFill>
                  <a:srgbClr val="0070C0"/>
                </a:solidFill>
                <a:latin typeface="Times New Roman" panose="02020603050405020304" pitchFamily="18" charset="0"/>
                <a:cs typeface="Times New Roman" panose="02020603050405020304" pitchFamily="18" charset="0"/>
              </a:rPr>
              <a:t>        Смысл фамилий знать нужно давно,</a:t>
            </a:r>
          </a:p>
          <a:p>
            <a:pPr algn="ctr"/>
            <a:r>
              <a:rPr lang="ru-RU" sz="2400" b="1" dirty="0" smtClean="0">
                <a:solidFill>
                  <a:srgbClr val="0070C0"/>
                </a:solidFill>
                <a:latin typeface="Times New Roman" panose="02020603050405020304" pitchFamily="18" charset="0"/>
                <a:cs typeface="Times New Roman" panose="02020603050405020304" pitchFamily="18" charset="0"/>
              </a:rPr>
              <a:t>Тайну открыть никому не дано!</a:t>
            </a:r>
            <a:endParaRPr lang="ru-RU" sz="2400" b="1"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071670" y="142852"/>
            <a:ext cx="6715172" cy="646331"/>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Муниципальное бюджетное образовательное учреждение </a:t>
            </a:r>
          </a:p>
          <a:p>
            <a:pPr algn="ctr"/>
            <a:r>
              <a:rPr lang="ru-RU" dirty="0" smtClean="0">
                <a:latin typeface="Times New Roman" panose="02020603050405020304" pitchFamily="18" charset="0"/>
                <a:cs typeface="Times New Roman" panose="02020603050405020304" pitchFamily="18" charset="0"/>
              </a:rPr>
              <a:t>детский сад №78 «</a:t>
            </a:r>
            <a:r>
              <a:rPr lang="ru-RU" dirty="0" err="1" smtClean="0">
                <a:latin typeface="Times New Roman" panose="02020603050405020304" pitchFamily="18" charset="0"/>
                <a:cs typeface="Times New Roman" panose="02020603050405020304" pitchFamily="18" charset="0"/>
              </a:rPr>
              <a:t>Ивушка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B84B8083-4245-4C38-B9F4-0540B11B2FB7}"/>
              </a:ext>
            </a:extLst>
          </p:cNvPr>
          <p:cNvSpPr txBox="1"/>
          <p:nvPr/>
        </p:nvSpPr>
        <p:spPr>
          <a:xfrm>
            <a:off x="5000628" y="6143644"/>
            <a:ext cx="4000528" cy="523220"/>
          </a:xfrm>
          <a:prstGeom prst="rect">
            <a:avLst/>
          </a:prstGeom>
          <a:noFill/>
        </p:spPr>
        <p:txBody>
          <a:bodyPr wrap="square">
            <a:spAutoFit/>
          </a:bodyPr>
          <a:lstStyle/>
          <a:p>
            <a:r>
              <a:rPr lang="ru-RU" sz="1400" dirty="0">
                <a:latin typeface="Times New Roman" panose="02020603050405020304" pitchFamily="18" charset="0"/>
                <a:cs typeface="Times New Roman" panose="02020603050405020304" pitchFamily="18" charset="0"/>
              </a:rPr>
              <a:t>Подготовили педагоги группы №</a:t>
            </a:r>
            <a:r>
              <a:rPr lang="ru-RU" sz="1400" dirty="0" smtClean="0">
                <a:latin typeface="Times New Roman" panose="02020603050405020304" pitchFamily="18" charset="0"/>
                <a:cs typeface="Times New Roman" panose="02020603050405020304" pitchFamily="18" charset="0"/>
              </a:rPr>
              <a:t>12 «Одуванчик»</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корпус): </a:t>
            </a:r>
            <a:r>
              <a:rPr lang="ru-RU" sz="1400" dirty="0" smtClean="0">
                <a:latin typeface="Times New Roman" panose="02020603050405020304" pitchFamily="18" charset="0"/>
                <a:cs typeface="Times New Roman" panose="02020603050405020304" pitchFamily="18" charset="0"/>
              </a:rPr>
              <a:t>Троцкая Л.А., </a:t>
            </a:r>
            <a:r>
              <a:rPr lang="ru-RU" sz="1400" dirty="0" err="1" smtClean="0">
                <a:latin typeface="Times New Roman" panose="02020603050405020304" pitchFamily="18" charset="0"/>
                <a:cs typeface="Times New Roman" panose="02020603050405020304" pitchFamily="18" charset="0"/>
              </a:rPr>
              <a:t>Баисова</a:t>
            </a:r>
            <a:r>
              <a:rPr lang="ru-RU" sz="1400" dirty="0" smtClean="0">
                <a:latin typeface="Times New Roman" panose="02020603050405020304" pitchFamily="18" charset="0"/>
                <a:cs typeface="Times New Roman" panose="02020603050405020304" pitchFamily="18" charset="0"/>
              </a:rPr>
              <a:t> А.М.</a:t>
            </a:r>
            <a:endParaRPr lang="ru-RU" sz="1400" dirty="0"/>
          </a:p>
        </p:txBody>
      </p:sp>
    </p:spTree>
    <p:extLst>
      <p:ext uri="{BB962C8B-B14F-4D97-AF65-F5344CB8AC3E}">
        <p14:creationId xmlns:p14="http://schemas.microsoft.com/office/powerpoint/2010/main" xmlns="" val="80821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5720" y="571480"/>
            <a:ext cx="5143536" cy="5755422"/>
          </a:xfrm>
          <a:prstGeom prst="rect">
            <a:avLst/>
          </a:prstGeom>
        </p:spPr>
        <p:txBody>
          <a:bodyPr wrap="square">
            <a:spAutoFit/>
          </a:bodyPr>
          <a:lstStyle/>
          <a:p>
            <a:pPr lvl="0"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фамилия-Абрамян</a:t>
            </a:r>
            <a:endParaRPr lang="ru-RU" sz="700" dirty="0" smtClean="0">
              <a:solidFill>
                <a:srgbClr val="002060"/>
              </a:solidFill>
              <a:latin typeface="Arial" pitchFamily="34" charset="0"/>
              <a:cs typeface="Arial" pitchFamily="34" charset="0"/>
            </a:endParaRPr>
          </a:p>
          <a:p>
            <a:pPr algn="just"/>
            <a:r>
              <a:rPr lang="ru-RU" sz="1600" dirty="0" smtClean="0">
                <a:latin typeface="Times New Roman" pitchFamily="18" charset="0"/>
                <a:cs typeface="Times New Roman" pitchFamily="18" charset="0"/>
              </a:rPr>
              <a:t>     Первые упоминания об армянских родовых именах относятся к </a:t>
            </a:r>
            <a:r>
              <a:rPr lang="en-US" sz="1600" dirty="0" smtClean="0">
                <a:latin typeface="Times New Roman" pitchFamily="18" charset="0"/>
                <a:cs typeface="Times New Roman" pitchFamily="18" charset="0"/>
              </a:rPr>
              <a:t>VII-VIII </a:t>
            </a:r>
            <a:r>
              <a:rPr lang="ru-RU" sz="1600" dirty="0" smtClean="0">
                <a:latin typeface="Times New Roman" pitchFamily="18" charset="0"/>
                <a:cs typeface="Times New Roman" pitchFamily="18" charset="0"/>
              </a:rPr>
              <a:t>векам. Пути возникновения фамилии были довольно многообразны. Изначально они были связаны с названием местности, выходцем из которой был один из предков, или с именем самого предка. Более поздние фамилии возникли от названий профессии.</a:t>
            </a:r>
          </a:p>
          <a:p>
            <a:pPr algn="just"/>
            <a:r>
              <a:rPr lang="ru-RU" sz="1600" dirty="0" smtClean="0">
                <a:latin typeface="Times New Roman" pitchFamily="18" charset="0"/>
                <a:cs typeface="Times New Roman" pitchFamily="18" charset="0"/>
              </a:rPr>
              <a:t>  Большинство современных армянских фамилий образовано в качестве отчеств от личного имени или прозвания предка с добавлением различных суффиксов, указывающих на происхождение родоначальника.</a:t>
            </a:r>
          </a:p>
          <a:p>
            <a:pPr algn="just"/>
            <a:r>
              <a:rPr lang="ru-RU" sz="1600" dirty="0" smtClean="0">
                <a:latin typeface="Times New Roman" pitchFamily="18" charset="0"/>
                <a:cs typeface="Times New Roman" pitchFamily="18" charset="0"/>
              </a:rPr>
              <a:t>   Фамилия Абрамян имеет форму отчества и означает «относящийся к роду Абрама». В древности люди верили, что имя влияет на жизнь человека, воздействует на его судьбу. Абрам должно было стать для юного наследника символом счастливой судьбы и знаком великого предназначения. Армянские фамилии занимают значительное место в русской ономастике. Фамилия Абрамян, как и многие другие армянские фамилии, не подверглась процессу русификации и сохранила свою самобытность.</a:t>
            </a:r>
          </a:p>
        </p:txBody>
      </p:sp>
      <p:pic>
        <p:nvPicPr>
          <p:cNvPr id="2052" name="Picture 4"/>
          <p:cNvPicPr>
            <a:picLocks noChangeAspect="1" noChangeArrowheads="1"/>
          </p:cNvPicPr>
          <p:nvPr/>
        </p:nvPicPr>
        <p:blipFill>
          <a:blip r:embed="rId2"/>
          <a:srcRect/>
          <a:stretch>
            <a:fillRect/>
          </a:stretch>
        </p:blipFill>
        <p:spPr bwMode="auto">
          <a:xfrm>
            <a:off x="5715008" y="1214422"/>
            <a:ext cx="2802526" cy="3724270"/>
          </a:xfrm>
          <a:prstGeom prst="rect">
            <a:avLst/>
          </a:prstGeom>
          <a:noFill/>
          <a:ln w="9525">
            <a:noFill/>
            <a:miter lim="800000"/>
            <a:headEnd/>
            <a:tailEnd/>
          </a:ln>
          <a:effectLst/>
        </p:spPr>
      </p:pic>
      <p:sp>
        <p:nvSpPr>
          <p:cNvPr id="8" name="Прямоугольник 7"/>
          <p:cNvSpPr/>
          <p:nvPr/>
        </p:nvSpPr>
        <p:spPr>
          <a:xfrm>
            <a:off x="5929322" y="5072074"/>
            <a:ext cx="2500330"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Абрамян Арина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№12 «Одуванчик»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5357850" cy="6143668"/>
          </a:xfrm>
          <a:prstGeom prst="rect">
            <a:avLst/>
          </a:prstGeom>
        </p:spPr>
        <p:txBody>
          <a:bodyPr wrap="square">
            <a:spAutoFit/>
          </a:bodyPr>
          <a:lstStyle/>
          <a:p>
            <a:pPr lvl="0" algn="ctr" fontAlgn="base">
              <a:spcBef>
                <a:spcPct val="0"/>
              </a:spcBef>
              <a:spcAft>
                <a:spcPct val="0"/>
              </a:spcAft>
            </a:pPr>
            <a:r>
              <a:rPr lang="ru-RU" sz="3600" b="1" dirty="0" smtClean="0">
                <a:solidFill>
                  <a:srgbClr val="002060"/>
                </a:solidFill>
                <a:latin typeface="Monotype Corsiva" pitchFamily="66" charset="0"/>
                <a:ea typeface="Times New Roman" pitchFamily="18" charset="0"/>
                <a:cs typeface="Times New Roman" pitchFamily="18" charset="0"/>
              </a:rPr>
              <a:t>Моя фамилия-Демидов</a:t>
            </a:r>
            <a:endParaRPr lang="ru-RU" sz="800" dirty="0" smtClean="0">
              <a:solidFill>
                <a:srgbClr val="002060"/>
              </a:solidFill>
              <a:latin typeface="Arial" pitchFamily="34" charset="0"/>
              <a:cs typeface="Arial" pitchFamily="34" charset="0"/>
            </a:endParaRPr>
          </a:p>
          <a:p>
            <a:pPr algn="just"/>
            <a:r>
              <a:rPr lang="ru-RU"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Фамилия Демидов происходит от христианского мужского имени </a:t>
            </a:r>
            <a:r>
              <a:rPr lang="ru-RU" sz="1600" dirty="0" err="1" smtClean="0">
                <a:latin typeface="Times New Roman" pitchFamily="18" charset="0"/>
                <a:cs typeface="Times New Roman" pitchFamily="18" charset="0"/>
              </a:rPr>
              <a:t>Демид</a:t>
            </a:r>
            <a:r>
              <a:rPr lang="ru-RU" sz="1600" dirty="0" smtClean="0">
                <a:latin typeface="Times New Roman" pitchFamily="18" charset="0"/>
                <a:cs typeface="Times New Roman" pitchFamily="18" charset="0"/>
              </a:rPr>
              <a:t> (церковная форма – </a:t>
            </a:r>
            <a:r>
              <a:rPr lang="ru-RU" sz="1600" dirty="0" err="1" smtClean="0">
                <a:latin typeface="Times New Roman" pitchFamily="18" charset="0"/>
                <a:cs typeface="Times New Roman" pitchFamily="18" charset="0"/>
              </a:rPr>
              <a:t>Диомид</a:t>
            </a:r>
            <a:r>
              <a:rPr lang="ru-RU" sz="1600" dirty="0" smtClean="0">
                <a:latin typeface="Times New Roman" pitchFamily="18" charset="0"/>
                <a:cs typeface="Times New Roman" pitchFamily="18" charset="0"/>
              </a:rPr>
              <a:t>), которое переводится с греческого как «божественная власть». Первые корни фамилии можно обнаружить в перечне жителей Древней Руси в эру правления Ивана Грозного.</a:t>
            </a:r>
          </a:p>
          <a:p>
            <a:pPr algn="just"/>
            <a:r>
              <a:rPr lang="ru-RU" sz="1600" dirty="0" smtClean="0">
                <a:latin typeface="Times New Roman" pitchFamily="18" charset="0"/>
                <a:cs typeface="Times New Roman" pitchFamily="18" charset="0"/>
              </a:rPr>
              <a:t>   Возвышение Демидовых началось при Никите Демидове (1656 – 1725 гг.), тульском кузнеце-оружейнике, сумевшем мастерством поразить Петра </a:t>
            </a:r>
            <a:r>
              <a:rPr lang="en-US" sz="1600" dirty="0" smtClean="0">
                <a:latin typeface="Times New Roman" pitchFamily="18" charset="0"/>
                <a:cs typeface="Times New Roman" pitchFamily="18" charset="0"/>
              </a:rPr>
              <a:t>I</a:t>
            </a:r>
            <a:r>
              <a:rPr lang="ru-RU" sz="1600" dirty="0" smtClean="0">
                <a:latin typeface="Times New Roman" pitchFamily="18" charset="0"/>
                <a:cs typeface="Times New Roman" pitchFamily="18" charset="0"/>
              </a:rPr>
              <a:t> и получившем земли на Урале и в Сибири для строительства металлургических заводов, поставлявших за дешевые цены военные припасы для казны, и пожалованном в 1720 году в дворянство с фамилией Демидовых.</a:t>
            </a:r>
          </a:p>
          <a:p>
            <a:pPr algn="just"/>
            <a:r>
              <a:rPr lang="ru-RU" sz="1600" dirty="0" smtClean="0">
                <a:latin typeface="Times New Roman" pitchFamily="18" charset="0"/>
                <a:cs typeface="Times New Roman" pitchFamily="18" charset="0"/>
              </a:rPr>
              <a:t>   Род Демидовых был внесен в 1, 2 и 3 части дворянских родословных книг Московской, Нижегородской, Калужской, Киевской и Санкт-Петербургской губерний. В Москве в Российской Государственной библиотеке хранится экземпляр «Родословной рода Демидовых», изданный в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1910 году Павлом Александровичем Демидовым, с пометками автора. </a:t>
            </a:r>
          </a:p>
          <a:p>
            <a:pPr algn="just"/>
            <a:endParaRPr lang="ru-RU" dirty="0" smtClean="0"/>
          </a:p>
        </p:txBody>
      </p:sp>
      <p:pic>
        <p:nvPicPr>
          <p:cNvPr id="3" name="Рисунок 2" descr="C:\Users\79058\OneDrive\Рабочий стол\РОБЕРТ\IMG_0126.jpg"/>
          <p:cNvPicPr/>
          <p:nvPr/>
        </p:nvPicPr>
        <p:blipFill rotWithShape="1">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17970" t="12845" r="7108" b="6029"/>
          <a:stretch/>
        </p:blipFill>
        <p:spPr bwMode="auto">
          <a:xfrm rot="5400000">
            <a:off x="5214942" y="1785926"/>
            <a:ext cx="4071966" cy="2643206"/>
          </a:xfrm>
          <a:prstGeom prst="rect">
            <a:avLst/>
          </a:prstGeom>
          <a:noFill/>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
        <p:nvSpPr>
          <p:cNvPr id="4" name="Прямоугольник 3"/>
          <p:cNvSpPr/>
          <p:nvPr/>
        </p:nvSpPr>
        <p:spPr>
          <a:xfrm>
            <a:off x="6000760" y="5214950"/>
            <a:ext cx="2428892"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Демидов Роберт</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№12 «Одуванчик»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2844" y="214290"/>
            <a:ext cx="5143536" cy="68524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2060"/>
                </a:solidFill>
                <a:effectLst/>
                <a:latin typeface="Monotype Corsiva" pitchFamily="66" charset="0"/>
                <a:ea typeface="Times New Roman" pitchFamily="18" charset="0"/>
                <a:cs typeface="Times New Roman" pitchFamily="18" charset="0"/>
              </a:rPr>
              <a:t>Моя фамилия-Троцкая</a:t>
            </a:r>
            <a:endParaRPr kumimoji="0" lang="ru-RU" sz="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Фамилия Троцких является довольно необычной в областях России и соседних стран. В известных очень старых данных люди с этой фамилией являлись знатными персонами из русского киевского мещанства в XVI-XVII веках, державших почтенную царскую привилегию. Древние корни фамилии можно найти в указателе переписи населения Древней Руси в эпоху правления Ивана Грозного. У государя существовал определенный список княжеских и приятно звучащих фамилий, которые давались приближенным только в случае особых заслуг или награды. В следствии чего настоящая фамилия донесла свое неповторимое значение и является редкой.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Фамилия Троцкий ведет свое начало от прозвища </a:t>
            </a:r>
            <a:r>
              <a:rPr kumimoji="0" lang="ru-RU" sz="1600" b="0" i="0" u="none" strike="noStrike" cap="none" normalizeH="0" baseline="0" dirty="0" err="1" smtClean="0">
                <a:ln>
                  <a:noFill/>
                </a:ln>
                <a:effectLst/>
                <a:latin typeface="Times New Roman" pitchFamily="18" charset="0"/>
                <a:ea typeface="Times New Roman" pitchFamily="18" charset="0"/>
                <a:cs typeface="Times New Roman" pitchFamily="18" charset="0"/>
              </a:rPr>
              <a:t>Троц</a:t>
            </a: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Прозвище </a:t>
            </a:r>
            <a:r>
              <a:rPr kumimoji="0" lang="ru-RU" sz="1600" b="0" i="0" u="none" strike="noStrike" cap="none" normalizeH="0" baseline="0" dirty="0" err="1" smtClean="0">
                <a:ln>
                  <a:noFill/>
                </a:ln>
                <a:effectLst/>
                <a:latin typeface="Times New Roman" pitchFamily="18" charset="0"/>
                <a:ea typeface="Times New Roman" pitchFamily="18" charset="0"/>
                <a:cs typeface="Times New Roman" pitchFamily="18" charset="0"/>
              </a:rPr>
              <a:t>Троц</a:t>
            </a: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восходит к немецкому слову </a:t>
            </a:r>
            <a:r>
              <a:rPr kumimoji="0" lang="ru-RU" sz="1600" b="0" i="0" u="none" strike="noStrike" cap="none" normalizeH="0" baseline="0" dirty="0" err="1" smtClean="0">
                <a:ln>
                  <a:noFill/>
                </a:ln>
                <a:effectLst/>
                <a:latin typeface="Times New Roman" pitchFamily="18" charset="0"/>
                <a:ea typeface="Times New Roman" pitchFamily="18" charset="0"/>
                <a:cs typeface="Times New Roman" pitchFamily="18" charset="0"/>
              </a:rPr>
              <a:t>Trotz</a:t>
            </a: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 «упрямство; своенравие; упорство». Вероятно, так называли упрямого человека. Согласно другой, менее правдоподобной гипотезе, Троцкий – искаженная фамилия Троицкий. В этом случае она имеет семинарское происхождение, а в ее основе лежит название церковного праздника Троицы. </a:t>
            </a:r>
            <a:b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Позже прозвище </a:t>
            </a:r>
            <a:r>
              <a:rPr kumimoji="0" lang="ru-RU" sz="1600" b="0" i="0" u="none" strike="noStrike" cap="none" normalizeH="0" baseline="0" dirty="0" err="1" smtClean="0">
                <a:ln>
                  <a:noFill/>
                </a:ln>
                <a:effectLst/>
                <a:latin typeface="Times New Roman" pitchFamily="18" charset="0"/>
                <a:ea typeface="Times New Roman" pitchFamily="18" charset="0"/>
                <a:cs typeface="Times New Roman" pitchFamily="18" charset="0"/>
              </a:rPr>
              <a:t>Троц</a:t>
            </a: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для фамилии Троцкий. Суффикс -</a:t>
            </a:r>
            <a:r>
              <a:rPr kumimoji="0" lang="ru-RU" sz="1600" b="0" i="0" u="none" strike="noStrike" cap="none" normalizeH="0" baseline="0" dirty="0" err="1" smtClean="0">
                <a:ln>
                  <a:noFill/>
                </a:ln>
                <a:effectLst/>
                <a:latin typeface="Times New Roman" pitchFamily="18" charset="0"/>
                <a:ea typeface="Times New Roman" pitchFamily="18" charset="0"/>
                <a:cs typeface="Times New Roman" pitchFamily="18" charset="0"/>
              </a:rPr>
              <a:t>цкий</a:t>
            </a: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указывает на украинское, белорусское или польское происхождение фамилии Троцкий.</a:t>
            </a:r>
            <a:endParaRPr kumimoji="0" lang="ru-RU" sz="6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xmlns="" id="{504C0DDD-33F9-7602-C53E-E7032916BB5D}"/>
              </a:ext>
            </a:extLst>
          </p:cNvPr>
          <p:cNvSpPr txBox="1"/>
          <p:nvPr/>
        </p:nvSpPr>
        <p:spPr>
          <a:xfrm>
            <a:off x="6000760" y="5072074"/>
            <a:ext cx="2315227" cy="492443"/>
          </a:xfrm>
          <a:prstGeom prst="rect">
            <a:avLst/>
          </a:prstGeom>
          <a:noFill/>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Троцкая Любовь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a:t>
            </a:r>
            <a:r>
              <a:rPr lang="ru-RU" sz="1300" b="1" dirty="0">
                <a:solidFill>
                  <a:schemeClr val="accent2">
                    <a:lumMod val="50000"/>
                  </a:schemeClr>
                </a:solidFill>
                <a:latin typeface="Times New Roman" panose="02020603050405020304" pitchFamily="18" charset="0"/>
                <a:cs typeface="Times New Roman" panose="02020603050405020304" pitchFamily="18" charset="0"/>
              </a:rPr>
              <a:t>№</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12 «Одуванчик»</a:t>
            </a:r>
            <a:endParaRPr lang="ru-RU" sz="1300" dirty="0">
              <a:solidFill>
                <a:schemeClr val="accent2">
                  <a:lumMod val="50000"/>
                </a:schemeClr>
              </a:solidFill>
            </a:endParaRPr>
          </a:p>
        </p:txBody>
      </p:sp>
      <p:pic>
        <p:nvPicPr>
          <p:cNvPr id="1026" name="Picture 2" descr="D:\для печати\2021 год\Фотосессия\4K7A7773.jpg"/>
          <p:cNvPicPr>
            <a:picLocks noChangeAspect="1" noChangeArrowheads="1"/>
          </p:cNvPicPr>
          <p:nvPr/>
        </p:nvPicPr>
        <p:blipFill>
          <a:blip r:embed="rId2" cstate="print"/>
          <a:srcRect/>
          <a:stretch>
            <a:fillRect/>
          </a:stretch>
        </p:blipFill>
        <p:spPr bwMode="auto">
          <a:xfrm>
            <a:off x="5786446" y="1214422"/>
            <a:ext cx="2571768" cy="3857355"/>
          </a:xfrm>
          <a:prstGeom prst="rect">
            <a:avLst/>
          </a:prstGeom>
          <a:noFill/>
        </p:spPr>
      </p:pic>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4"/>
          <p:cNvPicPr>
            <a:picLocks noChangeAspect="1"/>
          </p:cNvPicPr>
          <p:nvPr/>
        </p:nvPicPr>
        <p:blipFill rotWithShape="1">
          <a:blip r:embed="rId2" cstate="print"/>
          <a:srcRect t="4751"/>
          <a:stretch/>
        </p:blipFill>
        <p:spPr>
          <a:xfrm>
            <a:off x="5500694" y="714356"/>
            <a:ext cx="3074971" cy="4396079"/>
          </a:xfrm>
          <a:prstGeom prst="rect">
            <a:avLst/>
          </a:prstGeom>
          <a:ln>
            <a:noFill/>
          </a:ln>
          <a:effectLst>
            <a:softEdge rad="112500"/>
          </a:effectLst>
        </p:spPr>
      </p:pic>
      <p:sp>
        <p:nvSpPr>
          <p:cNvPr id="3" name="Прямоугольник 2"/>
          <p:cNvSpPr/>
          <p:nvPr/>
        </p:nvSpPr>
        <p:spPr>
          <a:xfrm>
            <a:off x="214282" y="714356"/>
            <a:ext cx="5000660" cy="5016758"/>
          </a:xfrm>
          <a:prstGeom prst="rect">
            <a:avLst/>
          </a:prstGeom>
        </p:spPr>
        <p:txBody>
          <a:bodyPr wrap="square">
            <a:spAutoFit/>
          </a:bodyPr>
          <a:lstStyle/>
          <a:p>
            <a:pPr lvl="0" algn="ctr"/>
            <a:r>
              <a:rPr lang="ru-RU" sz="3200" b="1" dirty="0" smtClean="0">
                <a:solidFill>
                  <a:srgbClr val="002060"/>
                </a:solidFill>
                <a:latin typeface="Monotype Corsiva" pitchFamily="66" charset="0"/>
                <a:ea typeface="Times New Roman" pitchFamily="18" charset="0"/>
                <a:cs typeface="Times New Roman" pitchFamily="18" charset="0"/>
              </a:rPr>
              <a:t>Моя фамилия- </a:t>
            </a:r>
            <a:r>
              <a:rPr lang="ru-RU" sz="3200" b="1" dirty="0" err="1" smtClean="0">
                <a:solidFill>
                  <a:srgbClr val="002060"/>
                </a:solidFill>
                <a:latin typeface="Monotype Corsiva" pitchFamily="66" charset="0"/>
                <a:ea typeface="Times New Roman" pitchFamily="18" charset="0"/>
                <a:cs typeface="Times New Roman" pitchFamily="18" charset="0"/>
              </a:rPr>
              <a:t>Мударисова</a:t>
            </a:r>
            <a:endParaRPr lang="ru-RU" sz="3200" dirty="0" smtClean="0">
              <a:solidFill>
                <a:srgbClr val="002060"/>
              </a:solidFill>
              <a:latin typeface="Arial" pitchFamily="34" charset="0"/>
              <a:cs typeface="Arial" pitchFamily="34" charset="0"/>
            </a:endParaRPr>
          </a:p>
          <a:p>
            <a:pPr algn="just"/>
            <a:r>
              <a:rPr lang="ru-RU" sz="1600" dirty="0" smtClean="0">
                <a:latin typeface="Times New Roman" panose="02020603050405020304" pitchFamily="18" charset="0"/>
                <a:cs typeface="Times New Roman" panose="02020603050405020304" pitchFamily="18" charset="0"/>
              </a:rPr>
              <a:t>   Первое упоминание фамилии </a:t>
            </a:r>
            <a:r>
              <a:rPr lang="ru-RU" sz="1600" dirty="0" err="1" smtClean="0">
                <a:latin typeface="Times New Roman" panose="02020603050405020304" pitchFamily="18" charset="0"/>
                <a:cs typeface="Times New Roman" panose="02020603050405020304" pitchFamily="18" charset="0"/>
              </a:rPr>
              <a:t>Мударисов</a:t>
            </a:r>
            <a:r>
              <a:rPr lang="ru-RU" sz="1600" dirty="0" smtClean="0">
                <a:latin typeface="Times New Roman" panose="02020603050405020304" pitchFamily="18" charset="0"/>
                <a:cs typeface="Times New Roman" panose="02020603050405020304" pitchFamily="18" charset="0"/>
              </a:rPr>
              <a:t> встречается в XVIII—XIX веках, именно в это время на Руси стали распространяться фамилии у служащих людей и у купечества. Поначалу только самое богатое — «именитое купечество» — удостаивалось чести получить фамилию </a:t>
            </a:r>
            <a:r>
              <a:rPr lang="ru-RU" sz="1600" dirty="0" err="1" smtClean="0">
                <a:latin typeface="Times New Roman" panose="02020603050405020304" pitchFamily="18" charset="0"/>
                <a:cs typeface="Times New Roman" panose="02020603050405020304" pitchFamily="18" charset="0"/>
              </a:rPr>
              <a:t>Мударисов</a:t>
            </a:r>
            <a:r>
              <a:rPr lang="ru-RU" sz="1600" dirty="0" smtClean="0">
                <a:latin typeface="Times New Roman" panose="02020603050405020304" pitchFamily="18" charset="0"/>
                <a:cs typeface="Times New Roman" panose="02020603050405020304" pitchFamily="18" charset="0"/>
              </a:rPr>
              <a:t>. </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Мударис</a:t>
            </a:r>
            <a:r>
              <a:rPr lang="ru-RU" sz="1600" dirty="0" smtClean="0">
                <a:latin typeface="Times New Roman" panose="02020603050405020304" pitchFamily="18" charset="0"/>
                <a:cs typeface="Times New Roman" panose="02020603050405020304" pitchFamily="18" charset="0"/>
              </a:rPr>
              <a:t> (корень от фамилии </a:t>
            </a:r>
            <a:r>
              <a:rPr lang="ru-RU" sz="1600" dirty="0" err="1" smtClean="0">
                <a:latin typeface="Times New Roman" panose="02020603050405020304" pitchFamily="18" charset="0"/>
                <a:cs typeface="Times New Roman" panose="02020603050405020304" pitchFamily="18" charset="0"/>
              </a:rPr>
              <a:t>Мударисова</a:t>
            </a:r>
            <a:r>
              <a:rPr lang="ru-RU" sz="1600" dirty="0" smtClean="0">
                <a:latin typeface="Times New Roman" panose="02020603050405020304" pitchFamily="18" charset="0"/>
                <a:cs typeface="Times New Roman" panose="02020603050405020304" pitchFamily="18" charset="0"/>
              </a:rPr>
              <a:t>) - должность профессора в медресе. Медресе (от араб, «даре» - урок, от этого же корня и название учителя - «</a:t>
            </a:r>
            <a:r>
              <a:rPr lang="ru-RU" sz="1600" dirty="0" err="1" smtClean="0">
                <a:latin typeface="Times New Roman" panose="02020603050405020304" pitchFamily="18" charset="0"/>
                <a:cs typeface="Times New Roman" panose="02020603050405020304" pitchFamily="18" charset="0"/>
              </a:rPr>
              <a:t>мударрис</a:t>
            </a:r>
            <a:r>
              <a:rPr lang="ru-RU" sz="1600" dirty="0" smtClean="0">
                <a:latin typeface="Times New Roman" panose="02020603050405020304" pitchFamily="18" charset="0"/>
                <a:cs typeface="Times New Roman" panose="02020603050405020304" pitchFamily="18" charset="0"/>
              </a:rPr>
              <a:t>» и класса - «</a:t>
            </a:r>
            <a:r>
              <a:rPr lang="ru-RU" sz="1600" dirty="0" err="1" smtClean="0">
                <a:latin typeface="Times New Roman" panose="02020603050405020304" pitchFamily="18" charset="0"/>
                <a:cs typeface="Times New Roman" panose="02020603050405020304" pitchFamily="18" charset="0"/>
              </a:rPr>
              <a:t>дареха-на</a:t>
            </a:r>
            <a:r>
              <a:rPr lang="ru-RU" sz="1600" dirty="0" smtClean="0">
                <a:latin typeface="Times New Roman" panose="02020603050405020304" pitchFamily="18" charset="0"/>
                <a:cs typeface="Times New Roman" panose="02020603050405020304" pitchFamily="18" charset="0"/>
              </a:rPr>
              <a:t>») - высшие духовные учебные заведения.</a:t>
            </a:r>
          </a:p>
          <a:p>
            <a:pPr algn="just"/>
            <a:r>
              <a:rPr lang="ru-RU" sz="1600" dirty="0" smtClean="0">
                <a:latin typeface="Times New Roman" panose="02020603050405020304" pitchFamily="18" charset="0"/>
                <a:cs typeface="Times New Roman" panose="02020603050405020304" pitchFamily="18" charset="0"/>
              </a:rPr>
              <a:t>   Фамилия </a:t>
            </a:r>
            <a:r>
              <a:rPr lang="ru-RU" sz="1600" dirty="0" err="1" smtClean="0">
                <a:latin typeface="Times New Roman" panose="02020603050405020304" pitchFamily="18" charset="0"/>
                <a:cs typeface="Times New Roman" panose="02020603050405020304" pitchFamily="18" charset="0"/>
              </a:rPr>
              <a:t>Мударисов</a:t>
            </a:r>
            <a:r>
              <a:rPr lang="ru-RU" sz="1600" dirty="0" smtClean="0">
                <a:latin typeface="Times New Roman" panose="02020603050405020304" pitchFamily="18" charset="0"/>
                <a:cs typeface="Times New Roman" panose="02020603050405020304" pitchFamily="18" charset="0"/>
              </a:rPr>
              <a:t> ведет свое начало от мусульманского мужского имени </a:t>
            </a:r>
            <a:r>
              <a:rPr lang="ru-RU" sz="1600" dirty="0" err="1" smtClean="0">
                <a:latin typeface="Times New Roman" panose="02020603050405020304" pitchFamily="18" charset="0"/>
                <a:cs typeface="Times New Roman" panose="02020603050405020304" pitchFamily="18" charset="0"/>
              </a:rPr>
              <a:t>Мударрис</a:t>
            </a:r>
            <a:r>
              <a:rPr lang="ru-RU" sz="1600" dirty="0" smtClean="0">
                <a:latin typeface="Times New Roman" panose="02020603050405020304" pitchFamily="18" charset="0"/>
                <a:cs typeface="Times New Roman" panose="02020603050405020304" pitchFamily="18" charset="0"/>
              </a:rPr>
              <a:t>, которое в переводе с арабского означает "учитель, наставник". Вполне возможно, что так звали мудрого человека, философа. Таким образом, буквальное значение фамилии </a:t>
            </a:r>
            <a:r>
              <a:rPr lang="ru-RU" sz="1600" dirty="0" err="1" smtClean="0">
                <a:latin typeface="Times New Roman" panose="02020603050405020304" pitchFamily="18" charset="0"/>
                <a:cs typeface="Times New Roman" panose="02020603050405020304" pitchFamily="18" charset="0"/>
              </a:rPr>
              <a:t>Мударисов</a:t>
            </a:r>
            <a:r>
              <a:rPr lang="ru-RU" sz="1600" dirty="0" smtClean="0">
                <a:latin typeface="Times New Roman" panose="02020603050405020304" pitchFamily="18" charset="0"/>
                <a:cs typeface="Times New Roman" panose="02020603050405020304" pitchFamily="18" charset="0"/>
              </a:rPr>
              <a:t> - "потомок или преемник учителя".</a:t>
            </a:r>
            <a:endParaRPr lang="ru-RU"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857884" y="5214950"/>
            <a:ext cx="2500330"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Мударисова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Кира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4">
            <a:extLst>
              <a:ext uri="{FF2B5EF4-FFF2-40B4-BE49-F238E27FC236}">
                <a16:creationId xmlns:a16="http://schemas.microsoft.com/office/drawing/2014/main" xmlns="" id="{BCA41A7D-BFC5-47F0-8CC9-E0D2939CB702}"/>
              </a:ext>
            </a:extLst>
          </p:cNvPr>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00760" y="1214422"/>
            <a:ext cx="2712645" cy="3766101"/>
          </a:xfrm>
          <a:prstGeom prst="rect">
            <a:avLst/>
          </a:prstGeom>
          <a:ln>
            <a:noFill/>
          </a:ln>
          <a:effectLst>
            <a:softEdge rad="112500"/>
          </a:effectLst>
        </p:spPr>
      </p:pic>
      <p:sp>
        <p:nvSpPr>
          <p:cNvPr id="3" name="Прямоугольник 2"/>
          <p:cNvSpPr/>
          <p:nvPr/>
        </p:nvSpPr>
        <p:spPr>
          <a:xfrm>
            <a:off x="6143636" y="5072074"/>
            <a:ext cx="2500330"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Хорев</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Иван</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
        <p:nvSpPr>
          <p:cNvPr id="4" name="Прямоугольник 3"/>
          <p:cNvSpPr/>
          <p:nvPr/>
        </p:nvSpPr>
        <p:spPr>
          <a:xfrm>
            <a:off x="285720" y="428604"/>
            <a:ext cx="5715008" cy="5929354"/>
          </a:xfrm>
          <a:prstGeom prst="rect">
            <a:avLst/>
          </a:prstGeom>
        </p:spPr>
        <p:txBody>
          <a:bodyPr wrap="square">
            <a:spAutoFit/>
          </a:bodyPr>
          <a:lstStyle/>
          <a:p>
            <a:pPr lvl="0" algn="ctr"/>
            <a:r>
              <a:rPr lang="ru-RU" sz="3200" b="1" dirty="0" smtClean="0">
                <a:solidFill>
                  <a:srgbClr val="002060"/>
                </a:solidFill>
                <a:latin typeface="Monotype Corsiva" pitchFamily="66" charset="0"/>
                <a:ea typeface="Times New Roman" pitchFamily="18" charset="0"/>
                <a:cs typeface="Times New Roman" pitchFamily="18" charset="0"/>
              </a:rPr>
              <a:t>Моя фамилия- </a:t>
            </a:r>
            <a:r>
              <a:rPr lang="ru-RU" sz="3200" b="1" dirty="0" err="1" smtClean="0">
                <a:solidFill>
                  <a:srgbClr val="002060"/>
                </a:solidFill>
                <a:latin typeface="Monotype Corsiva" pitchFamily="66" charset="0"/>
                <a:ea typeface="Times New Roman" pitchFamily="18" charset="0"/>
                <a:cs typeface="Times New Roman" pitchFamily="18" charset="0"/>
              </a:rPr>
              <a:t>Хорев</a:t>
            </a:r>
            <a:endParaRPr lang="ru-RU" sz="3200" dirty="0" smtClean="0">
              <a:solidFill>
                <a:srgbClr val="002060"/>
              </a:solidFill>
              <a:latin typeface="Arial" pitchFamily="34" charset="0"/>
              <a:cs typeface="Arial" pitchFamily="34" charset="0"/>
            </a:endParaRPr>
          </a:p>
          <a:p>
            <a:pPr algn="just"/>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Фамилия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Хорев</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принадлежит к древнему типу славянских семейных именований, образованных от личных прозвищ.</a:t>
            </a:r>
            <a:endParaRPr lang="ru-RU"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Исследуемая фамилия восходит к личному именованию дальнего предка по мужской линии Хорь. Так в славянских говорах называли животное хорька. Прозвания, образованные от названий птиц, рыб, животных были довольно популярны на Руси. Однако прозвище Хорь могло относиться и к так называемым «профессиональным» именованиям. Вероятно, подобное прозвище получал скорняк, занимавшийся выделкой меха данного зверька, а также пошивом и продажей какой-либо меховой одежды.</a:t>
            </a:r>
            <a:endParaRPr lang="ru-RU"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Принятие семьей личного прозвания предка в качестве своей фамилии означает, что родоначальник Хоревых был большим авторитетом для домочадцев, а также известным и уважаемым человеком в родном поселении.</a:t>
            </a:r>
            <a:endParaRPr lang="ru-RU"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Поскольку процесс формирования фамилий был достаточно длительным, в настоящий момент о точном месте и времени возникновения родового имени </a:t>
            </a:r>
            <a:r>
              <a:rPr lang="ru-RU" sz="16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Хорев</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говорить сложно. Однако с уверенностью можно утверждать, что оно относится к числу старейших прозваний и отражает в себе древние верования и традиции именования людей.</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2844" y="428604"/>
            <a:ext cx="5000660" cy="6247864"/>
          </a:xfrm>
          <a:prstGeom prst="rect">
            <a:avLst/>
          </a:prstGeom>
        </p:spPr>
        <p:txBody>
          <a:bodyPr wrap="square">
            <a:spAutoFit/>
          </a:bodyPr>
          <a:lstStyle/>
          <a:p>
            <a:pPr lvl="0" algn="ctr"/>
            <a:r>
              <a:rPr lang="ru-RU" sz="3200" b="1" dirty="0" smtClean="0">
                <a:solidFill>
                  <a:srgbClr val="002060"/>
                </a:solidFill>
                <a:latin typeface="Monotype Corsiva" pitchFamily="66" charset="0"/>
                <a:ea typeface="Times New Roman" pitchFamily="18" charset="0"/>
                <a:cs typeface="Times New Roman" pitchFamily="18" charset="0"/>
              </a:rPr>
              <a:t>Моя фамилия- Проценко</a:t>
            </a:r>
            <a:endParaRPr lang="ru-RU" sz="3200" dirty="0" smtClean="0">
              <a:solidFill>
                <a:srgbClr val="002060"/>
              </a:solidFill>
              <a:latin typeface="Arial" pitchFamily="34" charset="0"/>
              <a:cs typeface="Arial" pitchFamily="34" charset="0"/>
            </a:endParaRPr>
          </a:p>
          <a:p>
            <a:pPr algn="just"/>
            <a:r>
              <a:rPr lang="ru-RU" sz="1600" dirty="0" smtClean="0">
                <a:latin typeface="Times New Roman" panose="02020603050405020304" pitchFamily="18" charset="0"/>
                <a:ea typeface="Times New Roman" panose="02020603050405020304" pitchFamily="18" charset="0"/>
              </a:rPr>
              <a:t>   Обладатели фамилии Проценко действительно могут гордиться своими предками, сведения о которых содержатся в ряде документов, подтверждающих след, оставленный ими в истории Украины.</a:t>
            </a:r>
          </a:p>
          <a:p>
            <a:pPr algn="just"/>
            <a:r>
              <a:rPr lang="ru-RU" sz="1600" dirty="0" smtClean="0">
                <a:latin typeface="Times New Roman" panose="02020603050405020304" pitchFamily="18" charset="0"/>
                <a:ea typeface="Times New Roman" panose="02020603050405020304" pitchFamily="18" charset="0"/>
              </a:rPr>
              <a:t>   Фамилия Проценко образована от имени </a:t>
            </a:r>
            <a:r>
              <a:rPr lang="ru-RU" sz="1600" dirty="0" err="1" smtClean="0">
                <a:latin typeface="Times New Roman" panose="02020603050405020304" pitchFamily="18" charset="0"/>
                <a:ea typeface="Times New Roman" panose="02020603050405020304" pitchFamily="18" charset="0"/>
              </a:rPr>
              <a:t>Проць</a:t>
            </a:r>
            <a:r>
              <a:rPr lang="ru-RU" sz="1600" dirty="0" smtClean="0">
                <a:latin typeface="Times New Roman" panose="02020603050405020304" pitchFamily="18" charset="0"/>
                <a:ea typeface="Times New Roman" panose="02020603050405020304" pitchFamily="18" charset="0"/>
              </a:rPr>
              <a:t>, которое является украинским вариантом уменьшительной формы от крестильного имени </a:t>
            </a:r>
            <a:r>
              <a:rPr lang="ru-RU" sz="1600" dirty="0" err="1" smtClean="0">
                <a:latin typeface="Times New Roman" panose="02020603050405020304" pitchFamily="18" charset="0"/>
                <a:ea typeface="Times New Roman" panose="02020603050405020304" pitchFamily="18" charset="0"/>
              </a:rPr>
              <a:t>Прокопий</a:t>
            </a:r>
            <a:r>
              <a:rPr lang="ru-RU" sz="1600" dirty="0" smtClean="0">
                <a:latin typeface="Times New Roman" panose="02020603050405020304" pitchFamily="18" charset="0"/>
                <a:ea typeface="Times New Roman" panose="02020603050405020304" pitchFamily="18" charset="0"/>
              </a:rPr>
              <a:t>. В переводе с греческого </a:t>
            </a:r>
            <a:r>
              <a:rPr lang="ru-RU" sz="1600" dirty="0" err="1" smtClean="0">
                <a:latin typeface="Times New Roman" panose="02020603050405020304" pitchFamily="18" charset="0"/>
                <a:ea typeface="Times New Roman" panose="02020603050405020304" pitchFamily="18" charset="0"/>
              </a:rPr>
              <a:t>Прокопий</a:t>
            </a:r>
            <a:r>
              <a:rPr lang="ru-RU" sz="1600" dirty="0" smtClean="0">
                <a:latin typeface="Times New Roman" panose="02020603050405020304" pitchFamily="18" charset="0"/>
                <a:ea typeface="Times New Roman" panose="02020603050405020304" pitchFamily="18" charset="0"/>
              </a:rPr>
              <a:t> – «держащий меч за рукоятку».</a:t>
            </a:r>
          </a:p>
          <a:p>
            <a:pPr algn="just"/>
            <a:r>
              <a:rPr lang="ru-RU" sz="1600" dirty="0" smtClean="0">
                <a:latin typeface="Times New Roman" panose="02020603050405020304" pitchFamily="18" charset="0"/>
                <a:ea typeface="Times New Roman" panose="02020603050405020304" pitchFamily="18" charset="0"/>
              </a:rPr>
              <a:t>   Фамилия Проценко образовалась при помощи суффикса -</a:t>
            </a:r>
            <a:r>
              <a:rPr lang="ru-RU" sz="1600" dirty="0" err="1" smtClean="0">
                <a:latin typeface="Times New Roman" panose="02020603050405020304" pitchFamily="18" charset="0"/>
                <a:ea typeface="Times New Roman" panose="02020603050405020304" pitchFamily="18" charset="0"/>
              </a:rPr>
              <a:t>енко</a:t>
            </a:r>
            <a:r>
              <a:rPr lang="ru-RU" sz="1600" dirty="0" smtClean="0">
                <a:latin typeface="Times New Roman" panose="02020603050405020304" pitchFamily="18" charset="0"/>
                <a:ea typeface="Times New Roman" panose="02020603050405020304" pitchFamily="18" charset="0"/>
              </a:rPr>
              <a:t>/-</a:t>
            </a:r>
            <a:r>
              <a:rPr lang="ru-RU" sz="1600" dirty="0" err="1" smtClean="0">
                <a:latin typeface="Times New Roman" panose="02020603050405020304" pitchFamily="18" charset="0"/>
                <a:ea typeface="Times New Roman" panose="02020603050405020304" pitchFamily="18" charset="0"/>
              </a:rPr>
              <a:t>енько</a:t>
            </a:r>
            <a:r>
              <a:rPr lang="ru-RU" sz="1600" dirty="0" smtClean="0">
                <a:latin typeface="Times New Roman" panose="02020603050405020304" pitchFamily="18" charset="0"/>
                <a:ea typeface="Times New Roman" panose="02020603050405020304" pitchFamily="18" charset="0"/>
              </a:rPr>
              <a:t>. Первоначально он имел значение «сын». Позднее древний суффикс -</a:t>
            </a:r>
            <a:r>
              <a:rPr lang="ru-RU" sz="1600" dirty="0" err="1" smtClean="0">
                <a:latin typeface="Times New Roman" panose="02020603050405020304" pitchFamily="18" charset="0"/>
                <a:ea typeface="Times New Roman" panose="02020603050405020304" pitchFamily="18" charset="0"/>
              </a:rPr>
              <a:t>енко</a:t>
            </a:r>
            <a:r>
              <a:rPr lang="ru-RU" sz="1600" dirty="0" smtClean="0">
                <a:latin typeface="Times New Roman" panose="02020603050405020304" pitchFamily="18" charset="0"/>
                <a:ea typeface="Times New Roman" panose="02020603050405020304" pitchFamily="18" charset="0"/>
              </a:rPr>
              <a:t>/-</a:t>
            </a:r>
            <a:r>
              <a:rPr lang="ru-RU" sz="1600" dirty="0" err="1" smtClean="0">
                <a:latin typeface="Times New Roman" panose="02020603050405020304" pitchFamily="18" charset="0"/>
                <a:ea typeface="Times New Roman" panose="02020603050405020304" pitchFamily="18" charset="0"/>
              </a:rPr>
              <a:t>енько</a:t>
            </a:r>
            <a:r>
              <a:rPr lang="ru-RU" sz="1600" dirty="0" smtClean="0">
                <a:latin typeface="Times New Roman" panose="02020603050405020304" pitchFamily="18" charset="0"/>
                <a:ea typeface="Times New Roman" panose="02020603050405020304" pitchFamily="18" charset="0"/>
              </a:rPr>
              <a:t> утратил свое прямое значение и сохранился лишь в качестве фамильного.</a:t>
            </a:r>
          </a:p>
          <a:p>
            <a:pPr algn="just"/>
            <a:r>
              <a:rPr lang="ru-RU" sz="1600" dirty="0" smtClean="0">
                <a:latin typeface="Times New Roman" panose="02020603050405020304" pitchFamily="18" charset="0"/>
                <a:ea typeface="Times New Roman" panose="02020603050405020304" pitchFamily="18" charset="0"/>
              </a:rPr>
              <a:t>     Безусловно, </a:t>
            </a:r>
            <a:r>
              <a:rPr lang="ru-RU" sz="1600" u="sng" dirty="0" smtClean="0">
                <a:latin typeface="Times New Roman" panose="02020603050405020304" pitchFamily="18" charset="0"/>
                <a:ea typeface="Times New Roman" panose="02020603050405020304" pitchFamily="18" charset="0"/>
                <a:hlinkClick r:id="rId2" tooltip="Анализ фамилии Проценко">
                  <a:extLst>
                    <a:ext uri="{A12FA001-AC4F-418D-AE19-62706E023703}">
                      <ahyp:hlinkClr xmlns:lc="http://schemas.openxmlformats.org/drawingml/2006/lockedCanvas" xmlns:ahyp="http://schemas.microsoft.com/office/drawing/2018/hyperlinkcolor" xmlns="" val="tx"/>
                    </a:ext>
                  </a:extLst>
                </a:hlinkClick>
              </a:rPr>
              <a:t>фамилия Проценко</a:t>
            </a:r>
            <a:r>
              <a:rPr lang="ru-RU" sz="1600" dirty="0" smtClean="0">
                <a:latin typeface="Times New Roman" panose="02020603050405020304" pitchFamily="18" charset="0"/>
                <a:ea typeface="Times New Roman" panose="02020603050405020304" pitchFamily="18" charset="0"/>
              </a:rPr>
              <a:t>  представляет собой замечательный памятник славянской письменности и культуры. Однако процесс формирования фамилий был достаточно длительным, поэтому окончательно говорить о точном месте и времени возникновения рода Проценко можно лишь на основании глубоких и серьезных генеалогических исследований.</a:t>
            </a:r>
          </a:p>
          <a:p>
            <a:pPr algn="just"/>
            <a:endParaRPr lang="ru-RU" sz="1600" dirty="0" smtClean="0">
              <a:latin typeface="Times New Roman" panose="02020603050405020304" pitchFamily="18" charset="0"/>
              <a:ea typeface="Times New Roman" panose="02020603050405020304" pitchFamily="18" charset="0"/>
            </a:endParaRPr>
          </a:p>
          <a:p>
            <a:pPr algn="just"/>
            <a:r>
              <a:rPr lang="ru-RU" sz="1600" dirty="0" smtClean="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p:txBody>
      </p:sp>
      <p:pic>
        <p:nvPicPr>
          <p:cNvPr id="5" name="Объект 4">
            <a:extLst>
              <a:ext uri="{FF2B5EF4-FFF2-40B4-BE49-F238E27FC236}">
                <a16:creationId xmlns="" xmlns:a16="http://schemas.microsoft.com/office/drawing/2014/main" id="{2F76113A-4A80-47EA-0D5B-63F9256A66EE}"/>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43504" y="1714488"/>
            <a:ext cx="3610533" cy="2408197"/>
          </a:xfrm>
          <a:prstGeom prst="rect">
            <a:avLst/>
          </a:prstGeom>
          <a:ln>
            <a:noFill/>
          </a:ln>
          <a:effectLst>
            <a:softEdge rad="112500"/>
          </a:effectLst>
        </p:spPr>
      </p:pic>
      <p:sp>
        <p:nvSpPr>
          <p:cNvPr id="7" name="Прямоугольник 6"/>
          <p:cNvSpPr/>
          <p:nvPr/>
        </p:nvSpPr>
        <p:spPr>
          <a:xfrm>
            <a:off x="5715008" y="4143380"/>
            <a:ext cx="2500330"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Проценко Лука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6">
            <a:extLst>
              <a:ext uri="{FF2B5EF4-FFF2-40B4-BE49-F238E27FC236}">
                <a16:creationId xmlns="" xmlns:a16="http://schemas.microsoft.com/office/drawing/2014/main" id="{8C1F39CD-BEC7-EEB2-85EA-B368841856C4}"/>
              </a:ext>
            </a:extLst>
          </p:cNvPr>
          <p:cNvPicPr>
            <a:picLocks noChangeAspect="1"/>
          </p:cNvPicPr>
          <p:nvPr/>
        </p:nvPicPr>
        <p:blipFill rotWithShape="1">
          <a:blip r:embed="rId2">
            <a:extLst>
              <a:ext uri="{BEBA8EAE-BF5A-486C-A8C5-ECC9F3942E4B}">
                <a14:imgProps xmlns="" xmlns:a14="http://schemas.microsoft.com/office/drawing/2010/main">
                  <a14:imgLayer r:embed="rId4">
                    <a14:imgEffect>
                      <a14:brightnessContrast bright="40000" contrast="-40000"/>
                    </a14:imgEffect>
                  </a14:imgLayer>
                </a14:imgProps>
              </a:ext>
            </a:extLst>
          </a:blip>
          <a:srcRect b="3230"/>
          <a:stretch/>
        </p:blipFill>
        <p:spPr>
          <a:xfrm>
            <a:off x="5857884" y="1500174"/>
            <a:ext cx="2771862" cy="3681918"/>
          </a:xfrm>
          <a:prstGeom prst="rect">
            <a:avLst/>
          </a:prstGeom>
        </p:spPr>
      </p:pic>
      <p:sp>
        <p:nvSpPr>
          <p:cNvPr id="3" name="Прямоугольник 2"/>
          <p:cNvSpPr/>
          <p:nvPr/>
        </p:nvSpPr>
        <p:spPr>
          <a:xfrm>
            <a:off x="6072198" y="5143512"/>
            <a:ext cx="2500330"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Долгушина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Алексия</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
        <p:nvSpPr>
          <p:cNvPr id="4" name="Прямоугольник 3"/>
          <p:cNvSpPr/>
          <p:nvPr/>
        </p:nvSpPr>
        <p:spPr>
          <a:xfrm>
            <a:off x="142844" y="0"/>
            <a:ext cx="5715008" cy="6986528"/>
          </a:xfrm>
          <a:prstGeom prst="rect">
            <a:avLst/>
          </a:prstGeom>
        </p:spPr>
        <p:txBody>
          <a:bodyPr wrap="square">
            <a:spAutoFit/>
          </a:bodyPr>
          <a:lstStyle/>
          <a:p>
            <a:pPr lvl="0" algn="ctr"/>
            <a:r>
              <a:rPr lang="ru-RU" sz="3200" b="1" dirty="0" smtClean="0">
                <a:solidFill>
                  <a:srgbClr val="002060"/>
                </a:solidFill>
                <a:latin typeface="Monotype Corsiva" pitchFamily="66" charset="0"/>
                <a:ea typeface="Times New Roman" pitchFamily="18" charset="0"/>
                <a:cs typeface="Times New Roman" pitchFamily="18" charset="0"/>
              </a:rPr>
              <a:t>Моя фамилия- </a:t>
            </a:r>
            <a:r>
              <a:rPr lang="ru-RU" sz="3200" b="1" dirty="0" err="1" smtClean="0">
                <a:solidFill>
                  <a:srgbClr val="002060"/>
                </a:solidFill>
                <a:latin typeface="Monotype Corsiva" pitchFamily="66" charset="0"/>
                <a:ea typeface="Times New Roman" pitchFamily="18" charset="0"/>
                <a:cs typeface="Times New Roman" pitchFamily="18" charset="0"/>
              </a:rPr>
              <a:t>Долгушина</a:t>
            </a:r>
            <a:endParaRPr lang="ru-RU" sz="3200" dirty="0" smtClean="0">
              <a:solidFill>
                <a:srgbClr val="002060"/>
              </a:solidFill>
              <a:latin typeface="Arial" pitchFamily="34" charset="0"/>
              <a:cs typeface="Arial" pitchFamily="34" charset="0"/>
            </a:endParaRPr>
          </a:p>
          <a:p>
            <a:pPr algn="just"/>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Обладатель фамилии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несомненно, может гордиться своими предками, сведения о которых содержатся в различных документах, подтверждающих след, оставленный ими в истории России.</a:t>
            </a:r>
          </a:p>
          <a:p>
            <a:pPr algn="just"/>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Фамилия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образована от личного прозвища и относится к распространенному типу русских фамилий. Фамилия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входит в число так называемых «долгих» фамилий, среди которых: Долгих, Долгов, Долгодумов, Долгожилов, Долгоногов, Долгоносов, Долгопятов, и Долгорукий и т.п. Долгушей,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Долгуном</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или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Долгаем</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раньше называли </a:t>
            </a:r>
            <a:r>
              <a:rPr lang="ru-RU" sz="1600" b="1" dirty="0" err="1" smtClean="0">
                <a:latin typeface="Times New Roman" panose="02020603050405020304" pitchFamily="18" charset="0"/>
                <a:ea typeface="Times New Roman" panose="02020603050405020304" pitchFamily="18" charset="0"/>
                <a:cs typeface="Times New Roman" panose="02020603050405020304" pitchFamily="18" charset="0"/>
              </a:rPr>
              <a:t>великорослого</a:t>
            </a:r>
            <a:r>
              <a:rPr lang="ru-RU" sz="1600" b="1" dirty="0" smtClean="0">
                <a:latin typeface="Times New Roman" panose="02020603050405020304" pitchFamily="18" charset="0"/>
                <a:ea typeface="Times New Roman" panose="02020603050405020304" pitchFamily="18" charset="0"/>
                <a:cs typeface="Times New Roman" panose="02020603050405020304" pitchFamily="18" charset="0"/>
              </a:rPr>
              <a:t> человека</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Надо сказать, что имя-прозвище Долгой было популярно на Руси и обычно давалось высоким, долговязым и нескладным подросткам. Однако этим прозвищем одаривали также монахов и священнослужителей, носивших рясы с долгими, длинными полами.</a:t>
            </a:r>
          </a:p>
          <a:p>
            <a:pPr algn="just"/>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Фамилия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возникла не позже середины 18 века. Ведь именно тогда, в летописях духовенства были обнаружены первые упоминания о фамилии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В большинстве случаев, это означает, что предок был священнослужителем. </a:t>
            </a:r>
          </a:p>
          <a:p>
            <a:pPr algn="just"/>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Говорить о точном месте и времени возникновения фамилии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в данный момент не представляется возможным, поскольку процесс формирования фамилий был достаточно длительным. Тем не менее, </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hlinkClick r:id="rId5" tooltip="Анализ фамилии Долгушин">
                  <a:extLst>
                    <a:ext uri="{A12FA001-AC4F-418D-AE19-62706E023703}">
                      <ahyp:hlinkClr xmlns:lc="http://schemas.openxmlformats.org/drawingml/2006/lockedCanvas" xmlns:ahyp="http://schemas.microsoft.com/office/drawing/2018/hyperlinkcolor" xmlns="" val="tx"/>
                    </a:ext>
                  </a:extLst>
                </a:hlinkClick>
              </a:rPr>
              <a:t>фамилия </a:t>
            </a:r>
            <a:r>
              <a:rPr lang="ru-RU" sz="1600" dirty="0" err="1" smtClean="0">
                <a:latin typeface="Times New Roman" panose="02020603050405020304" pitchFamily="18" charset="0"/>
                <a:ea typeface="Times New Roman" panose="02020603050405020304" pitchFamily="18" charset="0"/>
                <a:cs typeface="Times New Roman" panose="02020603050405020304" pitchFamily="18" charset="0"/>
                <a:hlinkClick r:id="rId5" tooltip="Анализ фамилии Долгушин">
                  <a:extLst>
                    <a:ext uri="{A12FA001-AC4F-418D-AE19-62706E023703}">
                      <ahyp:hlinkClr xmlns:lc="http://schemas.openxmlformats.org/drawingml/2006/lockedCanvas" xmlns:ahyp="http://schemas.microsoft.com/office/drawing/2018/hyperlinkcolor" xmlns="" val="tx"/>
                    </a:ext>
                  </a:extLst>
                </a:hlinkClick>
              </a:rPr>
              <a:t>Долгушин</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представляет собой замечательный памятник славянской письменности и культуры.</a:t>
            </a:r>
            <a:r>
              <a:rPr lang="ru-RU"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4">
            <a:extLst>
              <a:ext uri="{FF2B5EF4-FFF2-40B4-BE49-F238E27FC236}">
                <a16:creationId xmlns="" xmlns:a16="http://schemas.microsoft.com/office/drawing/2014/main" id="{C76E9031-D6C8-586A-667C-D4ACFD2E479A}"/>
              </a:ext>
            </a:extLst>
          </p:cNvPr>
          <p:cNvPicPr>
            <a:picLocks/>
          </p:cNvPicPr>
          <p:nvPr/>
        </p:nvPicPr>
        <p:blipFill>
          <a:blip r:embed="rId2" cstate="print"/>
          <a:stretch/>
        </p:blipFill>
        <p:spPr>
          <a:xfrm>
            <a:off x="6072198" y="1428736"/>
            <a:ext cx="2571768" cy="3628276"/>
          </a:xfrm>
          <a:prstGeom prst="rect">
            <a:avLst/>
          </a:prstGeom>
          <a:ln>
            <a:noFill/>
          </a:ln>
          <a:effectLst>
            <a:softEdge rad="112500"/>
          </a:effectLst>
        </p:spPr>
      </p:pic>
      <p:sp>
        <p:nvSpPr>
          <p:cNvPr id="3" name="Прямоугольник 2"/>
          <p:cNvSpPr/>
          <p:nvPr/>
        </p:nvSpPr>
        <p:spPr>
          <a:xfrm>
            <a:off x="6357950" y="5072074"/>
            <a:ext cx="2214562"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Яппарова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Рианна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
        <p:nvSpPr>
          <p:cNvPr id="4" name="Прямоугольник 3"/>
          <p:cNvSpPr/>
          <p:nvPr/>
        </p:nvSpPr>
        <p:spPr>
          <a:xfrm>
            <a:off x="357158" y="500042"/>
            <a:ext cx="5500726" cy="5509200"/>
          </a:xfrm>
          <a:prstGeom prst="rect">
            <a:avLst/>
          </a:prstGeom>
        </p:spPr>
        <p:txBody>
          <a:bodyPr wrap="square">
            <a:spAutoFit/>
          </a:bodyPr>
          <a:lstStyle/>
          <a:p>
            <a:pPr lvl="0" algn="ctr"/>
            <a:r>
              <a:rPr lang="ru-RU" sz="3200" b="1" dirty="0" smtClean="0">
                <a:solidFill>
                  <a:srgbClr val="002060"/>
                </a:solidFill>
                <a:latin typeface="Monotype Corsiva" pitchFamily="66" charset="0"/>
                <a:ea typeface="Times New Roman" pitchFamily="18" charset="0"/>
                <a:cs typeface="Times New Roman" pitchFamily="18" charset="0"/>
              </a:rPr>
              <a:t>Моя фамилия- </a:t>
            </a:r>
            <a:r>
              <a:rPr lang="ru-RU" sz="3200" b="1" dirty="0" err="1" smtClean="0">
                <a:solidFill>
                  <a:srgbClr val="002060"/>
                </a:solidFill>
                <a:latin typeface="Monotype Corsiva" pitchFamily="66" charset="0"/>
                <a:ea typeface="Times New Roman" pitchFamily="18" charset="0"/>
                <a:cs typeface="Times New Roman" pitchFamily="18" charset="0"/>
              </a:rPr>
              <a:t>Яппарова</a:t>
            </a:r>
            <a:endParaRPr lang="ru-RU" sz="3200" dirty="0" smtClean="0">
              <a:solidFill>
                <a:srgbClr val="002060"/>
              </a:solidFill>
              <a:latin typeface="Arial" pitchFamily="34" charset="0"/>
              <a:cs typeface="Arial" pitchFamily="34" charset="0"/>
            </a:endParaRPr>
          </a:p>
          <a:p>
            <a:pPr algn="just"/>
            <a:r>
              <a:rPr lang="ru-RU" sz="1600" spc="-1" dirty="0" smtClean="0">
                <a:solidFill>
                  <a:srgbClr val="000000"/>
                </a:solidFill>
                <a:latin typeface="Times New Roman" panose="02020603050405020304" pitchFamily="18" charset="0"/>
                <a:cs typeface="Times New Roman" panose="02020603050405020304" pitchFamily="18" charset="0"/>
              </a:rPr>
              <a:t>   Фамилия </a:t>
            </a:r>
            <a:r>
              <a:rPr lang="ru-RU" sz="1600" spc="-1" dirty="0" err="1" smtClean="0">
                <a:solidFill>
                  <a:srgbClr val="000000"/>
                </a:solidFill>
                <a:latin typeface="Times New Roman" panose="02020603050405020304" pitchFamily="18" charset="0"/>
                <a:cs typeface="Times New Roman" panose="02020603050405020304" pitchFamily="18" charset="0"/>
              </a:rPr>
              <a:t>Яппарова</a:t>
            </a:r>
            <a:r>
              <a:rPr lang="ru-RU" sz="1600" spc="-1" dirty="0" smtClean="0">
                <a:solidFill>
                  <a:srgbClr val="000000"/>
                </a:solidFill>
                <a:latin typeface="Times New Roman" panose="02020603050405020304" pitchFamily="18" charset="0"/>
                <a:cs typeface="Times New Roman" panose="02020603050405020304" pitchFamily="18" charset="0"/>
              </a:rPr>
              <a:t> имеет богатейшую историю, которая является ярким свидетельством взаимодействия различных национальных культур и принадлежит к распространенному в России типу семейных именований тюркского происхождения.</a:t>
            </a:r>
          </a:p>
          <a:p>
            <a:pPr algn="just"/>
            <a:r>
              <a:rPr lang="ru-RU" sz="1600" spc="-1" dirty="0" smtClean="0">
                <a:solidFill>
                  <a:srgbClr val="000000"/>
                </a:solidFill>
                <a:latin typeface="Times New Roman" panose="02020603050405020304" pitchFamily="18" charset="0"/>
                <a:cs typeface="Times New Roman" panose="02020603050405020304" pitchFamily="18" charset="0"/>
              </a:rPr>
              <a:t>   К числу молодых семейных именований тюркского происхождения относится и фамилия </a:t>
            </a:r>
            <a:r>
              <a:rPr lang="ru-RU" sz="1600" spc="-1" dirty="0" err="1" smtClean="0">
                <a:solidFill>
                  <a:srgbClr val="000000"/>
                </a:solidFill>
                <a:latin typeface="Times New Roman" panose="02020603050405020304" pitchFamily="18" charset="0"/>
                <a:cs typeface="Times New Roman" panose="02020603050405020304" pitchFamily="18" charset="0"/>
              </a:rPr>
              <a:t>Яппаров</a:t>
            </a:r>
            <a:r>
              <a:rPr lang="ru-RU" sz="1600" spc="-1" dirty="0" smtClean="0">
                <a:solidFill>
                  <a:srgbClr val="000000"/>
                </a:solidFill>
                <a:latin typeface="Times New Roman" panose="02020603050405020304" pitchFamily="18" charset="0"/>
                <a:cs typeface="Times New Roman" panose="02020603050405020304" pitchFamily="18" charset="0"/>
              </a:rPr>
              <a:t>. Она была образована от древнего арабского имени </a:t>
            </a:r>
            <a:r>
              <a:rPr lang="ru-RU" sz="1600" spc="-1" dirty="0" err="1" smtClean="0">
                <a:solidFill>
                  <a:srgbClr val="000000"/>
                </a:solidFill>
                <a:latin typeface="Times New Roman" panose="02020603050405020304" pitchFamily="18" charset="0"/>
                <a:cs typeface="Times New Roman" panose="02020603050405020304" pitchFamily="18" charset="0"/>
              </a:rPr>
              <a:t>Джаббар</a:t>
            </a:r>
            <a:r>
              <a:rPr lang="ru-RU" sz="1600" spc="-1" dirty="0" smtClean="0">
                <a:solidFill>
                  <a:srgbClr val="000000"/>
                </a:solidFill>
                <a:latin typeface="Times New Roman" panose="02020603050405020304" pitchFamily="18" charset="0"/>
                <a:cs typeface="Times New Roman" panose="02020603050405020304" pitchFamily="18" charset="0"/>
              </a:rPr>
              <a:t>, вернее от его диалектного варианта </a:t>
            </a:r>
            <a:r>
              <a:rPr lang="ru-RU" sz="1600" spc="-1" dirty="0" err="1" smtClean="0">
                <a:solidFill>
                  <a:srgbClr val="000000"/>
                </a:solidFill>
                <a:latin typeface="Times New Roman" panose="02020603050405020304" pitchFamily="18" charset="0"/>
                <a:cs typeface="Times New Roman" panose="02020603050405020304" pitchFamily="18" charset="0"/>
              </a:rPr>
              <a:t>Яппар</a:t>
            </a:r>
            <a:r>
              <a:rPr lang="ru-RU" sz="1600" spc="-1" dirty="0" smtClean="0">
                <a:solidFill>
                  <a:srgbClr val="000000"/>
                </a:solidFill>
                <a:latin typeface="Times New Roman" panose="02020603050405020304" pitchFamily="18" charset="0"/>
                <a:cs typeface="Times New Roman" panose="02020603050405020304" pitchFamily="18" charset="0"/>
              </a:rPr>
              <a:t>. Переводится это имя на русский язык как «обладающий большой силой, мощью; могущественный». Известно, что у многих народов наречение или смена имени связаны с различными обрядами, в которых раскрывается древнее отождествление имени и души. В древности люди верили, что имя влияет на жизнь человека, воздействует на его судьбу. Поэтому, нарекая ребенка тем или иным именем, родители стремились защитить свое дитя от бед, обеспечить ему счастливое будущее. Видимо, и имя </a:t>
            </a:r>
            <a:r>
              <a:rPr lang="ru-RU" sz="1600" spc="-1" dirty="0" err="1" smtClean="0">
                <a:solidFill>
                  <a:srgbClr val="000000"/>
                </a:solidFill>
                <a:latin typeface="Times New Roman" panose="02020603050405020304" pitchFamily="18" charset="0"/>
                <a:cs typeface="Times New Roman" panose="02020603050405020304" pitchFamily="18" charset="0"/>
              </a:rPr>
              <a:t>Яппар</a:t>
            </a:r>
            <a:r>
              <a:rPr lang="ru-RU" sz="1600" spc="-1" dirty="0" smtClean="0">
                <a:solidFill>
                  <a:srgbClr val="000000"/>
                </a:solidFill>
                <a:latin typeface="Times New Roman" panose="02020603050405020304" pitchFamily="18" charset="0"/>
                <a:cs typeface="Times New Roman" panose="02020603050405020304" pitchFamily="18" charset="0"/>
              </a:rPr>
              <a:t> должно было стать для юного наследника символом счастливой судьбы и знаком великого предназначения.</a:t>
            </a:r>
            <a:endParaRPr lang="ru-RU" sz="1600"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 xmlns:a16="http://schemas.microsoft.com/office/drawing/2014/main" id="{92CEEE58-BE22-6943-AD83-34A54CEA54B1}"/>
              </a:ext>
            </a:extLst>
          </p:cNvPr>
          <p:cNvPicPr>
            <a:picLocks/>
          </p:cNvPicPr>
          <p:nvPr/>
        </p:nvPicPr>
        <p:blipFill>
          <a:blip r:embed="rId2" cstate="print"/>
          <a:srcRect/>
          <a:stretch>
            <a:fillRect/>
          </a:stretch>
        </p:blipFill>
        <p:spPr>
          <a:xfrm>
            <a:off x="6072198" y="1857364"/>
            <a:ext cx="2643206" cy="3094031"/>
          </a:xfrm>
          <a:prstGeom prst="rect">
            <a:avLst/>
          </a:prstGeom>
          <a:ln/>
        </p:spPr>
      </p:pic>
      <p:sp>
        <p:nvSpPr>
          <p:cNvPr id="3" name="Прямоугольник 2"/>
          <p:cNvSpPr/>
          <p:nvPr/>
        </p:nvSpPr>
        <p:spPr>
          <a:xfrm>
            <a:off x="285720" y="428604"/>
            <a:ext cx="5572164" cy="6100131"/>
          </a:xfrm>
          <a:prstGeom prst="rect">
            <a:avLst/>
          </a:prstGeom>
        </p:spPr>
        <p:txBody>
          <a:bodyPr wrap="square">
            <a:spAutoFit/>
          </a:bodyPr>
          <a:lstStyle/>
          <a:p>
            <a:pPr lvl="0" algn="ctr">
              <a:lnSpc>
                <a:spcPct val="120000"/>
              </a:lnSpc>
            </a:pPr>
            <a:r>
              <a:rPr lang="ru-RU" sz="3200" b="1" dirty="0" smtClean="0">
                <a:solidFill>
                  <a:srgbClr val="002060"/>
                </a:solidFill>
                <a:latin typeface="Monotype Corsiva" pitchFamily="66" charset="0"/>
                <a:ea typeface="Times New Roman" pitchFamily="18" charset="0"/>
                <a:cs typeface="Times New Roman" pitchFamily="18" charset="0"/>
              </a:rPr>
              <a:t>Моя фамилия- Сафронов</a:t>
            </a:r>
            <a:endParaRPr lang="ru-RU" sz="3200" dirty="0" smtClean="0">
              <a:solidFill>
                <a:srgbClr val="002060"/>
              </a:solidFill>
              <a:latin typeface="Arial" pitchFamily="34" charset="0"/>
              <a:cs typeface="Arial" pitchFamily="34" charset="0"/>
            </a:endParaRPr>
          </a:p>
          <a:p>
            <a:pPr algn="just">
              <a:spcBef>
                <a:spcPts val="0"/>
              </a:spcBef>
            </a:pPr>
            <a:r>
              <a:rPr lang="ru-RU" sz="1600" dirty="0" smtClean="0">
                <a:latin typeface="Times New Roman" panose="02020603050405020304" pitchFamily="18" charset="0"/>
                <a:ea typeface="Arial" panose="020B0604020202020204" pitchFamily="34" charset="0"/>
                <a:cs typeface="Times New Roman" panose="02020603050405020304" pitchFamily="18" charset="0"/>
              </a:rPr>
              <a:t>   Происхождение фамилии Сафронов связано с центральными областями России. Это старинное русское именование, которое известно еще с 16 века. Фамилия относится к редким на территории России.</a:t>
            </a:r>
          </a:p>
          <a:p>
            <a:pPr algn="just">
              <a:spcBef>
                <a:spcPts val="0"/>
              </a:spcBef>
            </a:pPr>
            <a:r>
              <a:rPr lang="ru-RU" sz="1600" dirty="0" smtClean="0">
                <a:latin typeface="Times New Roman" panose="02020603050405020304" pitchFamily="18" charset="0"/>
                <a:ea typeface="Arial" panose="020B0604020202020204" pitchFamily="34" charset="0"/>
                <a:cs typeface="Times New Roman" panose="02020603050405020304" pitchFamily="18" charset="0"/>
              </a:rPr>
              <a:t>   Происхождение фамилии Сафронов относится к древнему типу исконно русских родовых имен, которые образованы от полной формы церковного имени. В основу фамилии легло имя </a:t>
            </a:r>
            <a:r>
              <a:rPr lang="ru-RU" sz="1600" dirty="0" err="1" smtClean="0">
                <a:latin typeface="Times New Roman" panose="02020603050405020304" pitchFamily="18" charset="0"/>
                <a:ea typeface="Arial" panose="020B0604020202020204" pitchFamily="34" charset="0"/>
                <a:cs typeface="Times New Roman" panose="02020603050405020304" pitchFamily="18" charset="0"/>
              </a:rPr>
              <a:t>Сафрон</a:t>
            </a:r>
            <a:r>
              <a:rPr lang="ru-RU" sz="1600" dirty="0" smtClean="0">
                <a:latin typeface="Times New Roman" panose="02020603050405020304" pitchFamily="18" charset="0"/>
                <a:ea typeface="Arial" panose="020B0604020202020204" pitchFamily="34" charset="0"/>
                <a:cs typeface="Times New Roman" panose="02020603050405020304" pitchFamily="18" charset="0"/>
              </a:rPr>
              <a:t>.</a:t>
            </a:r>
          </a:p>
          <a:p>
            <a:pPr algn="just">
              <a:spcBef>
                <a:spcPts val="0"/>
              </a:spcBef>
            </a:pPr>
            <a:r>
              <a:rPr lang="ru-RU" sz="1600" dirty="0" smtClean="0">
                <a:latin typeface="Times New Roman" panose="02020603050405020304" pitchFamily="18" charset="0"/>
                <a:ea typeface="Arial" panose="020B0604020202020204" pitchFamily="34" charset="0"/>
                <a:cs typeface="Times New Roman" panose="02020603050405020304" pitchFamily="18" charset="0"/>
              </a:rPr>
              <a:t>   Подавляющее большинство исконно русских фамильных имен образовано от христианских наречений, которые содержатся в Святцах (церковный именослов). Православие требовало, чтобы ребенка называли в честь святого - легендарного образа, который почитается церковью в строго определенный день. Именно поэтому большая часть личных имен заимствована из древнегреческого, древнееврейского и латинского языков. Имя </a:t>
            </a:r>
            <a:r>
              <a:rPr lang="ru-RU" sz="1600" dirty="0" err="1" smtClean="0">
                <a:latin typeface="Times New Roman" panose="02020603050405020304" pitchFamily="18" charset="0"/>
                <a:ea typeface="Arial" panose="020B0604020202020204" pitchFamily="34" charset="0"/>
                <a:cs typeface="Times New Roman" panose="02020603050405020304" pitchFamily="18" charset="0"/>
              </a:rPr>
              <a:t>Сафрон</a:t>
            </a:r>
            <a:r>
              <a:rPr lang="ru-RU" sz="1600" dirty="0" smtClean="0">
                <a:latin typeface="Times New Roman" panose="02020603050405020304" pitchFamily="18" charset="0"/>
                <a:ea typeface="Arial" panose="020B0604020202020204" pitchFamily="34" charset="0"/>
                <a:cs typeface="Times New Roman" panose="02020603050405020304" pitchFamily="18" charset="0"/>
              </a:rPr>
              <a:t> греческого происхождения, оно означает «благоразумный». </a:t>
            </a:r>
          </a:p>
          <a:p>
            <a:pPr algn="just">
              <a:spcBef>
                <a:spcPts val="0"/>
              </a:spcBef>
            </a:pPr>
            <a:r>
              <a:rPr lang="ru-RU" sz="1600" dirty="0" smtClean="0">
                <a:latin typeface="Times New Roman" panose="02020603050405020304" pitchFamily="18" charset="0"/>
                <a:ea typeface="Arial" panose="020B0604020202020204" pitchFamily="34" charset="0"/>
                <a:cs typeface="Times New Roman" panose="02020603050405020304" pitchFamily="18" charset="0"/>
              </a:rPr>
              <a:t>    Возможно, что происхождение фамилии Сафронов связано непосредственно с географическим названием, и принадлежит к древнему типу русских родовых именований. То есть, она образовалась от имени человека в связи с местом его жительства или рождения.</a:t>
            </a:r>
            <a:endParaRPr lang="ru-RU" sz="16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Прямоугольник 3"/>
          <p:cNvSpPr/>
          <p:nvPr/>
        </p:nvSpPr>
        <p:spPr>
          <a:xfrm>
            <a:off x="6429388" y="5000636"/>
            <a:ext cx="2286016"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Сафронов Дмитрий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928670"/>
            <a:ext cx="4857784" cy="4308872"/>
          </a:xfrm>
          <a:prstGeom prst="rect">
            <a:avLst/>
          </a:prstGeom>
        </p:spPr>
        <p:txBody>
          <a:bodyPr wrap="square">
            <a:spAutoFit/>
          </a:bodyPr>
          <a:lstStyle/>
          <a:p>
            <a:pPr lvl="0" algn="just"/>
            <a:r>
              <a:rPr lang="ru-RU" sz="3200" b="1" dirty="0" smtClean="0">
                <a:solidFill>
                  <a:srgbClr val="002060"/>
                </a:solidFill>
                <a:latin typeface="Monotype Corsiva" pitchFamily="66" charset="0"/>
                <a:ea typeface="Times New Roman" pitchFamily="18" charset="0"/>
                <a:cs typeface="Times New Roman" pitchFamily="18" charset="0"/>
              </a:rPr>
              <a:t>Моя фамилия- </a:t>
            </a:r>
            <a:r>
              <a:rPr lang="ru-RU" sz="3200" b="1" dirty="0" err="1" smtClean="0">
                <a:solidFill>
                  <a:srgbClr val="002060"/>
                </a:solidFill>
                <a:latin typeface="Monotype Corsiva" pitchFamily="66" charset="0"/>
                <a:ea typeface="Times New Roman" pitchFamily="18" charset="0"/>
                <a:cs typeface="Times New Roman" pitchFamily="18" charset="0"/>
              </a:rPr>
              <a:t>Хуснутдинов</a:t>
            </a:r>
            <a:endParaRPr lang="ru-RU" sz="3200" dirty="0" smtClean="0">
              <a:solidFill>
                <a:srgbClr val="002060"/>
              </a:solidFill>
              <a:latin typeface="Arial" pitchFamily="34" charset="0"/>
              <a:cs typeface="Arial" pitchFamily="34" charset="0"/>
            </a:endParaRPr>
          </a:p>
          <a:p>
            <a:pPr algn="just"/>
            <a:r>
              <a:rPr lang="ru-RU" kern="1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Фамилия </a:t>
            </a:r>
            <a:r>
              <a:rPr lang="ru-RU" sz="1600" kern="100" dirty="0" err="1" smtClean="0">
                <a:latin typeface="Times New Roman" panose="02020603050405020304" pitchFamily="18" charset="0"/>
                <a:ea typeface="Calibri" panose="020F0502020204030204" pitchFamily="34" charset="0"/>
                <a:cs typeface="Times New Roman" panose="02020603050405020304" pitchFamily="18" charset="0"/>
              </a:rPr>
              <a:t>Хуснутдинов</a:t>
            </a:r>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 имеет очень интересную историю происхождения и относится к распространенному типу древнейших восточных фамилий, ведущих свое начало от тюркских носителей, а именно выходцев из Золотой Орды. </a:t>
            </a:r>
          </a:p>
          <a:p>
            <a:pPr algn="just"/>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   Фамилия образована от составного мужского имени </a:t>
            </a:r>
            <a:r>
              <a:rPr lang="ru-RU" sz="1600" kern="100" dirty="0" err="1" smtClean="0">
                <a:latin typeface="Times New Roman" panose="02020603050405020304" pitchFamily="18" charset="0"/>
                <a:ea typeface="Calibri" panose="020F0502020204030204" pitchFamily="34" charset="0"/>
                <a:cs typeface="Times New Roman" panose="02020603050405020304" pitchFamily="18" charset="0"/>
              </a:rPr>
              <a:t>Хуснутдин</a:t>
            </a:r>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 Его первая часть (</a:t>
            </a:r>
            <a:r>
              <a:rPr lang="ru-RU" sz="1600" kern="100" dirty="0" err="1" smtClean="0">
                <a:latin typeface="Times New Roman" panose="02020603050405020304" pitchFamily="18" charset="0"/>
                <a:ea typeface="Calibri" panose="020F0502020204030204" pitchFamily="34" charset="0"/>
                <a:cs typeface="Times New Roman" panose="02020603050405020304" pitchFamily="18" charset="0"/>
              </a:rPr>
              <a:t>хусн</a:t>
            </a:r>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 в переводе с арабского означает «красота», а вторая (дин) имеет значение «вера, религия». Другими словами, мусульманам это имя должно напоминать о «красоте ислама».</a:t>
            </a:r>
          </a:p>
          <a:p>
            <a:pPr algn="just"/>
            <a:r>
              <a:rPr lang="ru-RU" sz="1600" kern="100" dirty="0" smtClean="0">
                <a:latin typeface="Times New Roman" panose="02020603050405020304" pitchFamily="18" charset="0"/>
                <a:ea typeface="Calibri" panose="020F0502020204030204" pitchFamily="34" charset="0"/>
                <a:cs typeface="Times New Roman" panose="02020603050405020304" pitchFamily="18" charset="0"/>
              </a:rPr>
              <a:t>   Первые письменные упоминания фамилии относятся к XIX веку. </a:t>
            </a:r>
          </a:p>
          <a:p>
            <a:r>
              <a:rPr lang="ru-RU" sz="1600" dirty="0" smtClean="0">
                <a:latin typeface="Times New Roman" panose="02020603050405020304" pitchFamily="18" charset="0"/>
                <a:ea typeface="Calibri" panose="020F0502020204030204" pitchFamily="34" charset="0"/>
                <a:cs typeface="Times New Roman" panose="02020603050405020304" pitchFamily="18" charset="0"/>
              </a:rPr>
              <a:t>   Фамилия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Хуснутдинов</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передавалась из поколения в поколение по линии мужчин. </a:t>
            </a:r>
            <a:endParaRPr lang="ru-RU" sz="1600" dirty="0">
              <a:latin typeface="Times New Roman" panose="02020603050405020304" pitchFamily="18" charset="0"/>
              <a:cs typeface="Times New Roman" panose="02020603050405020304" pitchFamily="18" charset="0"/>
            </a:endParaRPr>
          </a:p>
        </p:txBody>
      </p:sp>
      <p:pic>
        <p:nvPicPr>
          <p:cNvPr id="3" name="Объект 4">
            <a:extLst>
              <a:ext uri="{FF2B5EF4-FFF2-40B4-BE49-F238E27FC236}">
                <a16:creationId xmlns="" xmlns:a16="http://schemas.microsoft.com/office/drawing/2014/main" id="{3D2CE147-B159-84DD-01F0-4340FA76D697}"/>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286380" y="1571612"/>
            <a:ext cx="3012748" cy="2951155"/>
          </a:xfrm>
          <a:prstGeom prst="rect">
            <a:avLst/>
          </a:prstGeom>
        </p:spPr>
      </p:pic>
      <p:sp>
        <p:nvSpPr>
          <p:cNvPr id="4" name="Прямоугольник 3"/>
          <p:cNvSpPr/>
          <p:nvPr/>
        </p:nvSpPr>
        <p:spPr>
          <a:xfrm>
            <a:off x="5643570" y="4572008"/>
            <a:ext cx="2286016"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Хуснутдинов</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Тимур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№15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Капитошка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a:t>
            </a:r>
            <a:endParaRPr lang="ru-RU" sz="1300" dirty="0">
              <a:solidFill>
                <a:schemeClr val="accent2">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857752" y="500042"/>
            <a:ext cx="4572000" cy="1785104"/>
          </a:xfrm>
          <a:prstGeom prst="rect">
            <a:avLst/>
          </a:prstGeom>
        </p:spPr>
        <p:txBody>
          <a:bodyPr>
            <a:spAutoFit/>
          </a:bodyPr>
          <a:lstStyle/>
          <a:p>
            <a:r>
              <a:rPr lang="ru-RU" b="1" dirty="0" smtClean="0">
                <a:solidFill>
                  <a:srgbClr val="002060"/>
                </a:solidFill>
                <a:latin typeface="Times New Roman" pitchFamily="18" charset="0"/>
                <a:cs typeface="Times New Roman" pitchFamily="18" charset="0"/>
              </a:rPr>
              <a:t>ЦЕЛЬ: </a:t>
            </a:r>
            <a:r>
              <a:rPr lang="ru-RU" sz="2800" b="1" dirty="0" smtClean="0">
                <a:solidFill>
                  <a:srgbClr val="002060"/>
                </a:solidFill>
                <a:latin typeface="Times New Roman" pitchFamily="18" charset="0"/>
                <a:cs typeface="Times New Roman" pitchFamily="18" charset="0"/>
              </a:rPr>
              <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изучить историю происхождения </a:t>
            </a:r>
          </a:p>
          <a:p>
            <a:r>
              <a:rPr lang="ru-RU" b="1" dirty="0" smtClean="0">
                <a:solidFill>
                  <a:srgbClr val="002060"/>
                </a:solidFill>
                <a:latin typeface="Times New Roman" pitchFamily="18" charset="0"/>
                <a:cs typeface="Times New Roman" pitchFamily="18" charset="0"/>
              </a:rPr>
              <a:t>и толкования фамилий; </a:t>
            </a:r>
            <a:br>
              <a:rPr lang="ru-RU" b="1" dirty="0" smtClean="0">
                <a:solidFill>
                  <a:srgbClr val="002060"/>
                </a:solidFill>
                <a:latin typeface="Times New Roman" pitchFamily="18" charset="0"/>
                <a:cs typeface="Times New Roman" pitchFamily="18" charset="0"/>
              </a:rPr>
            </a:br>
            <a:r>
              <a:rPr lang="ru-RU" b="1" dirty="0" smtClean="0">
                <a:solidFill>
                  <a:srgbClr val="002060"/>
                </a:solidFill>
                <a:latin typeface="Times New Roman" pitchFamily="18" charset="0"/>
                <a:cs typeface="Times New Roman" pitchFamily="18" charset="0"/>
              </a:rPr>
              <a:t>  </a:t>
            </a:r>
            <a:r>
              <a:rPr lang="ru-RU" sz="2800" b="1"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создать альбом «История моей фамилии».</a:t>
            </a:r>
            <a:endParaRPr lang="ru-RU" dirty="0">
              <a:solidFill>
                <a:srgbClr val="002060"/>
              </a:solidFill>
            </a:endParaRPr>
          </a:p>
        </p:txBody>
      </p:sp>
      <p:sp>
        <p:nvSpPr>
          <p:cNvPr id="8" name="Прямоугольник 7"/>
          <p:cNvSpPr/>
          <p:nvPr/>
        </p:nvSpPr>
        <p:spPr>
          <a:xfrm>
            <a:off x="4857752" y="2428868"/>
            <a:ext cx="4572000" cy="2062103"/>
          </a:xfrm>
          <a:prstGeom prst="rect">
            <a:avLst/>
          </a:prstGeom>
        </p:spPr>
        <p:txBody>
          <a:bodyPr>
            <a:spAutoFit/>
          </a:bodyPr>
          <a:lstStyle/>
          <a:p>
            <a:r>
              <a:rPr lang="ru-RU" b="1" dirty="0" smtClean="0">
                <a:solidFill>
                  <a:srgbClr val="002060"/>
                </a:solidFill>
                <a:latin typeface="Times New Roman" pitchFamily="18" charset="0"/>
                <a:cs typeface="Times New Roman" pitchFamily="18" charset="0"/>
              </a:rPr>
              <a:t>ЗАДАЧИ:</a:t>
            </a:r>
            <a:r>
              <a:rPr lang="ru-RU" sz="2800" b="1" dirty="0" smtClean="0">
                <a:solidFill>
                  <a:srgbClr val="002060"/>
                </a:solidFill>
                <a:latin typeface="Times New Roman" pitchFamily="18" charset="0"/>
                <a:cs typeface="Times New Roman" pitchFamily="18" charset="0"/>
              </a:rPr>
              <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anose="02020603050405020304" pitchFamily="18" charset="0"/>
                <a:cs typeface="Times New Roman" pitchFamily="18" charset="0"/>
              </a:rPr>
              <a:t>узнать историю происхождения </a:t>
            </a:r>
          </a:p>
          <a:p>
            <a:r>
              <a:rPr lang="ru-RU" b="1" dirty="0" smtClean="0">
                <a:solidFill>
                  <a:srgbClr val="002060"/>
                </a:solidFill>
                <a:latin typeface="Times New Roman" panose="02020603050405020304" pitchFamily="18" charset="0"/>
                <a:cs typeface="Times New Roman" pitchFamily="18" charset="0"/>
              </a:rPr>
              <a:t> фамилий;</a:t>
            </a:r>
            <a:br>
              <a:rPr lang="ru-RU" b="1" dirty="0" smtClean="0">
                <a:solidFill>
                  <a:srgbClr val="002060"/>
                </a:solidFill>
                <a:latin typeface="Times New Roman" panose="02020603050405020304"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оформить альбом: «История моей фамилии».</a:t>
            </a:r>
            <a:r>
              <a:rPr lang="ru-RU" dirty="0" smtClean="0">
                <a:solidFill>
                  <a:srgbClr val="002060"/>
                </a:solidFill>
                <a:latin typeface="Times New Roman" panose="02020603050405020304" pitchFamily="18" charset="0"/>
                <a:cs typeface="Times New Roman" panose="02020603050405020304" pitchFamily="18" charset="0"/>
              </a:rPr>
              <a:t/>
            </a:r>
            <a:br>
              <a:rPr lang="ru-RU" dirty="0" smtClean="0">
                <a:solidFill>
                  <a:srgbClr val="002060"/>
                </a:solidFill>
                <a:latin typeface="Times New Roman" panose="02020603050405020304" pitchFamily="18" charset="0"/>
                <a:cs typeface="Times New Roman" panose="02020603050405020304" pitchFamily="18" charset="0"/>
              </a:rPr>
            </a:br>
            <a:endParaRPr lang="ru-RU" dirty="0">
              <a:solidFill>
                <a:srgbClr val="002060"/>
              </a:solidFill>
            </a:endParaRPr>
          </a:p>
        </p:txBody>
      </p:sp>
      <p:pic>
        <p:nvPicPr>
          <p:cNvPr id="15362" name="Picture 2" descr="https://www.syl.ru/misc/i/ai/369825/2225976.jpg"/>
          <p:cNvPicPr>
            <a:picLocks noChangeAspect="1" noChangeArrowheads="1"/>
          </p:cNvPicPr>
          <p:nvPr/>
        </p:nvPicPr>
        <p:blipFill>
          <a:blip r:embed="rId2"/>
          <a:srcRect/>
          <a:stretch>
            <a:fillRect/>
          </a:stretch>
        </p:blipFill>
        <p:spPr bwMode="auto">
          <a:xfrm>
            <a:off x="285720" y="428604"/>
            <a:ext cx="4446998" cy="5929330"/>
          </a:xfrm>
          <a:prstGeom prst="rect">
            <a:avLst/>
          </a:prstGeom>
          <a:noFill/>
        </p:spPr>
      </p:pic>
      <p:sp>
        <p:nvSpPr>
          <p:cNvPr id="5" name="Прямоугольник 4"/>
          <p:cNvSpPr/>
          <p:nvPr/>
        </p:nvSpPr>
        <p:spPr>
          <a:xfrm>
            <a:off x="4857752" y="4500570"/>
            <a:ext cx="3929058" cy="1477328"/>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УЧАСТНИКИ ПРОЕКТА:</a:t>
            </a:r>
            <a:r>
              <a:rPr lang="ru-RU" sz="2800" b="1" dirty="0" smtClean="0">
                <a:solidFill>
                  <a:srgbClr val="002060"/>
                </a:solidFill>
                <a:latin typeface="Times New Roman" pitchFamily="18" charset="0"/>
                <a:cs typeface="Times New Roman" pitchFamily="18" charset="0"/>
              </a:rPr>
              <a:t/>
            </a:r>
            <a:br>
              <a:rPr lang="ru-RU" sz="2800" b="1" dirty="0" smtClean="0">
                <a:solidFill>
                  <a:srgbClr val="002060"/>
                </a:solidFill>
                <a:latin typeface="Times New Roman" pitchFamily="18" charset="0"/>
                <a:cs typeface="Times New Roman" pitchFamily="18" charset="0"/>
              </a:rPr>
            </a:br>
            <a:r>
              <a:rPr lang="ru-RU" b="1" dirty="0" smtClean="0">
                <a:solidFill>
                  <a:srgbClr val="002060"/>
                </a:solidFill>
                <a:latin typeface="Times New Roman" pitchFamily="18" charset="0"/>
                <a:cs typeface="Times New Roman" pitchFamily="18" charset="0"/>
              </a:rPr>
              <a:t>группа № 6 «Петушок»</a:t>
            </a:r>
          </a:p>
          <a:p>
            <a:r>
              <a:rPr lang="ru-RU" b="1" dirty="0" smtClean="0">
                <a:solidFill>
                  <a:srgbClr val="002060"/>
                </a:solidFill>
                <a:latin typeface="Times New Roman" pitchFamily="18" charset="0"/>
                <a:cs typeface="Times New Roman" pitchFamily="18" charset="0"/>
              </a:rPr>
              <a:t>группа № 12 «Одуванчик»</a:t>
            </a:r>
          </a:p>
          <a:p>
            <a:r>
              <a:rPr lang="ru-RU" b="1" dirty="0" smtClean="0">
                <a:solidFill>
                  <a:srgbClr val="002060"/>
                </a:solidFill>
                <a:latin typeface="Times New Roman" pitchFamily="18" charset="0"/>
                <a:cs typeface="Times New Roman" pitchFamily="18" charset="0"/>
              </a:rPr>
              <a:t>группа № 15 «</a:t>
            </a:r>
            <a:r>
              <a:rPr lang="ru-RU" b="1" dirty="0" err="1" smtClean="0">
                <a:solidFill>
                  <a:srgbClr val="002060"/>
                </a:solidFill>
                <a:latin typeface="Times New Roman" pitchFamily="18" charset="0"/>
                <a:cs typeface="Times New Roman" pitchFamily="18" charset="0"/>
              </a:rPr>
              <a:t>Капитошка</a:t>
            </a:r>
            <a:r>
              <a:rPr lang="ru-RU" b="1" dirty="0" smtClean="0">
                <a:solidFill>
                  <a:srgbClr val="002060"/>
                </a:solidFill>
                <a:latin typeface="Times New Roman" pitchFamily="18" charset="0"/>
                <a:cs typeface="Times New Roman" pitchFamily="18" charset="0"/>
              </a:rPr>
              <a:t>»</a:t>
            </a:r>
          </a:p>
          <a:p>
            <a:r>
              <a:rPr lang="ru-RU" b="1" dirty="0" smtClean="0">
                <a:solidFill>
                  <a:srgbClr val="002060"/>
                </a:solidFill>
                <a:latin typeface="Times New Roman" pitchFamily="18" charset="0"/>
                <a:cs typeface="Times New Roman" pitchFamily="18" charset="0"/>
              </a:rPr>
              <a:t>группа № 16 «Колокольчик»</a:t>
            </a:r>
            <a:endParaRPr lang="ru-RU" dirty="0"/>
          </a:p>
        </p:txBody>
      </p:sp>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357166"/>
            <a:ext cx="4857784" cy="6001643"/>
          </a:xfrm>
          <a:prstGeom prst="rect">
            <a:avLst/>
          </a:prstGeom>
        </p:spPr>
        <p:txBody>
          <a:bodyPr wrap="square">
            <a:spAutoFit/>
          </a:bodyPr>
          <a:lstStyle/>
          <a:p>
            <a:pPr lvl="0"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 Крючков</a:t>
            </a:r>
            <a:endParaRPr lang="ru-RU" sz="3200" dirty="0" smtClean="0">
              <a:solidFill>
                <a:srgbClr val="002060"/>
              </a:solidFill>
              <a:latin typeface="Arial" pitchFamily="34" charset="0"/>
              <a:cs typeface="Arial" pitchFamily="34" charset="0"/>
            </a:endParaRPr>
          </a:p>
          <a:p>
            <a:pPr algn="just"/>
            <a:r>
              <a:rPr lang="ru-RU" sz="16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Фамилия Крючков в 50% случаев имеет русское происхождение, в 5% - украинское, в 10% - белорусское, в 30% приходит из языков народов России (татарского, мордовского, башкирского, бурятского и т. д.), в 5% случаев происходит из болгарского или сербского языков. В любом случае эта фамилия образована от имени, прозвища, рода занятий или места жительства дальнего предка человека по мужской линии.</a:t>
            </a:r>
          </a:p>
          <a:p>
            <a:pPr algn="just"/>
            <a:r>
              <a:rPr lang="ru-RU" sz="1600" dirty="0" smtClean="0">
                <a:latin typeface="Times New Roman" panose="02020603050405020304" pitchFamily="18" charset="0"/>
                <a:cs typeface="Times New Roman" panose="02020603050405020304" pitchFamily="18" charset="0"/>
              </a:rPr>
              <a:t>   Фамилия Крючков является </a:t>
            </a:r>
            <a:r>
              <a:rPr lang="ru-RU" sz="1600" dirty="0" err="1" smtClean="0">
                <a:latin typeface="Times New Roman" panose="02020603050405020304" pitchFamily="18" charset="0"/>
                <a:cs typeface="Times New Roman" panose="02020603050405020304" pitchFamily="18" charset="0"/>
              </a:rPr>
              <a:t>редковстречающейся</a:t>
            </a:r>
            <a:r>
              <a:rPr lang="ru-RU" sz="1600" dirty="0" smtClean="0">
                <a:latin typeface="Times New Roman" panose="02020603050405020304" pitchFamily="18" charset="0"/>
                <a:cs typeface="Times New Roman" panose="02020603050405020304" pitchFamily="18" charset="0"/>
              </a:rPr>
              <a:t> в областях России и ближнего зарубежья. В исторических протоколах однофамильцы были важными персонами из русского тульского мещанства в XVII-XVIII в., носивших значительную власть и почести. Древние упоминания фамилии можно найти в перечне жителей Древней Руси в пору царствования </a:t>
            </a:r>
            <a:r>
              <a:rPr lang="ru-RU" sz="1600" dirty="0" err="1" smtClean="0">
                <a:latin typeface="Times New Roman" panose="02020603050405020304" pitchFamily="18" charset="0"/>
                <a:cs typeface="Times New Roman" panose="02020603050405020304" pitchFamily="18" charset="0"/>
              </a:rPr>
              <a:t>Иоана</a:t>
            </a:r>
            <a:r>
              <a:rPr lang="ru-RU" sz="1600" dirty="0" smtClean="0">
                <a:latin typeface="Times New Roman" panose="02020603050405020304" pitchFamily="18" charset="0"/>
                <a:cs typeface="Times New Roman" panose="02020603050405020304" pitchFamily="18" charset="0"/>
              </a:rPr>
              <a:t> Грозного. У царя существовал особый список княжеских и благозвучных фамилий, которые давались приближенным в случае особого расположения или награды. Тем самым сия фамилия сохранила собственное оригинальное обозначение и является уникальной</a:t>
            </a:r>
            <a:r>
              <a:rPr lang="ru-RU" sz="1600" dirty="0" smtClean="0">
                <a:latin typeface="Times New Roman" pitchFamily="18" charset="0"/>
                <a:ea typeface="Times New Roman" pitchFamily="18" charset="0"/>
                <a:cs typeface="Times New Roman" pitchFamily="18" charset="0"/>
              </a:rPr>
              <a:t>.</a:t>
            </a:r>
            <a:endParaRPr lang="ru-RU" sz="1600" dirty="0" smtClean="0">
              <a:latin typeface="Times New Roman" pitchFamily="18" charset="0"/>
              <a:cs typeface="Times New Roman" pitchFamily="18" charset="0"/>
            </a:endParaRPr>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15008" y="928670"/>
            <a:ext cx="2714644" cy="4071966"/>
          </a:xfrm>
          <a:prstGeom prst="rect">
            <a:avLst/>
          </a:prstGeom>
        </p:spPr>
      </p:pic>
      <p:sp>
        <p:nvSpPr>
          <p:cNvPr id="6" name="Прямоугольник 5"/>
          <p:cNvSpPr/>
          <p:nvPr/>
        </p:nvSpPr>
        <p:spPr>
          <a:xfrm>
            <a:off x="5357818" y="5072074"/>
            <a:ext cx="3429008"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Крючков Александр</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№6 «Петушок»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5072098" cy="6463308"/>
          </a:xfrm>
          <a:prstGeom prst="rect">
            <a:avLst/>
          </a:prstGeom>
        </p:spPr>
        <p:txBody>
          <a:bodyPr wrap="square">
            <a:spAutoFit/>
          </a:bodyPr>
          <a:lstStyle/>
          <a:p>
            <a:pPr algn="ctr" fontAlgn="base">
              <a:spcBef>
                <a:spcPct val="0"/>
              </a:spcBef>
              <a:spcAft>
                <a:spcPct val="0"/>
              </a:spcAft>
            </a:pPr>
            <a:r>
              <a:rPr lang="ru-RU" sz="3600" b="1" dirty="0" smtClean="0">
                <a:solidFill>
                  <a:srgbClr val="002060"/>
                </a:solidFill>
                <a:latin typeface="Monotype Corsiva" pitchFamily="66" charset="0"/>
                <a:ea typeface="Times New Roman" pitchFamily="18" charset="0"/>
                <a:cs typeface="Times New Roman" pitchFamily="18" charset="0"/>
              </a:rPr>
              <a:t>Моя фамилия-Мосолова</a:t>
            </a:r>
            <a:endParaRPr lang="ru-RU" sz="3600" dirty="0" smtClean="0">
              <a:solidFill>
                <a:srgbClr val="002060"/>
              </a:solidFill>
              <a:latin typeface="Arial" pitchFamily="34" charset="0"/>
              <a:cs typeface="Arial" pitchFamily="34" charset="0"/>
            </a:endParaRPr>
          </a:p>
          <a:p>
            <a:pPr lvl="0" algn="just" fontAlgn="base">
              <a:spcBef>
                <a:spcPct val="0"/>
              </a:spcBef>
              <a:spcAft>
                <a:spcPct val="0"/>
              </a:spcAft>
            </a:pPr>
            <a:r>
              <a:rPr lang="ru-RU" dirty="0" smtClean="0">
                <a:latin typeface="Times New Roman" pitchFamily="18" charset="0"/>
                <a:ea typeface="Times New Roman" pitchFamily="18" charset="0"/>
                <a:cs typeface="Times New Roman" pitchFamily="18" charset="0"/>
              </a:rPr>
              <a:t>   Исследование истории возникновения фамилии Мосолова открывает забытые страницы жизни и культуры наших предков и может поведать много любопытного о далеком прошлом.</a:t>
            </a:r>
          </a:p>
          <a:p>
            <a:pPr lvl="0" algn="just" fontAlgn="base">
              <a:spcBef>
                <a:spcPct val="0"/>
              </a:spcBef>
              <a:spcAft>
                <a:spcPct val="0"/>
              </a:spcAft>
            </a:pPr>
            <a:r>
              <a:rPr lang="ru-RU" dirty="0" smtClean="0">
                <a:latin typeface="Times New Roman" pitchFamily="18" charset="0"/>
                <a:cs typeface="Times New Roman" pitchFamily="18" charset="0"/>
              </a:rPr>
              <a:t>  Фамилия Мосолова принадлежит к древнему типу славянских семейных именований, образованных от личных прозвищ.</a:t>
            </a:r>
          </a:p>
          <a:p>
            <a:pPr lvl="0" algn="just" fontAlgn="base">
              <a:spcBef>
                <a:spcPct val="0"/>
              </a:spcBef>
              <a:spcAft>
                <a:spcPct val="0"/>
              </a:spcAft>
            </a:pPr>
            <a:r>
              <a:rPr lang="ru-RU" dirty="0" smtClean="0">
                <a:latin typeface="Times New Roman" pitchFamily="18" charset="0"/>
                <a:cs typeface="Times New Roman" pitchFamily="18" charset="0"/>
              </a:rPr>
              <a:t>   Исследуемая фамилия была образована в качестве отчества от личного именования дальнего предка по мужской линии Мосол.</a:t>
            </a:r>
          </a:p>
          <a:p>
            <a:pPr lvl="0" algn="just" fontAlgn="base">
              <a:spcBef>
                <a:spcPct val="0"/>
              </a:spcBef>
              <a:spcAft>
                <a:spcPct val="0"/>
              </a:spcAft>
            </a:pPr>
            <a:r>
              <a:rPr lang="ru-RU" dirty="0" smtClean="0">
                <a:latin typeface="Times New Roman" pitchFamily="18" charset="0"/>
                <a:cs typeface="Times New Roman" pitchFamily="18" charset="0"/>
              </a:rPr>
              <a:t>   По иной версии, фамилия Мосоловы имеет тюркские корни и восходит к слову «</a:t>
            </a:r>
            <a:r>
              <a:rPr lang="ru-RU" dirty="0" err="1" smtClean="0">
                <a:latin typeface="Times New Roman" pitchFamily="18" charset="0"/>
                <a:cs typeface="Times New Roman" pitchFamily="18" charset="0"/>
              </a:rPr>
              <a:t>масул</a:t>
            </a:r>
            <a:r>
              <a:rPr lang="ru-RU" dirty="0" smtClean="0">
                <a:latin typeface="Times New Roman" pitchFamily="18" charset="0"/>
                <a:cs typeface="Times New Roman" pitchFamily="18" charset="0"/>
              </a:rPr>
              <a:t>» (желание, просьба). Возможно так могли назвать долгожданного ребенка, либо сердобольного человека, кроме того, существует версия, согласно которой фамилия Мосолов ведет свое начало от турецкого «,</a:t>
            </a:r>
            <a:r>
              <a:rPr lang="en-US" dirty="0" err="1" smtClean="0">
                <a:latin typeface="Times New Roman" pitchFamily="18" charset="0"/>
                <a:cs typeface="Times New Roman" pitchFamily="18" charset="0"/>
              </a:rPr>
              <a:t>mosyl</a:t>
            </a:r>
            <a:r>
              <a:rPr lang="ru-RU" dirty="0" smtClean="0">
                <a:latin typeface="Times New Roman" pitchFamily="18" charset="0"/>
                <a:cs typeface="Times New Roman" pitchFamily="18" charset="0"/>
              </a:rPr>
              <a:t>»- «доставляющий до места». Следовательно, прозвище Мосол могло быть присвоено курьеру, проводнику, помогавшего окружающим людям.</a:t>
            </a:r>
          </a:p>
          <a:p>
            <a:pPr lvl="0" algn="just" fontAlgn="base">
              <a:spcBef>
                <a:spcPct val="0"/>
              </a:spcBef>
              <a:spcAft>
                <a:spcPct val="0"/>
              </a:spcAft>
            </a:pPr>
            <a:r>
              <a:rPr lang="ru-RU" dirty="0" smtClean="0">
                <a:latin typeface="Times New Roman" pitchFamily="18" charset="0"/>
                <a:cs typeface="Times New Roman" pitchFamily="18" charset="0"/>
              </a:rPr>
              <a:t>   </a:t>
            </a:r>
            <a:endParaRPr lang="ru-RU" dirty="0"/>
          </a:p>
        </p:txBody>
      </p:sp>
      <p:pic>
        <p:nvPicPr>
          <p:cNvPr id="1064" name="Picture 40" descr="C:\Users\User\Desktop\Новая папка\IMG-7d812f07e3b7721380f83cf316a2da59-V.jpg"/>
          <p:cNvPicPr>
            <a:picLocks noChangeAspect="1" noChangeArrowheads="1"/>
          </p:cNvPicPr>
          <p:nvPr/>
        </p:nvPicPr>
        <p:blipFill>
          <a:blip r:embed="rId2" cstate="print"/>
          <a:srcRect/>
          <a:stretch>
            <a:fillRect/>
          </a:stretch>
        </p:blipFill>
        <p:spPr bwMode="auto">
          <a:xfrm>
            <a:off x="5643570" y="642918"/>
            <a:ext cx="3081657" cy="4091826"/>
          </a:xfrm>
          <a:prstGeom prst="rect">
            <a:avLst/>
          </a:prstGeom>
          <a:noFill/>
        </p:spPr>
      </p:pic>
      <p:sp>
        <p:nvSpPr>
          <p:cNvPr id="42" name="Прямоугольник 41"/>
          <p:cNvSpPr/>
          <p:nvPr/>
        </p:nvSpPr>
        <p:spPr>
          <a:xfrm>
            <a:off x="6000760" y="4714884"/>
            <a:ext cx="2500330"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Мосолова Екатерина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 16 «Колокольчик»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5786478" cy="6309420"/>
          </a:xfrm>
          <a:prstGeom prst="rect">
            <a:avLst/>
          </a:prstGeom>
        </p:spPr>
        <p:txBody>
          <a:bodyPr wrap="square">
            <a:spAutoFit/>
          </a:bodyPr>
          <a:lstStyle/>
          <a:p>
            <a:pPr algn="ctr" fontAlgn="base">
              <a:spcBef>
                <a:spcPct val="0"/>
              </a:spcBef>
              <a:spcAft>
                <a:spcPct val="0"/>
              </a:spcAft>
            </a:pPr>
            <a:r>
              <a:rPr lang="ru-RU" sz="3600" b="1" dirty="0" smtClean="0">
                <a:solidFill>
                  <a:srgbClr val="002060"/>
                </a:solidFill>
                <a:latin typeface="Monotype Corsiva" pitchFamily="66" charset="0"/>
                <a:ea typeface="Times New Roman" pitchFamily="18" charset="0"/>
                <a:cs typeface="Times New Roman" pitchFamily="18" charset="0"/>
              </a:rPr>
              <a:t>Моя </a:t>
            </a:r>
            <a:r>
              <a:rPr lang="ru-RU" sz="3600" b="1" dirty="0" err="1" smtClean="0">
                <a:solidFill>
                  <a:srgbClr val="002060"/>
                </a:solidFill>
                <a:latin typeface="Monotype Corsiva" pitchFamily="66" charset="0"/>
                <a:ea typeface="Times New Roman" pitchFamily="18" charset="0"/>
                <a:cs typeface="Times New Roman" pitchFamily="18" charset="0"/>
              </a:rPr>
              <a:t>фамилия-Досманов</a:t>
            </a:r>
            <a:endParaRPr lang="ru-RU" sz="3600" dirty="0" smtClean="0">
              <a:solidFill>
                <a:srgbClr val="002060"/>
              </a:solidFill>
              <a:latin typeface="Arial" pitchFamily="34" charset="0"/>
              <a:cs typeface="Arial" pitchFamily="34" charset="0"/>
            </a:endParaRPr>
          </a:p>
          <a:p>
            <a:pPr algn="just"/>
            <a:r>
              <a:rPr lang="ru-RU" sz="1600" dirty="0" smtClean="0">
                <a:latin typeface="Times New Roman" pitchFamily="18" charset="0"/>
                <a:ea typeface="Times New Roman" pitchFamily="18" charset="0"/>
                <a:cs typeface="Times New Roman" pitchFamily="18" charset="0"/>
              </a:rPr>
              <a:t> </a:t>
            </a:r>
            <a:r>
              <a:rPr lang="ru-RU" sz="1600" dirty="0" smtClean="0">
                <a:latin typeface="Times New Roman" pitchFamily="18" charset="0"/>
                <a:cs typeface="Times New Roman" pitchFamily="18" charset="0"/>
              </a:rPr>
              <a:t>Фамилия </a:t>
            </a:r>
            <a:r>
              <a:rPr lang="ru-RU" sz="1600" dirty="0" err="1" smtClean="0">
                <a:latin typeface="Times New Roman" pitchFamily="18" charset="0"/>
                <a:cs typeface="Times New Roman" pitchFamily="18" charset="0"/>
              </a:rPr>
              <a:t>Досманов</a:t>
            </a:r>
            <a:r>
              <a:rPr lang="ru-RU" sz="1600" dirty="0" smtClean="0">
                <a:latin typeface="Times New Roman" pitchFamily="18" charset="0"/>
                <a:cs typeface="Times New Roman" pitchFamily="18" charset="0"/>
              </a:rPr>
              <a:t> в 50% случаев имеет русское происхождение, в 5% - украинское, в 10% - белорусское, в 30% приходит из языков народов России (татарского, мордовского, башкирского, бурятского и т. д.), в 5% случаев происходит из болгарского или сербского языков. В любом случае эта фамилия образована от имени, прозвища, рода занятий или места жительства дальнего предка человека по мужской линии.</a:t>
            </a:r>
          </a:p>
          <a:p>
            <a:pPr algn="just"/>
            <a:r>
              <a:rPr lang="ru-RU" sz="1600" dirty="0" smtClean="0">
                <a:latin typeface="Times New Roman" pitchFamily="18" charset="0"/>
                <a:cs typeface="Times New Roman" pitchFamily="18" charset="0"/>
              </a:rPr>
              <a:t>      Фамилия </a:t>
            </a:r>
            <a:r>
              <a:rPr lang="ru-RU" sz="1600" dirty="0" err="1" smtClean="0">
                <a:latin typeface="Times New Roman" pitchFamily="18" charset="0"/>
                <a:cs typeface="Times New Roman" pitchFamily="18" charset="0"/>
              </a:rPr>
              <a:t>Досманов</a:t>
            </a:r>
            <a:r>
              <a:rPr lang="ru-RU" sz="1600" dirty="0" smtClean="0">
                <a:latin typeface="Times New Roman" pitchFamily="18" charset="0"/>
                <a:cs typeface="Times New Roman" pitchFamily="18" charset="0"/>
              </a:rPr>
              <a:t> является довольно уникальной на территории России и соседних стран. В некоторых очень старых протоколах жители с этой фамилией относились к сословию аристократии из славянского московского духовенства в XVI-XVII веках, носивших существенную власть и почести. Древние свидетельства фамилии можно найти в перечне жителей Древней Руси в век правления </a:t>
            </a:r>
            <a:r>
              <a:rPr lang="ru-RU" sz="1600" dirty="0" err="1" smtClean="0">
                <a:latin typeface="Times New Roman" pitchFamily="18" charset="0"/>
                <a:cs typeface="Times New Roman" pitchFamily="18" charset="0"/>
              </a:rPr>
              <a:t>Иоана</a:t>
            </a:r>
            <a:r>
              <a:rPr lang="ru-RU" sz="1600" dirty="0" smtClean="0">
                <a:latin typeface="Times New Roman" pitchFamily="18" charset="0"/>
                <a:cs typeface="Times New Roman" pitchFamily="18" charset="0"/>
              </a:rPr>
              <a:t> Грозного. У правителя имелся специальный список уважаемых и </a:t>
            </a:r>
            <a:r>
              <a:rPr lang="ru-RU" sz="1600" dirty="0" err="1" smtClean="0">
                <a:latin typeface="Times New Roman" pitchFamily="18" charset="0"/>
                <a:cs typeface="Times New Roman" pitchFamily="18" charset="0"/>
              </a:rPr>
              <a:t>приятнозвучащих</a:t>
            </a:r>
            <a:r>
              <a:rPr lang="ru-RU" sz="1600" dirty="0" smtClean="0">
                <a:latin typeface="Times New Roman" pitchFamily="18" charset="0"/>
                <a:cs typeface="Times New Roman" pitchFamily="18" charset="0"/>
              </a:rPr>
              <a:t> фамилий, которые давались приближенным только в случае похвалы или награды. Поэтому указанная фамилия донесла собственное начальное значение и является редкой.</a:t>
            </a:r>
          </a:p>
          <a:p>
            <a:pPr algn="just"/>
            <a:r>
              <a:rPr lang="ru-RU" sz="1600" dirty="0" smtClean="0">
                <a:latin typeface="Times New Roman" pitchFamily="18" charset="0"/>
                <a:cs typeface="Times New Roman" pitchFamily="18" charset="0"/>
              </a:rPr>
              <a:t>      Обработчики кроликов - это профессия, от которой произошла фамилия в городе Белый | Тверская область. Женский - преобладающий пол данной фамилии, данная фамилия не очень популярна среди населения, всего 14%.</a:t>
            </a:r>
          </a:p>
        </p:txBody>
      </p:sp>
      <p:pic>
        <p:nvPicPr>
          <p:cNvPr id="3" name="Рисунок 2" descr="C:\Users\tatya\Desktop\IMG_20230123_101745.jpg"/>
          <p:cNvPicPr/>
          <p:nvPr/>
        </p:nvPicPr>
        <p:blipFill rotWithShape="1">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l="2218" t="13249" r="1065" b="17510"/>
          <a:stretch/>
        </p:blipFill>
        <p:spPr bwMode="auto">
          <a:xfrm rot="5400000">
            <a:off x="5401957" y="1813225"/>
            <a:ext cx="4140835" cy="2228850"/>
          </a:xfrm>
          <a:prstGeom prst="rect">
            <a:avLst/>
          </a:prstGeom>
          <a:noFill/>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a:ext>
          </a:extLst>
        </p:spPr>
      </p:pic>
      <p:sp>
        <p:nvSpPr>
          <p:cNvPr id="4" name="Прямоугольник 3"/>
          <p:cNvSpPr/>
          <p:nvPr/>
        </p:nvSpPr>
        <p:spPr>
          <a:xfrm>
            <a:off x="6143636" y="5072074"/>
            <a:ext cx="2500330" cy="492443"/>
          </a:xfrm>
          <a:prstGeom prst="rect">
            <a:avLst/>
          </a:prstGeom>
        </p:spPr>
        <p:txBody>
          <a:bodyPr wrap="square">
            <a:spAutoFit/>
          </a:bodyPr>
          <a:lstStyle/>
          <a:p>
            <a:pPr algn="ct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Досманов</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Никита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№16 «Колокольчик»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1500174"/>
            <a:ext cx="7429552" cy="3816429"/>
          </a:xfrm>
          <a:prstGeom prst="rect">
            <a:avLst/>
          </a:prstGeom>
        </p:spPr>
        <p:txBody>
          <a:bodyPr wrap="square">
            <a:spAutoFit/>
          </a:bodyPr>
          <a:lstStyle/>
          <a:p>
            <a:pPr algn="ctr"/>
            <a:r>
              <a:rPr lang="ru-RU" sz="3600" b="1" dirty="0" smtClean="0">
                <a:solidFill>
                  <a:srgbClr val="002060"/>
                </a:solidFill>
                <a:latin typeface="Monotype Corsiva" pitchFamily="66" charset="0"/>
                <a:cs typeface="Times New Roman" pitchFamily="18" charset="0"/>
              </a:rPr>
              <a:t>Заключение:</a:t>
            </a:r>
            <a:endParaRPr lang="ru-RU" sz="3600" dirty="0" smtClean="0">
              <a:solidFill>
                <a:srgbClr val="002060"/>
              </a:solidFill>
              <a:latin typeface="Arial" pitchFamily="34" charset="0"/>
              <a:cs typeface="Arial" pitchFamily="34" charset="0"/>
            </a:endParaRPr>
          </a:p>
          <a:p>
            <a:pPr algn="ctr"/>
            <a:endParaRPr lang="ru-RU" sz="800" b="1" dirty="0" smtClean="0">
              <a:solidFill>
                <a:schemeClr val="accent5">
                  <a:lumMod val="50000"/>
                </a:schemeClr>
              </a:solidFill>
              <a:latin typeface="Times New Roman" pitchFamily="18" charset="0"/>
              <a:cs typeface="Times New Roman" pitchFamily="18" charset="0"/>
            </a:endParaRPr>
          </a:p>
          <a:p>
            <a:pPr algn="just"/>
            <a:r>
              <a:rPr lang="ru-RU" b="1" dirty="0" smtClean="0">
                <a:solidFill>
                  <a:schemeClr val="accent5">
                    <a:lumMod val="50000"/>
                  </a:schemeClr>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У каждого человека есть фамилия. Фамилия – часть нашей жизни, но это ещё и часть истории и культуры, в ней отражается быт, верования, фантазия, наблюдательность и творчество русского народа.</a:t>
            </a:r>
          </a:p>
          <a:p>
            <a:pPr algn="just"/>
            <a:r>
              <a:rPr lang="ru-RU" b="1" dirty="0" smtClean="0">
                <a:solidFill>
                  <a:srgbClr val="002060"/>
                </a:solidFill>
                <a:latin typeface="Times New Roman" pitchFamily="18" charset="0"/>
                <a:cs typeface="Times New Roman" pitchFamily="18" charset="0"/>
              </a:rPr>
              <a:t>     В ходе работы мы узнали много нового и интересного и самое главное – стали ценить свою фамилию и надеемся, что и наши потомки будут носить семейную фамилию с гордостью.</a:t>
            </a:r>
          </a:p>
          <a:p>
            <a:pPr algn="just"/>
            <a:r>
              <a:rPr lang="ru-RU" b="1" dirty="0" smtClean="0">
                <a:solidFill>
                  <a:srgbClr val="002060"/>
                </a:solidFill>
                <a:latin typeface="Times New Roman" pitchFamily="18" charset="0"/>
                <a:cs typeface="Times New Roman" pitchFamily="18" charset="0"/>
              </a:rPr>
              <a:t>     Фамилия играет важную роль – выделяет одну семью среди других и сохраняет название этой конкретной семьи. Каждый человек вправе гордиться своими предками, их трудом. Фамилия – живая история.</a:t>
            </a:r>
            <a:endParaRPr lang="ru-RU" b="1" dirty="0">
              <a:solidFill>
                <a:srgbClr val="002060"/>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84B8083-4245-4C38-B9F4-0540B11B2FB7}"/>
              </a:ext>
            </a:extLst>
          </p:cNvPr>
          <p:cNvSpPr txBox="1"/>
          <p:nvPr/>
        </p:nvSpPr>
        <p:spPr>
          <a:xfrm>
            <a:off x="4000496" y="6143644"/>
            <a:ext cx="4000528" cy="523220"/>
          </a:xfrm>
          <a:prstGeom prst="rect">
            <a:avLst/>
          </a:prstGeom>
          <a:noFill/>
        </p:spPr>
        <p:txBody>
          <a:bodyPr wrap="square">
            <a:spAutoFit/>
          </a:bodyPr>
          <a:lstStyle/>
          <a:p>
            <a:r>
              <a:rPr lang="ru-RU" sz="1400" dirty="0">
                <a:latin typeface="Times New Roman" panose="02020603050405020304" pitchFamily="18" charset="0"/>
                <a:cs typeface="Times New Roman" panose="02020603050405020304" pitchFamily="18" charset="0"/>
              </a:rPr>
              <a:t>Подготовили педагоги группы №</a:t>
            </a:r>
            <a:r>
              <a:rPr lang="ru-RU" sz="1400" dirty="0" smtClean="0">
                <a:latin typeface="Times New Roman" panose="02020603050405020304" pitchFamily="18" charset="0"/>
                <a:cs typeface="Times New Roman" panose="02020603050405020304" pitchFamily="18" charset="0"/>
              </a:rPr>
              <a:t>12 «Одуванчик»</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корпус): </a:t>
            </a:r>
            <a:r>
              <a:rPr lang="ru-RU" sz="1400" dirty="0" smtClean="0">
                <a:latin typeface="Times New Roman" panose="02020603050405020304" pitchFamily="18" charset="0"/>
                <a:cs typeface="Times New Roman" panose="02020603050405020304" pitchFamily="18" charset="0"/>
              </a:rPr>
              <a:t>Троцкая Л.А., </a:t>
            </a:r>
            <a:r>
              <a:rPr lang="ru-RU" sz="1400" dirty="0" err="1" smtClean="0">
                <a:latin typeface="Times New Roman" panose="02020603050405020304" pitchFamily="18" charset="0"/>
                <a:cs typeface="Times New Roman" panose="02020603050405020304" pitchFamily="18" charset="0"/>
              </a:rPr>
              <a:t>Баисова</a:t>
            </a:r>
            <a:r>
              <a:rPr lang="ru-RU" sz="1400" dirty="0" smtClean="0">
                <a:latin typeface="Times New Roman" panose="02020603050405020304" pitchFamily="18" charset="0"/>
                <a:cs typeface="Times New Roman" panose="02020603050405020304" pitchFamily="18" charset="0"/>
              </a:rPr>
              <a:t> А.М.</a:t>
            </a:r>
            <a:endParaRPr lang="ru-RU" sz="1400" dirty="0"/>
          </a:p>
        </p:txBody>
      </p:sp>
      <p:sp>
        <p:nvSpPr>
          <p:cNvPr id="2050" name="AutoShape 2" descr="https://thepresentation.ru/img/tmb/2/176872/1f1dd24ace16aa131bb0fa51071f4e0b-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2" name="Picture 4" descr="https://cf2.ppt-online.org/files2/slide/u/UPieVrSKRJDEnTBMwy8LAI5kas4Xq97x3uhOZ6Hc0/slide-16.jpg"/>
          <p:cNvPicPr>
            <a:picLocks noChangeAspect="1" noChangeArrowheads="1"/>
          </p:cNvPicPr>
          <p:nvPr/>
        </p:nvPicPr>
        <p:blipFill>
          <a:blip r:embed="rId2"/>
          <a:srcRect/>
          <a:stretch>
            <a:fillRect/>
          </a:stretch>
        </p:blipFill>
        <p:spPr bwMode="auto">
          <a:xfrm>
            <a:off x="714348" y="357166"/>
            <a:ext cx="7168855" cy="536964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7224" y="2071678"/>
            <a:ext cx="7429552" cy="3416320"/>
          </a:xfrm>
          <a:prstGeom prst="rect">
            <a:avLst/>
          </a:prstGeom>
        </p:spPr>
        <p:txBody>
          <a:bodyPr wrap="square">
            <a:spAutoFit/>
          </a:bodyPr>
          <a:lstStyle/>
          <a:p>
            <a:pPr algn="ctr"/>
            <a:r>
              <a:rPr lang="ru-RU" sz="3600" b="1" dirty="0" smtClean="0">
                <a:solidFill>
                  <a:srgbClr val="002060"/>
                </a:solidFill>
                <a:latin typeface="Times New Roman" panose="02020603050405020304" pitchFamily="18" charset="0"/>
                <a:cs typeface="Times New Roman" panose="02020603050405020304" pitchFamily="18" charset="0"/>
              </a:rPr>
              <a:t>Актуальность:</a:t>
            </a:r>
          </a:p>
          <a:p>
            <a:endParaRPr lang="ru-RU" dirty="0" smtClean="0">
              <a:solidFill>
                <a:srgbClr val="002060"/>
              </a:solidFill>
            </a:endParaRPr>
          </a:p>
          <a:p>
            <a:pPr algn="just"/>
            <a:r>
              <a:rPr lang="ru-RU" b="1" dirty="0" smtClean="0">
                <a:solidFill>
                  <a:srgbClr val="002060"/>
                </a:solidFill>
                <a:latin typeface="Times New Roman" panose="02020603050405020304" pitchFamily="18" charset="0"/>
                <a:cs typeface="Times New Roman" panose="02020603050405020304" pitchFamily="18" charset="0"/>
              </a:rPr>
              <a:t>   Знать историю своей фамилии – это знать историю своей семьи. </a:t>
            </a:r>
          </a:p>
          <a:p>
            <a:pPr algn="just"/>
            <a:r>
              <a:rPr lang="ru-RU" b="1" dirty="0" smtClean="0">
                <a:solidFill>
                  <a:srgbClr val="002060"/>
                </a:solidFill>
                <a:latin typeface="Times New Roman" panose="02020603050405020304" pitchFamily="18" charset="0"/>
                <a:cs typeface="Times New Roman" panose="02020603050405020304" pitchFamily="18" charset="0"/>
              </a:rPr>
              <a:t>При рождении каждый человек получает имя и фамилию. Имена нам выбирают наши родители, фамилия же передаётся от старшего поколения младшему. Поэтому вопрос о происхождении фамилии, </a:t>
            </a:r>
          </a:p>
          <a:p>
            <a:pPr algn="just"/>
            <a:r>
              <a:rPr lang="ru-RU" b="1" dirty="0" smtClean="0">
                <a:solidFill>
                  <a:srgbClr val="002060"/>
                </a:solidFill>
                <a:latin typeface="Times New Roman" panose="02020603050405020304" pitchFamily="18" charset="0"/>
                <a:cs typeface="Times New Roman" panose="02020603050405020304" pitchFamily="18" charset="0"/>
              </a:rPr>
              <a:t>об истории фамилии очень важен для каждого человека. Ведь история происхождения фамилии может раскрыть нам тайны фамилий, может рассказать, что скрыто за той или иной фамилией, когда и как она образована.</a:t>
            </a:r>
          </a:p>
          <a:p>
            <a:pPr algn="just"/>
            <a:r>
              <a:rPr lang="ru-RU" b="1" dirty="0" smtClean="0">
                <a:solidFill>
                  <a:srgbClr val="002060"/>
                </a:solidFill>
                <a:latin typeface="Times New Roman" panose="02020603050405020304" pitchFamily="18" charset="0"/>
                <a:cs typeface="Times New Roman" panose="02020603050405020304" pitchFamily="18" charset="0"/>
              </a:rPr>
              <a:t> </a:t>
            </a:r>
            <a:endParaRPr lang="ru-RU" dirty="0">
              <a:solidFill>
                <a:srgbClr val="002060"/>
              </a:solidFill>
            </a:endParaRPr>
          </a:p>
        </p:txBody>
      </p:sp>
      <p:sp>
        <p:nvSpPr>
          <p:cNvPr id="14338" name="AutoShape 2" descr="https://l2well.ru/img/besplatnoe-proishozhdenie-famili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340" name="Picture 4" descr="https://efimovfree.ru/wp-content/uploads/c/b/4/cb4d83cfdc6c167dac35d390c4bc31d1.gif"/>
          <p:cNvPicPr>
            <a:picLocks noChangeAspect="1" noChangeArrowheads="1" noCrop="1"/>
          </p:cNvPicPr>
          <p:nvPr/>
        </p:nvPicPr>
        <p:blipFill>
          <a:blip r:embed="rId2"/>
          <a:srcRect/>
          <a:stretch>
            <a:fillRect/>
          </a:stretch>
        </p:blipFill>
        <p:spPr bwMode="auto">
          <a:xfrm>
            <a:off x="1357290" y="142852"/>
            <a:ext cx="6215106" cy="1775746"/>
          </a:xfrm>
          <a:prstGeom prst="rect">
            <a:avLst/>
          </a:prstGeom>
          <a:noFill/>
        </p:spPr>
      </p:pic>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14290"/>
            <a:ext cx="7858180" cy="2585323"/>
          </a:xfrm>
          <a:prstGeom prst="rect">
            <a:avLst/>
          </a:prstGeom>
        </p:spPr>
        <p:txBody>
          <a:bodyPr wrap="square">
            <a:spAutoFit/>
          </a:bodyPr>
          <a:lstStyle/>
          <a:p>
            <a:pPr algn="just"/>
            <a:r>
              <a:rPr lang="ru-RU" b="1" dirty="0" smtClean="0">
                <a:solidFill>
                  <a:srgbClr val="002060"/>
                </a:solidFill>
                <a:latin typeface="Times New Roman" panose="02020603050405020304" pitchFamily="18" charset="0"/>
                <a:cs typeface="Times New Roman" panose="02020603050405020304" pitchFamily="18" charset="0"/>
              </a:rPr>
              <a:t>     Фамилия человека – это наследуемое семейное наименование. Это достояние и достоинство каждой семьи. И каждый человек должен знать историю происхождения своей фамилии и носить её с гордостью.</a:t>
            </a:r>
            <a:r>
              <a:rPr lang="ru-RU" b="1" dirty="0" smtClean="0">
                <a:latin typeface="Times New Roman" panose="02020603050405020304" pitchFamily="18" charset="0"/>
                <a:cs typeface="Times New Roman" panose="02020603050405020304" pitchFamily="18" charset="0"/>
              </a:rPr>
              <a:t> </a:t>
            </a:r>
          </a:p>
          <a:p>
            <a:pPr algn="just"/>
            <a:r>
              <a:rPr lang="ru-RU" b="1" dirty="0" smtClean="0">
                <a:solidFill>
                  <a:srgbClr val="002060"/>
                </a:solidFill>
                <a:latin typeface="Times New Roman" panose="02020603050405020304" pitchFamily="18" charset="0"/>
                <a:cs typeface="Times New Roman" panose="02020603050405020304" pitchFamily="18" charset="0"/>
              </a:rPr>
              <a:t>      Фамилии не придумывались просто так, каждая из них- история жизни человека. Мало кто знает, что значит та или иная фамилия, какие люди сделали ее известной. </a:t>
            </a:r>
          </a:p>
          <a:p>
            <a:pPr algn="just"/>
            <a:r>
              <a:rPr lang="ru-RU" b="1" dirty="0" smtClean="0">
                <a:solidFill>
                  <a:srgbClr val="002060"/>
                </a:solidFill>
                <a:latin typeface="Times New Roman" panose="02020603050405020304" pitchFamily="18" charset="0"/>
                <a:cs typeface="Times New Roman" panose="02020603050405020304" pitchFamily="18" charset="0"/>
              </a:rPr>
              <a:t>      Предлагаем Вам заглянуть вглубь веков и провести вместе с нами уникальное исследование…</a:t>
            </a:r>
            <a:endParaRPr lang="ru-RU" dirty="0" smtClean="0">
              <a:solidFill>
                <a:srgbClr val="002060"/>
              </a:solidFill>
            </a:endParaRPr>
          </a:p>
          <a:p>
            <a:endParaRPr lang="ru-RU" dirty="0">
              <a:solidFill>
                <a:srgbClr val="002060"/>
              </a:solidFill>
            </a:endParaRPr>
          </a:p>
        </p:txBody>
      </p:sp>
      <p:pic>
        <p:nvPicPr>
          <p:cNvPr id="13314" name="Picture 2" descr="https://cf.ppt-online.org/files/slide/u/UW865hYBm3K7Njq2gvTQH9DtaXiMRncoCOVkIz/slide-3.jpg"/>
          <p:cNvPicPr>
            <a:picLocks noChangeAspect="1" noChangeArrowheads="1"/>
          </p:cNvPicPr>
          <p:nvPr/>
        </p:nvPicPr>
        <p:blipFill>
          <a:blip r:embed="rId2"/>
          <a:srcRect/>
          <a:stretch>
            <a:fillRect/>
          </a:stretch>
        </p:blipFill>
        <p:spPr bwMode="auto">
          <a:xfrm>
            <a:off x="1928793" y="2523536"/>
            <a:ext cx="5500727" cy="4120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479279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5214974" cy="6278642"/>
          </a:xfrm>
          <a:prstGeom prst="rect">
            <a:avLst/>
          </a:prstGeom>
        </p:spPr>
        <p:txBody>
          <a:bodyPr wrap="square">
            <a:spAutoFit/>
          </a:bodyPr>
          <a:lstStyle/>
          <a:p>
            <a:pPr lvl="0"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фамилия-Гаврилова</a:t>
            </a:r>
            <a:endParaRPr lang="ru-RU" sz="3200" dirty="0" smtClean="0">
              <a:solidFill>
                <a:srgbClr val="002060"/>
              </a:solidFill>
              <a:latin typeface="Arial" pitchFamily="34" charset="0"/>
              <a:cs typeface="Arial" pitchFamily="34" charset="0"/>
            </a:endParaRPr>
          </a:p>
          <a:p>
            <a:pPr lvl="0" algn="just" eaLnBrk="0" fontAlgn="base" hangingPunct="0">
              <a:spcBef>
                <a:spcPct val="0"/>
              </a:spcBef>
              <a:spcAft>
                <a:spcPct val="0"/>
              </a:spcAft>
            </a:pPr>
            <a:r>
              <a:rPr lang="ru-RU" dirty="0" smtClean="0">
                <a:solidFill>
                  <a:srgbClr val="002060"/>
                </a:solidFill>
                <a:latin typeface="Times New Roman" pitchFamily="18" charset="0"/>
                <a:ea typeface="Times New Roman" pitchFamily="18" charset="0"/>
                <a:cs typeface="Times New Roman" pitchFamily="18" charset="0"/>
              </a:rPr>
              <a:t>    </a:t>
            </a:r>
            <a:r>
              <a:rPr lang="ru-RU" sz="1600" dirty="0" smtClean="0">
                <a:latin typeface="Times New Roman" panose="02020603050405020304" pitchFamily="18" charset="0"/>
                <a:cs typeface="Times New Roman" panose="02020603050405020304" pitchFamily="18" charset="0"/>
              </a:rPr>
              <a:t>Гаврилов – русская фамилия, образованная от крестильного имени родоначальника.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Фамилия  происходит от имени предка – Гаврила, являющегося производной формой от мужского канонического имени Гавриил. Это имя пришло в русский язык вместе с  христианством – именно с принятием греческой веры можно связать распространение многих популярных сегодня русских имен. Это неудивительно, ведь именно с введением христианской церковью имена были введены в систему, благодаря святцам. Эти имена носили христианские святые, чаще греки или подданные Римской империи и в то время отношение к именам было более свободным - поскольку как таковых святцев не было, человека могли наречь любым словом, наиболее подходящим к его характеру. </a:t>
            </a:r>
          </a:p>
          <a:p>
            <a:pPr lvl="0" algn="just" eaLnBrk="0" fontAlgn="base" hangingPunct="0">
              <a:spcBef>
                <a:spcPct val="0"/>
              </a:spcBef>
              <a:spcAft>
                <a:spcPct val="0"/>
              </a:spcAft>
            </a:pPr>
            <a:r>
              <a:rPr lang="ru-RU" sz="1600" dirty="0" smtClean="0">
                <a:latin typeface="Times New Roman" panose="02020603050405020304" pitchFamily="18" charset="0"/>
                <a:cs typeface="Times New Roman" panose="02020603050405020304" pitchFamily="18" charset="0"/>
              </a:rPr>
              <a:t>   Со времен древнего мира, с отходом от политеизма многое изменилось, но древние имена сохранили свое значение и в то же время стали  родными для русского языка. </a:t>
            </a:r>
          </a:p>
          <a:p>
            <a:pPr lvl="0" algn="just" eaLnBrk="0" fontAlgn="base" hangingPunct="0">
              <a:spcBef>
                <a:spcPct val="0"/>
              </a:spcBef>
              <a:spcAft>
                <a:spcPct val="0"/>
              </a:spcAft>
            </a:pPr>
            <a:r>
              <a:rPr lang="ru-RU" sz="1600" dirty="0" smtClean="0">
                <a:latin typeface="Times New Roman" panose="02020603050405020304" pitchFamily="18" charset="0"/>
                <a:cs typeface="Times New Roman" panose="02020603050405020304" pitchFamily="18" charset="0"/>
              </a:rPr>
              <a:t>  Такова история и теперь уже старинного русского имени Гавриил, происходящего от древнееврейского слова  «моя мощь – Бог». </a:t>
            </a:r>
            <a:endParaRPr lang="ru-RU" sz="1600" dirty="0" smtClean="0">
              <a:latin typeface="Arial" pitchFamily="34" charset="0"/>
              <a:cs typeface="Arial" pitchFamily="34" charset="0"/>
            </a:endParaRPr>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643570" y="1214422"/>
            <a:ext cx="2857520" cy="3810027"/>
          </a:xfrm>
          <a:prstGeom prst="rect">
            <a:avLst/>
          </a:prstGeom>
        </p:spPr>
      </p:pic>
      <p:sp>
        <p:nvSpPr>
          <p:cNvPr id="5" name="Прямоугольник 4"/>
          <p:cNvSpPr/>
          <p:nvPr/>
        </p:nvSpPr>
        <p:spPr>
          <a:xfrm>
            <a:off x="5715008" y="5072074"/>
            <a:ext cx="3000396"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Гаврилова Дарья</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№6 «Петушок»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85720" y="285728"/>
            <a:ext cx="4786345"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фамилия-Шпак</a:t>
            </a:r>
            <a:endParaRPr lang="ru-RU" sz="3200" dirty="0" smtClean="0">
              <a:solidFill>
                <a:srgbClr val="002060"/>
              </a:solidFill>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Представители </a:t>
            </a:r>
            <a:r>
              <a:rPr kumimoji="0" lang="ru-RU" sz="1600" b="0" i="0" u="none" strike="noStrike" cap="none" normalizeH="0" baseline="0" dirty="0" smtClean="0">
                <a:ln>
                  <a:noFill/>
                </a:ln>
                <a:solidFill>
                  <a:srgbClr val="982200"/>
                </a:solidFill>
                <a:effectLst/>
                <a:latin typeface="Times New Roman" pitchFamily="18" charset="0"/>
                <a:ea typeface="Times New Roman" pitchFamily="18" charset="0"/>
                <a:cs typeface="Times New Roman" pitchFamily="18" charset="0"/>
                <a:hlinkClick r:id="rId2" tooltip="Анализ фамилии Шпак"/>
              </a:rPr>
              <a:t>фамилии Шпак</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могут гордиться своими предками, сведения о которых содержатся в различных документах, подтверждающих след, оставленный ими в истории Белоруссии и России.</a:t>
            </a:r>
            <a:r>
              <a:rPr lang="ru-RU" sz="1600" dirty="0" smtClean="0">
                <a:latin typeface="Times New Roman" pitchFamily="18" charset="0"/>
                <a:cs typeface="Times New Roman" pitchFamily="18" charset="0"/>
              </a:rPr>
              <a:t> Фамилия Шпак принадлежит к древнему типу славянских фамилий, образованных от личного прозвища.</a:t>
            </a:r>
          </a:p>
          <a:p>
            <a:pPr algn="just" fontAlgn="base">
              <a:spcBef>
                <a:spcPct val="0"/>
              </a:spcBef>
              <a:spcAft>
                <a:spcPct val="0"/>
              </a:spcAft>
            </a:pPr>
            <a:r>
              <a:rPr lang="ru-RU" sz="1600" dirty="0" smtClean="0">
                <a:latin typeface="Times New Roman" pitchFamily="18" charset="0"/>
                <a:cs typeface="Times New Roman" pitchFamily="18" charset="0"/>
              </a:rPr>
              <a:t>    Был любим в народе и скворец – небольшая перелетная певчая птица отряда воробьиных. В Белоруссии и на Украине эту птицу именовали по-польски – «шпак». А в Белоруссии для людей с проседью в волосах бытовало прозвище Шпак, основанное на цвете оперения серого скворца – черное с небольшими белыми участками. </a:t>
            </a:r>
          </a:p>
          <a:p>
            <a:pPr algn="just" fontAlgn="base">
              <a:spcBef>
                <a:spcPct val="0"/>
              </a:spcBef>
              <a:spcAft>
                <a:spcPct val="0"/>
              </a:spcAft>
            </a:pPr>
            <a:r>
              <a:rPr lang="ru-RU" sz="1600" dirty="0" smtClean="0">
                <a:latin typeface="Times New Roman" pitchFamily="18" charset="0"/>
                <a:cs typeface="Times New Roman" pitchFamily="18" charset="0"/>
              </a:rPr>
              <a:t>   Так и личное прозвище Шпак, без каких бы то ни было изменений, преобразовалось в передаваемую от отца к сыну фамилию. Фамилия Шпак относится к числу старинных белорусских фамилий, в которых нашли отражение сложная история родственных славянских народов, единство их корней и в то же время историческая самобытность.</a:t>
            </a:r>
          </a:p>
          <a:p>
            <a:pPr algn="just" fontAlgn="base">
              <a:spcBef>
                <a:spcPct val="0"/>
              </a:spcBef>
              <a:spcAft>
                <a:spcPct val="0"/>
              </a:spcAft>
            </a:pPr>
            <a:endParaRPr lang="ru-RU" sz="1600" dirty="0" smtClean="0">
              <a:latin typeface="Times New Roman" pitchFamily="18" charset="0"/>
              <a:cs typeface="Times New Roman" pitchFamily="18" charset="0"/>
            </a:endParaRPr>
          </a:p>
          <a:p>
            <a:pPr lvl="0" algn="just" fontAlgn="base">
              <a:spcBef>
                <a:spcPct val="0"/>
              </a:spcBef>
              <a:spcAft>
                <a:spcPct val="0"/>
              </a:spcAf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27" name="Picture 3" descr="C:\Users\User\Desktop\IMG-ccd03bc14daf90868cc91cfd374b776d-V.jpg"/>
          <p:cNvPicPr>
            <a:picLocks noChangeAspect="1" noChangeArrowheads="1"/>
          </p:cNvPicPr>
          <p:nvPr/>
        </p:nvPicPr>
        <p:blipFill>
          <a:blip r:embed="rId3"/>
          <a:srcRect/>
          <a:stretch>
            <a:fillRect/>
          </a:stretch>
        </p:blipFill>
        <p:spPr bwMode="auto">
          <a:xfrm>
            <a:off x="5286380" y="2428868"/>
            <a:ext cx="3363301" cy="2335626"/>
          </a:xfrm>
          <a:prstGeom prst="rect">
            <a:avLst/>
          </a:prstGeom>
          <a:noFill/>
        </p:spPr>
      </p:pic>
      <p:sp>
        <p:nvSpPr>
          <p:cNvPr id="6" name="Прямоугольник 5"/>
          <p:cNvSpPr/>
          <p:nvPr/>
        </p:nvSpPr>
        <p:spPr>
          <a:xfrm>
            <a:off x="5929322" y="4786322"/>
            <a:ext cx="2286016" cy="492443"/>
          </a:xfrm>
          <a:prstGeom prst="rect">
            <a:avLst/>
          </a:prstGeom>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Шпак Алена</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№6 «Петушок»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5857916" cy="6001643"/>
          </a:xfrm>
          <a:prstGeom prst="rect">
            <a:avLst/>
          </a:prstGeom>
        </p:spPr>
        <p:txBody>
          <a:bodyPr wrap="square">
            <a:spAutoFit/>
          </a:bodyPr>
          <a:lstStyle/>
          <a:p>
            <a:pPr lvl="0"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фамилия-Харитонов</a:t>
            </a:r>
            <a:endParaRPr lang="ru-RU" sz="700" dirty="0" smtClean="0">
              <a:solidFill>
                <a:srgbClr val="002060"/>
              </a:solidFill>
              <a:latin typeface="Arial" pitchFamily="34" charset="0"/>
              <a:cs typeface="Arial" pitchFamily="34" charset="0"/>
            </a:endParaRPr>
          </a:p>
          <a:p>
            <a:pPr algn="just"/>
            <a:r>
              <a:rPr lang="ru-RU" sz="1600" dirty="0" smtClean="0">
                <a:latin typeface="Times New Roman" pitchFamily="18" charset="0"/>
                <a:cs typeface="Times New Roman" pitchFamily="18" charset="0"/>
              </a:rPr>
              <a:t>     Представитель фамилии Харитонов может гордиться своими предками, сведения о которых содержатся в различных документах, подтверждающих след, оставленный ими в истории нашего государства. Фамилия Харитонов произошла от имени Харитон. На Руси одним из почитаемых святых является Преподобный Харитон Исповедник, день памяти которого отмечается церковью ежегодно 28 сентября. Возможно, предок рода Харитоновых был крещен в этот день. Преподобный Харитон Исповедник пострадал в </a:t>
            </a:r>
            <a:r>
              <a:rPr lang="ru-RU" sz="1600" dirty="0" err="1" smtClean="0">
                <a:latin typeface="Times New Roman" pitchFamily="18" charset="0"/>
                <a:cs typeface="Times New Roman" pitchFamily="18" charset="0"/>
              </a:rPr>
              <a:t>Иконии</a:t>
            </a:r>
            <a:r>
              <a:rPr lang="ru-RU" sz="1600" dirty="0" smtClean="0">
                <a:latin typeface="Times New Roman" pitchFamily="18" charset="0"/>
                <a:cs typeface="Times New Roman" pitchFamily="18" charset="0"/>
              </a:rPr>
              <a:t> во время одного из гонений на христиан при императорах </a:t>
            </a:r>
            <a:r>
              <a:rPr lang="ru-RU" sz="1600" dirty="0" err="1" smtClean="0">
                <a:latin typeface="Times New Roman" pitchFamily="18" charset="0"/>
                <a:cs typeface="Times New Roman" pitchFamily="18" charset="0"/>
              </a:rPr>
              <a:t>Галерии</a:t>
            </a:r>
            <a:r>
              <a:rPr lang="ru-RU" sz="1600" dirty="0" smtClean="0">
                <a:latin typeface="Times New Roman" pitchFamily="18" charset="0"/>
                <a:cs typeface="Times New Roman" pitchFamily="18" charset="0"/>
              </a:rPr>
              <a:t> (305 - 311), </a:t>
            </a:r>
            <a:r>
              <a:rPr lang="ru-RU" sz="1600" dirty="0" err="1" smtClean="0">
                <a:latin typeface="Times New Roman" pitchFamily="18" charset="0"/>
                <a:cs typeface="Times New Roman" pitchFamily="18" charset="0"/>
              </a:rPr>
              <a:t>Максимиане</a:t>
            </a:r>
            <a:r>
              <a:rPr lang="ru-RU" sz="1600" dirty="0" smtClean="0">
                <a:latin typeface="Times New Roman" pitchFamily="18" charset="0"/>
                <a:cs typeface="Times New Roman" pitchFamily="18" charset="0"/>
              </a:rPr>
              <a:t> (305 - 313) или </a:t>
            </a:r>
            <a:r>
              <a:rPr lang="ru-RU" sz="1600" dirty="0" err="1" smtClean="0">
                <a:latin typeface="Times New Roman" pitchFamily="18" charset="0"/>
                <a:cs typeface="Times New Roman" pitchFamily="18" charset="0"/>
              </a:rPr>
              <a:t>Ликинии</a:t>
            </a:r>
            <a:r>
              <a:rPr lang="ru-RU" sz="1600" dirty="0" smtClean="0">
                <a:latin typeface="Times New Roman" pitchFamily="18" charset="0"/>
                <a:cs typeface="Times New Roman" pitchFamily="18" charset="0"/>
              </a:rPr>
              <a:t> (311 - 324).Скорее всего, основатель рода Харитоновых был человеком из привилегированного сословия. Фамилии, образованные от полной формы имени, имела в основном социальная верхушка, знать, или семьи, пользовавшиеся в данной местности большим авторитетом, представителей которых соседи уважительно звали полным именем, в отличие от других сословий, звавшихся, как правило, уменьшительными, производными, обиходными именами.</a:t>
            </a:r>
          </a:p>
          <a:p>
            <a:pPr algn="just"/>
            <a:r>
              <a:rPr lang="ru-RU" sz="1600" dirty="0" smtClean="0">
                <a:latin typeface="Times New Roman" pitchFamily="18" charset="0"/>
                <a:cs typeface="Times New Roman" pitchFamily="18" charset="0"/>
              </a:rPr>
              <a:t>В настоящее время </a:t>
            </a:r>
            <a:r>
              <a:rPr lang="ru-RU" sz="1600" u="sng" dirty="0" smtClean="0">
                <a:latin typeface="Times New Roman" pitchFamily="18" charset="0"/>
                <a:cs typeface="Times New Roman" pitchFamily="18" charset="0"/>
                <a:hlinkClick r:id="rId2" tooltip="Анализ фамилии Харитонов"/>
              </a:rPr>
              <a:t>фамилия Харитонов</a:t>
            </a:r>
            <a:r>
              <a:rPr lang="ru-RU" sz="1600" dirty="0" smtClean="0">
                <a:latin typeface="Times New Roman" pitchFamily="18" charset="0"/>
                <a:cs typeface="Times New Roman" pitchFamily="18" charset="0"/>
              </a:rPr>
              <a:t> являет собой замечательный памятник славянской письменности и культуры.</a:t>
            </a:r>
          </a:p>
          <a:p>
            <a:pPr lvl="0" algn="just" eaLnBrk="0" fontAlgn="base" hangingPunct="0">
              <a:spcBef>
                <a:spcPct val="0"/>
              </a:spcBef>
              <a:spcAft>
                <a:spcPct val="0"/>
              </a:spcAft>
            </a:pPr>
            <a:endParaRPr lang="ru-RU" sz="1600" dirty="0" smtClean="0">
              <a:solidFill>
                <a:srgbClr val="002060"/>
              </a:solidFill>
              <a:latin typeface="Times New Roman" pitchFamily="18" charset="0"/>
              <a:cs typeface="Times New Roman" pitchFamily="18" charset="0"/>
            </a:endParaRPr>
          </a:p>
        </p:txBody>
      </p:sp>
      <p:pic>
        <p:nvPicPr>
          <p:cNvPr id="3" name="Рисунок 2" descr="C:\Users\tatya\Desktop\Никита журнал\1E3A9035.jpg"/>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215074" y="1214422"/>
            <a:ext cx="2428892" cy="3829057"/>
          </a:xfrm>
          <a:prstGeom prst="rect">
            <a:avLst/>
          </a:prstGeom>
          <a:noFill/>
          <a:ln>
            <a:noFill/>
          </a:ln>
        </p:spPr>
      </p:pic>
      <p:sp>
        <p:nvSpPr>
          <p:cNvPr id="4" name="TextBox 3">
            <a:extLst>
              <a:ext uri="{FF2B5EF4-FFF2-40B4-BE49-F238E27FC236}">
                <a16:creationId xmlns:a16="http://schemas.microsoft.com/office/drawing/2014/main" xmlns="" id="{504C0DDD-33F9-7602-C53E-E7032916BB5D}"/>
              </a:ext>
            </a:extLst>
          </p:cNvPr>
          <p:cNvSpPr txBox="1"/>
          <p:nvPr/>
        </p:nvSpPr>
        <p:spPr>
          <a:xfrm>
            <a:off x="6429388" y="5072074"/>
            <a:ext cx="2172351" cy="492443"/>
          </a:xfrm>
          <a:prstGeom prst="rect">
            <a:avLst/>
          </a:prstGeom>
          <a:noFill/>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Харитонов Никита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a:t>
            </a:r>
            <a:r>
              <a:rPr lang="ru-RU" sz="1300" b="1" dirty="0">
                <a:solidFill>
                  <a:schemeClr val="accent2">
                    <a:lumMod val="50000"/>
                  </a:schemeClr>
                </a:solidFill>
                <a:latin typeface="Times New Roman" panose="02020603050405020304" pitchFamily="18" charset="0"/>
                <a:cs typeface="Times New Roman" panose="02020603050405020304" pitchFamily="18" charset="0"/>
              </a:rPr>
              <a:t>№</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12 «Одуванчик»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Новая папка\IMG-0e4d399e9c588b99b4f9baf9f974d59b-V.jpg"/>
          <p:cNvPicPr>
            <a:picLocks noChangeAspect="1" noChangeArrowheads="1"/>
          </p:cNvPicPr>
          <p:nvPr/>
        </p:nvPicPr>
        <p:blipFill>
          <a:blip r:embed="rId2"/>
          <a:srcRect/>
          <a:stretch>
            <a:fillRect/>
          </a:stretch>
        </p:blipFill>
        <p:spPr bwMode="auto">
          <a:xfrm>
            <a:off x="5715008" y="1643050"/>
            <a:ext cx="3000375" cy="3429000"/>
          </a:xfrm>
          <a:prstGeom prst="rect">
            <a:avLst/>
          </a:prstGeom>
          <a:noFill/>
        </p:spPr>
      </p:pic>
      <p:sp>
        <p:nvSpPr>
          <p:cNvPr id="4" name="Прямоугольник 3"/>
          <p:cNvSpPr/>
          <p:nvPr/>
        </p:nvSpPr>
        <p:spPr>
          <a:xfrm>
            <a:off x="214282" y="1285860"/>
            <a:ext cx="5214974" cy="3539430"/>
          </a:xfrm>
          <a:prstGeom prst="rect">
            <a:avLst/>
          </a:prstGeom>
        </p:spPr>
        <p:txBody>
          <a:bodyPr wrap="square">
            <a:spAutoFit/>
          </a:bodyPr>
          <a:lstStyle/>
          <a:p>
            <a:pPr lvl="0" algn="ctr" fontAlgn="base">
              <a:spcBef>
                <a:spcPct val="0"/>
              </a:spcBef>
              <a:spcAft>
                <a:spcPct val="0"/>
              </a:spcAft>
            </a:pPr>
            <a:r>
              <a:rPr lang="ru-RU" sz="3200" b="1" dirty="0" smtClean="0">
                <a:solidFill>
                  <a:srgbClr val="002060"/>
                </a:solidFill>
                <a:latin typeface="Monotype Corsiva" pitchFamily="66" charset="0"/>
                <a:ea typeface="Times New Roman" pitchFamily="18" charset="0"/>
                <a:cs typeface="Times New Roman" pitchFamily="18" charset="0"/>
              </a:rPr>
              <a:t>Моя фамилия-Егоров</a:t>
            </a:r>
            <a:endParaRPr lang="ru-RU" sz="700" dirty="0" smtClean="0">
              <a:solidFill>
                <a:srgbClr val="002060"/>
              </a:solidFill>
              <a:latin typeface="Arial" pitchFamily="34" charset="0"/>
              <a:cs typeface="Arial" pitchFamily="34" charset="0"/>
            </a:endParaRPr>
          </a:p>
          <a:p>
            <a:pPr algn="just"/>
            <a:r>
              <a:rPr lang="ru-RU" sz="1600" dirty="0" smtClean="0">
                <a:latin typeface="Times New Roman" pitchFamily="18" charset="0"/>
                <a:cs typeface="Times New Roman" pitchFamily="18" charset="0"/>
              </a:rPr>
              <a:t>     Обладатель фамилии Егоров по праву может гордиться своими предками, сведения о которых содержатся в различных документах, подтверждающих след, оставленный ими в истории России. </a:t>
            </a:r>
          </a:p>
          <a:p>
            <a:pPr algn="just"/>
            <a:r>
              <a:rPr lang="ru-RU" sz="1600" dirty="0" smtClean="0">
                <a:latin typeface="Times New Roman" pitchFamily="18" charset="0"/>
                <a:cs typeface="Times New Roman" pitchFamily="18" charset="0"/>
              </a:rPr>
              <a:t>    В </a:t>
            </a:r>
            <a:r>
              <a:rPr lang="en-US" sz="1600" dirty="0" smtClean="0">
                <a:latin typeface="Times New Roman" pitchFamily="18" charset="0"/>
                <a:cs typeface="Times New Roman" pitchFamily="18" charset="0"/>
              </a:rPr>
              <a:t>XV-XVI </a:t>
            </a:r>
            <a:r>
              <a:rPr lang="ru-RU" sz="1600" dirty="0" smtClean="0">
                <a:latin typeface="Times New Roman" pitchFamily="18" charset="0"/>
                <a:cs typeface="Times New Roman" pitchFamily="18" charset="0"/>
              </a:rPr>
              <a:t>веках на Руси начали закрепляться фамилии, обозначавшие принадлежность к конкретной семье. Это были притяжательные прилагательные с суффиксами –</a:t>
            </a:r>
            <a:r>
              <a:rPr lang="ru-RU" sz="1600" dirty="0" err="1" smtClean="0">
                <a:latin typeface="Times New Roman" pitchFamily="18" charset="0"/>
                <a:cs typeface="Times New Roman" pitchFamily="18" charset="0"/>
              </a:rPr>
              <a:t>ов</a:t>
            </a:r>
            <a:r>
              <a:rPr lang="ru-RU" sz="1600" dirty="0" smtClean="0">
                <a:latin typeface="Times New Roman" pitchFamily="18" charset="0"/>
                <a:cs typeface="Times New Roman" pitchFamily="18" charset="0"/>
              </a:rPr>
              <a:t>/-ев, -ин. Таким образом, потомки человека, обладавшего именем Егор, со временем получили фамилию Егоровы. Фамилия Егоров представляет собой замечательный памятник славянской письменности и культуры.</a:t>
            </a:r>
            <a:endParaRPr lang="ru-RU" sz="1600" dirty="0" smtClean="0">
              <a:solidFill>
                <a:srgbClr val="002060"/>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504C0DDD-33F9-7602-C53E-E7032916BB5D}"/>
              </a:ext>
            </a:extLst>
          </p:cNvPr>
          <p:cNvSpPr txBox="1"/>
          <p:nvPr/>
        </p:nvSpPr>
        <p:spPr>
          <a:xfrm>
            <a:off x="6072198" y="5072074"/>
            <a:ext cx="2243789" cy="492443"/>
          </a:xfrm>
          <a:prstGeom prst="rect">
            <a:avLst/>
          </a:prstGeom>
          <a:noFill/>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Егоров Филипп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a:t>
            </a:r>
            <a:r>
              <a:rPr lang="ru-RU" sz="1300" b="1" dirty="0">
                <a:solidFill>
                  <a:schemeClr val="accent2">
                    <a:lumMod val="50000"/>
                  </a:schemeClr>
                </a:solidFill>
                <a:latin typeface="Times New Roman" panose="02020603050405020304" pitchFamily="18" charset="0"/>
                <a:cs typeface="Times New Roman" panose="02020603050405020304" pitchFamily="18" charset="0"/>
              </a:rPr>
              <a:t>№</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12 «Одуванчик»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l="-99" t="8390" r="24950" b="28981"/>
          <a:stretch/>
        </p:blipFill>
        <p:spPr bwMode="auto">
          <a:xfrm rot="5400000" flipV="1">
            <a:off x="6145849" y="2498094"/>
            <a:ext cx="2928958" cy="20761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a:ext>
          </a:extLst>
        </p:spPr>
      </p:pic>
      <p:sp>
        <p:nvSpPr>
          <p:cNvPr id="3" name="Прямоугольник 2"/>
          <p:cNvSpPr/>
          <p:nvPr/>
        </p:nvSpPr>
        <p:spPr>
          <a:xfrm>
            <a:off x="142844" y="642918"/>
            <a:ext cx="6215106" cy="4955203"/>
          </a:xfrm>
          <a:prstGeom prst="rect">
            <a:avLst/>
          </a:prstGeom>
        </p:spPr>
        <p:txBody>
          <a:bodyPr wrap="square">
            <a:spAutoFit/>
          </a:bodyPr>
          <a:lstStyle/>
          <a:p>
            <a:pPr lvl="0" algn="ctr" fontAlgn="base">
              <a:spcBef>
                <a:spcPct val="0"/>
              </a:spcBef>
              <a:spcAft>
                <a:spcPct val="0"/>
              </a:spcAft>
            </a:pPr>
            <a:r>
              <a:rPr lang="ru-RU" sz="3600" b="1" dirty="0" smtClean="0">
                <a:solidFill>
                  <a:srgbClr val="002060"/>
                </a:solidFill>
                <a:latin typeface="Monotype Corsiva" pitchFamily="66" charset="0"/>
                <a:ea typeface="Times New Roman" pitchFamily="18" charset="0"/>
                <a:cs typeface="Times New Roman" pitchFamily="18" charset="0"/>
              </a:rPr>
              <a:t>Моя фамилия-Фокина</a:t>
            </a:r>
          </a:p>
          <a:p>
            <a:pPr algn="just"/>
            <a:r>
              <a:rPr lang="ru-RU" sz="1600" dirty="0" smtClean="0">
                <a:latin typeface="Times New Roman" pitchFamily="18" charset="0"/>
                <a:cs typeface="Times New Roman" pitchFamily="18" charset="0"/>
              </a:rPr>
              <a:t>    Родоначальником фамилии Фокиных являлся человек по имени Фока (с древнегреческого - «тюлень»). Изначально, для простоты определения родственных отношений, Фокиным могли прозвать сына, внука или племянника обладателя имени </a:t>
            </a:r>
            <a:r>
              <a:rPr lang="ru-RU" sz="1600" dirty="0" smtClean="0">
                <a:latin typeface="Times New Roman" pitchFamily="18" charset="0"/>
                <a:cs typeface="Times New Roman" pitchFamily="18" charset="0"/>
                <a:hlinkClick r:id="rId3" tooltip="Анализ имени Фока"/>
              </a:rPr>
              <a:t>Фока</a:t>
            </a:r>
            <a:r>
              <a:rPr lang="ru-RU" sz="1600" dirty="0" smtClean="0">
                <a:latin typeface="Times New Roman" pitchFamily="18" charset="0"/>
                <a:cs typeface="Times New Roman" pitchFamily="18" charset="0"/>
              </a:rPr>
              <a:t>. Впоследствии данное прозвище стало общесемейным и было официально зарегистрировано в качестве фамильного. </a:t>
            </a:r>
          </a:p>
          <a:p>
            <a:pPr algn="just"/>
            <a:r>
              <a:rPr lang="ru-RU" sz="1600" dirty="0" smtClean="0">
                <a:latin typeface="Times New Roman" pitchFamily="18" charset="0"/>
                <a:cs typeface="Times New Roman" pitchFamily="18" charset="0"/>
              </a:rPr>
              <a:t>   Фамилия Фокин (женская форма – Фокина) относится к разряду достаточно редкой на территории России и соседних стран. В некоторых важных старинных данных люди с этой фамилией были важными персонами из славянского новгородского дворянства в 15-16 в., имевших определенную царскую привилегию. Первые свидетельства фамилии можно обнаружить в списке жителей Древней Руси в век царствования Ивана Грозного. У государя хранился особенный реестр княжеских и лучших фамилий, которые даровались придворным только в случае похвалы или награды. В следствии чего данная фамилия сохранила собственное начальное происхождение и является редкой.</a:t>
            </a:r>
          </a:p>
          <a:p>
            <a:pPr lvl="0" algn="just" fontAlgn="base">
              <a:spcBef>
                <a:spcPct val="0"/>
              </a:spcBef>
              <a:spcAft>
                <a:spcPct val="0"/>
              </a:spcAft>
            </a:pPr>
            <a:endParaRPr lang="ru-RU" sz="800" dirty="0" smtClean="0">
              <a:solidFill>
                <a:srgbClr val="002060"/>
              </a:solidFill>
              <a:latin typeface="Arial" pitchFamily="34" charset="0"/>
              <a:cs typeface="Arial" pitchFamily="34" charset="0"/>
            </a:endParaRPr>
          </a:p>
        </p:txBody>
      </p:sp>
      <p:sp>
        <p:nvSpPr>
          <p:cNvPr id="4" name="TextBox 3">
            <a:extLst>
              <a:ext uri="{FF2B5EF4-FFF2-40B4-BE49-F238E27FC236}">
                <a16:creationId xmlns:a16="http://schemas.microsoft.com/office/drawing/2014/main" xmlns="" id="{504C0DDD-33F9-7602-C53E-E7032916BB5D}"/>
              </a:ext>
            </a:extLst>
          </p:cNvPr>
          <p:cNvSpPr txBox="1"/>
          <p:nvPr/>
        </p:nvSpPr>
        <p:spPr>
          <a:xfrm>
            <a:off x="6500826" y="5143512"/>
            <a:ext cx="2172351" cy="492443"/>
          </a:xfrm>
          <a:prstGeom prst="rect">
            <a:avLst/>
          </a:prstGeom>
          <a:noFill/>
        </p:spPr>
        <p:txBody>
          <a:bodyPr wrap="square">
            <a:spAutoFit/>
          </a:bodyPr>
          <a:lstStyle/>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Фокина </a:t>
            </a:r>
            <a:r>
              <a:rPr lang="ru-RU" sz="1300" b="1" dirty="0" err="1" smtClean="0">
                <a:solidFill>
                  <a:schemeClr val="accent2">
                    <a:lumMod val="50000"/>
                  </a:schemeClr>
                </a:solidFill>
                <a:latin typeface="Times New Roman" panose="02020603050405020304" pitchFamily="18" charset="0"/>
                <a:cs typeface="Times New Roman" panose="02020603050405020304" pitchFamily="18" charset="0"/>
              </a:rPr>
              <a:t>Ульяна</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 </a:t>
            </a:r>
          </a:p>
          <a:p>
            <a:pPr algn="ct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группа </a:t>
            </a:r>
            <a:r>
              <a:rPr lang="ru-RU" sz="1300" b="1" dirty="0">
                <a:solidFill>
                  <a:schemeClr val="accent2">
                    <a:lumMod val="50000"/>
                  </a:schemeClr>
                </a:solidFill>
                <a:latin typeface="Times New Roman" panose="02020603050405020304" pitchFamily="18" charset="0"/>
                <a:cs typeface="Times New Roman" panose="02020603050405020304" pitchFamily="18" charset="0"/>
              </a:rPr>
              <a:t>№</a:t>
            </a:r>
            <a:r>
              <a:rPr lang="ru-RU" sz="1300" b="1" dirty="0" smtClean="0">
                <a:solidFill>
                  <a:schemeClr val="accent2">
                    <a:lumMod val="50000"/>
                  </a:schemeClr>
                </a:solidFill>
                <a:latin typeface="Times New Roman" panose="02020603050405020304" pitchFamily="18" charset="0"/>
                <a:cs typeface="Times New Roman" panose="02020603050405020304" pitchFamily="18" charset="0"/>
              </a:rPr>
              <a:t>12 «Одуванчик»</a:t>
            </a:r>
            <a:endParaRPr lang="ru-RU" sz="1300" dirty="0">
              <a:solidFill>
                <a:schemeClr val="accent2">
                  <a:lumMod val="50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780</TotalTime>
  <Words>2732</Words>
  <Application>Microsoft Office PowerPoint</Application>
  <PresentationFormat>Экран (4:3)</PresentationFormat>
  <Paragraphs>146</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Эркер</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ИССЛЕДОВАТЕЛЬСКАЯ РАБОТА ПО ТЕМЕ «если про кашу не забудешь – здоровым будешь!»</dc:title>
  <dc:creator>famili</dc:creator>
  <cp:lastModifiedBy>User</cp:lastModifiedBy>
  <cp:revision>81</cp:revision>
  <dcterms:created xsi:type="dcterms:W3CDTF">2014-11-27T14:12:00Z</dcterms:created>
  <dcterms:modified xsi:type="dcterms:W3CDTF">2023-01-29T14:11:00Z</dcterms:modified>
</cp:coreProperties>
</file>