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97" r:id="rId2"/>
    <p:sldId id="298" r:id="rId3"/>
    <p:sldId id="299" r:id="rId4"/>
    <p:sldId id="300" r:id="rId5"/>
    <p:sldId id="301" r:id="rId6"/>
    <p:sldId id="303" r:id="rId7"/>
    <p:sldId id="310" r:id="rId8"/>
    <p:sldId id="309" r:id="rId9"/>
    <p:sldId id="302" r:id="rId10"/>
    <p:sldId id="312" r:id="rId11"/>
    <p:sldId id="305" r:id="rId12"/>
    <p:sldId id="311" r:id="rId13"/>
    <p:sldId id="307" r:id="rId14"/>
    <p:sldId id="308" r:id="rId15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0000FF"/>
    <a:srgbClr val="FF3300"/>
    <a:srgbClr val="FF0000"/>
    <a:srgbClr val="008000"/>
    <a:srgbClr val="003200"/>
    <a:srgbClr val="0099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71" autoAdjust="0"/>
  </p:normalViewPr>
  <p:slideViewPr>
    <p:cSldViewPr>
      <p:cViewPr varScale="1">
        <p:scale>
          <a:sx n="68" d="100"/>
          <a:sy n="68" d="100"/>
        </p:scale>
        <p:origin x="147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23528" y="1556793"/>
            <a:ext cx="8363272" cy="21236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>
              <a:defRPr/>
            </a:pPr>
            <a:r>
              <a:rPr lang="ru-RU" sz="4400" b="1" kern="0" dirty="0">
                <a:ln w="11430">
                  <a:noFill/>
                </a:ln>
                <a:gradFill>
                  <a:gsLst>
                    <a:gs pos="0">
                      <a:srgbClr val="9F2936">
                        <a:tint val="70000"/>
                        <a:satMod val="245000"/>
                      </a:srgbClr>
                    </a:gs>
                    <a:gs pos="75000">
                      <a:srgbClr val="9F2936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9F2936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проекта на тему: «Огород на подоконнике»</a:t>
            </a:r>
          </a:p>
          <a:p>
            <a:pPr lvl="0" algn="ctr">
              <a:defRPr/>
            </a:pPr>
            <a:r>
              <a:rPr lang="ru-RU" sz="4400" b="1" kern="0" dirty="0">
                <a:ln w="11430">
                  <a:noFill/>
                </a:ln>
                <a:gradFill>
                  <a:gsLst>
                    <a:gs pos="0">
                      <a:srgbClr val="9F2936">
                        <a:tint val="70000"/>
                        <a:satMod val="245000"/>
                      </a:srgbClr>
                    </a:gs>
                    <a:gs pos="75000">
                      <a:srgbClr val="9F2936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9F2936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kern="0" cap="none" spc="0" normalizeH="0" baseline="0" noProof="0" dirty="0">
              <a:ln w="11430">
                <a:noFill/>
              </a:ln>
              <a:gradFill>
                <a:gsLst>
                  <a:gs pos="0">
                    <a:srgbClr val="9F2936">
                      <a:tint val="70000"/>
                      <a:satMod val="245000"/>
                    </a:srgbClr>
                  </a:gs>
                  <a:gs pos="75000">
                    <a:srgbClr val="9F2936">
                      <a:tint val="90000"/>
                      <a:shade val="60000"/>
                      <a:satMod val="240000"/>
                    </a:srgbClr>
                  </a:gs>
                  <a:gs pos="100000">
                    <a:srgbClr val="9F2936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4561682"/>
            <a:ext cx="7560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  <a:p>
            <a:pPr algn="r"/>
            <a:r>
              <a:rPr lang="ru-RU" b="1" dirty="0"/>
              <a:t>Подготовили воспитатели группы №12 «Одуванчик»: </a:t>
            </a:r>
          </a:p>
          <a:p>
            <a:pPr algn="r"/>
            <a:r>
              <a:rPr lang="ru-RU" b="1" dirty="0" err="1"/>
              <a:t>А.М.Баисова</a:t>
            </a:r>
            <a:r>
              <a:rPr lang="ru-RU" b="1" dirty="0"/>
              <a:t>, </a:t>
            </a:r>
            <a:r>
              <a:rPr lang="ru-RU" b="1" dirty="0" err="1"/>
              <a:t>Л.А.Троцкая</a:t>
            </a:r>
            <a:endParaRPr lang="ru-RU" b="1" dirty="0"/>
          </a:p>
          <a:p>
            <a:pPr algn="ctr"/>
            <a:endParaRPr lang="ru-RU" b="1" dirty="0"/>
          </a:p>
          <a:p>
            <a:pPr algn="ctr"/>
            <a:endParaRPr lang="ru-RU" b="1" dirty="0"/>
          </a:p>
          <a:p>
            <a:pPr algn="ctr"/>
            <a:r>
              <a:rPr lang="ru-RU" b="1" dirty="0"/>
              <a:t>Сургут, 2023г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850475F-44A4-6DCA-4BD1-5C9604BE1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8072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+mn-lt"/>
              </a:rPr>
              <a:t>МУНИЦИПАЛЬНОЕ БЮДЖЕТНОЕ ДОШКОЛЬНОЕ ОБРАЗОВАТЕЛЬНОЕ УЧРЕЖДЕНИЕ МБДОУ №78 «ИВУШКА»</a:t>
            </a: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2267744" y="5517232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6149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09316-D183-C11D-05F2-30A970A38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709B03-6563-854B-BF5E-ECAF851951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1"/>
          <a:stretch/>
        </p:blipFill>
        <p:spPr>
          <a:xfrm>
            <a:off x="296414" y="3429000"/>
            <a:ext cx="2768639" cy="30860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5D76A0-6C6A-AB95-6794-CA3021DB4A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51"/>
          <a:stretch/>
        </p:blipFill>
        <p:spPr>
          <a:xfrm>
            <a:off x="3106004" y="3438129"/>
            <a:ext cx="2877044" cy="30860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DB971C-1156-334D-AF92-21695886AE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2" b="16401"/>
          <a:stretch/>
        </p:blipFill>
        <p:spPr>
          <a:xfrm>
            <a:off x="6037997" y="3422706"/>
            <a:ext cx="2809589" cy="30833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0A4A73-0ADF-F456-91F9-BC28E836842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5"/>
          <a:stretch/>
        </p:blipFill>
        <p:spPr>
          <a:xfrm>
            <a:off x="296414" y="361521"/>
            <a:ext cx="2754642" cy="306118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1419DAE-F3DA-3341-4942-CB8316ED70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00"/>
          <a:stretch/>
        </p:blipFill>
        <p:spPr>
          <a:xfrm>
            <a:off x="3106004" y="358686"/>
            <a:ext cx="2877044" cy="306118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05A0088-47B5-76E6-6C04-9E342AEA39A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5" b="2750"/>
          <a:stretch/>
        </p:blipFill>
        <p:spPr>
          <a:xfrm>
            <a:off x="6037996" y="358685"/>
            <a:ext cx="2817057" cy="306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18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3360FE-37D8-BB30-E409-77C0F4B1B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НАБДЮДЕНИЕ ЗА РОСТОМ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23E3B5-4049-F721-438D-B8AE70FACB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94228"/>
            <a:ext cx="7380312" cy="553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19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B8201A-10B5-D703-8218-EFA26E131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5AA0FC-A088-987D-FB03-BF3FF47D04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80" y="274638"/>
            <a:ext cx="8532440" cy="630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71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1C86B-37E9-1AFD-0903-599BC439A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048672"/>
          </a:xfrm>
        </p:spPr>
        <p:txBody>
          <a:bodyPr>
            <a:normAutofit/>
          </a:bodyPr>
          <a:lstStyle/>
          <a:p>
            <a:pPr algn="l"/>
            <a:r>
              <a:rPr lang="ru-RU" sz="2200" b="1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ЗАКЛЮЧЕНИЕ:</a:t>
            </a:r>
            <a:br>
              <a:rPr lang="ru-RU" sz="2200" b="1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br>
              <a:rPr lang="ru-RU" sz="22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r>
              <a:rPr lang="ru-RU" sz="22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Дети получили знания о том, что растения живые, их поливали, сажали, выращивали из семян. С помощью исследовательской работы дети выявили многообразие и разнообразие посевного материала. В группе был создан огород на окне. Вели наблюдения за растениями на подоконнике. Дети принимали участие в практической деятельности по выращиванию растений на подоконнике. Дети стали более уважительно относиться к труду. Все участники проекта (дети, воспитатель, родители) получили положительные эмоции от полученных результатов. </a:t>
            </a:r>
            <a:br>
              <a:rPr lang="ru-RU" sz="22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r>
              <a:rPr lang="ru-RU" sz="2200" b="1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Работа с родителями: </a:t>
            </a:r>
            <a:r>
              <a:rPr lang="ru-RU" sz="22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Была проведена беседа и консультация с родителями «Огород на подоконнике». Родители помогли в приобретении инвентаря, посевного материла для огорода на окне. Родители посадили вместе с ребенком свой «огород» для закрепления знаний о растениях.</a:t>
            </a:r>
            <a:endParaRPr lang="ru-RU" sz="220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7613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дзаголовок 2"/>
          <p:cNvSpPr txBox="1">
            <a:spLocks/>
          </p:cNvSpPr>
          <p:nvPr/>
        </p:nvSpPr>
        <p:spPr>
          <a:xfrm>
            <a:off x="2267744" y="5517232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E4971459-21CB-3296-3DB1-DDB1C8A9E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8291264" cy="6048672"/>
          </a:xfrm>
        </p:spPr>
        <p:txBody>
          <a:bodyPr>
            <a:normAutofit/>
          </a:bodyPr>
          <a:lstStyle/>
          <a:p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r>
              <a:rPr lang="ru-RU" sz="48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СПАСИБО ЗА ВНИМАНИЕ!</a:t>
            </a:r>
            <a:br>
              <a:rPr kumimoji="0" lang="ru-RU" sz="48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</a:b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792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дзаголовок 2"/>
          <p:cNvSpPr txBox="1">
            <a:spLocks/>
          </p:cNvSpPr>
          <p:nvPr/>
        </p:nvSpPr>
        <p:spPr>
          <a:xfrm>
            <a:off x="2267744" y="5517232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E4971459-21CB-3296-3DB1-DDB1C8A9E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620688"/>
            <a:ext cx="8291264" cy="3600400"/>
          </a:xfrm>
        </p:spPr>
        <p:txBody>
          <a:bodyPr>
            <a:normAutofit fontScale="90000"/>
          </a:bodyPr>
          <a:lstStyle/>
          <a:p>
            <a:pPr algn="l"/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Вид проекта:</a:t>
            </a:r>
            <a:r>
              <a:rPr kumimoji="0" lang="ru-RU" sz="2000" b="1" i="0" u="none" strike="noStrike" cap="none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экспериментально – исследовательский</a:t>
            </a:r>
            <a:br>
              <a:rPr lang="ru-RU" sz="2000" dirty="0">
                <a:solidFill>
                  <a:schemeClr val="bg2">
                    <a:lumMod val="10000"/>
                  </a:schemeClr>
                </a:solidFill>
                <a:latin typeface="+mn-lt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Объект проекта: </a:t>
            </a:r>
            <a:r>
              <a:rPr kumimoji="0" lang="ru-RU" sz="2000" i="0" u="none" strike="noStrike" cap="none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лук, цветы (календула, бархатцы)</a:t>
            </a:r>
            <a:br>
              <a:rPr kumimoji="0" lang="ru-RU" sz="2000" i="0" u="none" strike="noStrike" cap="none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развитие интереса к исследовательской деятельности в процессе выращивания растений</a:t>
            </a:r>
            <a:br>
              <a:rPr lang="ru-RU" sz="200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Задачи проекта: </a:t>
            </a:r>
            <a:br>
              <a:rPr lang="ru-RU" sz="20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-</a:t>
            </a:r>
            <a: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Расширить знания и представления детей о растениях, выращиваемых на подоконнике</a:t>
            </a:r>
            <a:b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-Развивать познавательные и творческие способности</a:t>
            </a:r>
            <a:b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-Продолжить знакомить детей с особенностями выращивания растений (лук, цветы)</a:t>
            </a:r>
            <a:b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-Обобщать представление детей о необходимости света, тепла, влаги почвы для роста растений</a:t>
            </a:r>
            <a:b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-Продолжать формировать умение детей ухаживать за растениями в комнатных условиях </a:t>
            </a:r>
            <a:b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-Продолжать развивать наблюдательность – умение замечать изменения в росте растений, связывать их с условиями, в которых они находятся</a:t>
            </a:r>
            <a:b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-Воспитывать трудолюбие, бережное отношение к растениям</a:t>
            </a:r>
            <a:b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r>
              <a:rPr lang="ru-RU" sz="20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-Получить положительные эмоции от полученных результатов</a:t>
            </a:r>
            <a:b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Продолжительность: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краткосрочный (апрель)</a:t>
            </a:r>
            <a:br>
              <a:rPr lang="ru-RU" sz="2000" dirty="0">
                <a:solidFill>
                  <a:schemeClr val="bg2">
                    <a:lumMod val="10000"/>
                  </a:schemeClr>
                </a:solidFill>
                <a:latin typeface="+mn-lt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дети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+mn-lt"/>
                <a:cs typeface="Times New Roman" pitchFamily="18" charset="0"/>
              </a:rPr>
              <a:t>родители, воспитатели.</a:t>
            </a:r>
            <a:b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  <a:cs typeface="Times New Roman" pitchFamily="18" charset="0"/>
              </a:rPr>
            </a:br>
            <a:endParaRPr lang="ru-RU" sz="2000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6848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дзаголовок 2"/>
          <p:cNvSpPr txBox="1">
            <a:spLocks/>
          </p:cNvSpPr>
          <p:nvPr/>
        </p:nvSpPr>
        <p:spPr>
          <a:xfrm>
            <a:off x="2267744" y="5517232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E4971459-21CB-3296-3DB1-DDB1C8A9E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8291264" cy="6048672"/>
          </a:xfrm>
        </p:spPr>
        <p:txBody>
          <a:bodyPr>
            <a:normAutofit fontScale="90000"/>
          </a:bodyPr>
          <a:lstStyle/>
          <a:p>
            <a:pPr algn="l"/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r>
              <a:rPr lang="ru-RU" sz="2700" b="1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Актуальность: </a:t>
            </a:r>
            <a:br>
              <a:rPr lang="ru-RU" sz="2700" b="1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br>
              <a:rPr lang="ru-RU" sz="2700" b="1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r>
              <a:rPr lang="ru-RU" sz="27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  <a:t>Наступила весна. Солнышко с каждым днём всё выше и выше, а день всё длиннее и теплее. Пришло время посадок. Огород на подоконнике в детском саду является очень приятным занятием, особенно весной, когда хочется не только отведать свежие дары природы, но и посмотреть на цвета зелени. Но нет ничего приятнее, когда первая весенняя зелень поспевает прямо у тебя на подоконнике. Это могут быть лук и рассада цветов. Огород на подоконнике - отличный способ расширения представлений детей о том, как ухаживать за растениями в комнатных условиях, обобщения представлений о необходимости света, тепла, влаги почвы для роста растений, развития познавательных и творческих способностей детей. А так же это прекрасный способ развеять сезонную тоску по природным цветам и теплу.</a:t>
            </a:r>
            <a:br>
              <a:rPr kumimoji="0" lang="ru-RU" sz="2700" b="1" i="0" u="none" strike="noStrike" cap="none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</a:b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7952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дзаголовок 2"/>
          <p:cNvSpPr txBox="1">
            <a:spLocks/>
          </p:cNvSpPr>
          <p:nvPr/>
        </p:nvSpPr>
        <p:spPr>
          <a:xfrm>
            <a:off x="2267744" y="5517232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E4971459-21CB-3296-3DB1-DDB1C8A9E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8291264" cy="6048672"/>
          </a:xfrm>
        </p:spPr>
        <p:txBody>
          <a:bodyPr>
            <a:normAutofit fontScale="90000"/>
          </a:bodyPr>
          <a:lstStyle/>
          <a:p>
            <a:pPr algn="l"/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Ожидаемые результаты: </a:t>
            </a:r>
            <a:br>
              <a:rPr lang="ru-RU" sz="36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ru-RU" sz="3600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Дети получат представления о том, что растения живые, и им требуется уход. Научатся сажать и ухаживать за растениями, познакомятся с условиями их содержания. У детей сформируются знания и представления о росте растений в комнатных условиях,  узнают о пользе зелёных витаминов</a:t>
            </a:r>
            <a:br>
              <a:rPr lang="ru-RU" sz="3600" b="0" i="0" dirty="0">
                <a:solidFill>
                  <a:schemeClr val="bg2">
                    <a:lumMod val="10000"/>
                  </a:schemeClr>
                </a:solidFill>
                <a:effectLst/>
                <a:latin typeface="+mn-lt"/>
              </a:rPr>
            </a:br>
            <a:br>
              <a:rPr lang="ru-RU" sz="24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kumimoji="0" lang="ru-RU" sz="27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</a:b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1339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дзаголовок 2"/>
          <p:cNvSpPr txBox="1">
            <a:spLocks/>
          </p:cNvSpPr>
          <p:nvPr/>
        </p:nvSpPr>
        <p:spPr>
          <a:xfrm>
            <a:off x="2267744" y="5517232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E4971459-21CB-3296-3DB1-DDB1C8A9E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8291264" cy="6048672"/>
          </a:xfrm>
        </p:spPr>
        <p:txBody>
          <a:bodyPr>
            <a:normAutofit/>
          </a:bodyPr>
          <a:lstStyle/>
          <a:p>
            <a:pPr algn="just"/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kumimoji="0" lang="ru-RU" sz="27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</a:br>
            <a:endParaRPr lang="ru-RU" sz="20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31123A-B4C4-24D0-B39F-919B7B9ADE7A}"/>
              </a:ext>
            </a:extLst>
          </p:cNvPr>
          <p:cNvSpPr txBox="1"/>
          <p:nvPr/>
        </p:nvSpPr>
        <p:spPr>
          <a:xfrm>
            <a:off x="457200" y="476673"/>
            <a:ext cx="829126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Этапы работы над проектом:</a:t>
            </a:r>
          </a:p>
          <a:p>
            <a:b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Подготовительный: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определение цели и задач проекта, сбор информационного материала, создание условий для организации работы в «огороде на подоконнике», составление  плана мероприятий по организации детской деятельности.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Основной: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(или этап реализации проекта): проводятся запланированные мероприятия для реализации проекта(беседы, опыты, эксперименты, творческая деятельность, рассматривание иллюстраций, чтение художественной литературы).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Заключительный: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подводятся итоги, подготавливается презентация, итоговая беседа.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509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дзаголовок 2"/>
          <p:cNvSpPr txBox="1">
            <a:spLocks/>
          </p:cNvSpPr>
          <p:nvPr/>
        </p:nvSpPr>
        <p:spPr>
          <a:xfrm>
            <a:off x="2267744" y="5517232"/>
            <a:ext cx="3888432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E4971459-21CB-3296-3DB1-DDB1C8A9E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8291264" cy="6048672"/>
          </a:xfrm>
        </p:spPr>
        <p:txBody>
          <a:bodyPr>
            <a:normAutofit/>
          </a:bodyPr>
          <a:lstStyle/>
          <a:p>
            <a:pPr algn="just"/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lang="ru-RU" sz="2000" b="0" i="0" dirty="0">
                <a:solidFill>
                  <a:srgbClr val="666666"/>
                </a:solidFill>
                <a:effectLst/>
                <a:latin typeface="+mn-lt"/>
              </a:rPr>
            </a:br>
            <a:br>
              <a:rPr kumimoji="0" lang="ru-RU" sz="27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</a:br>
            <a:endParaRPr lang="ru-RU" sz="20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821D90-1831-EAAA-20F2-F54D5F7ABDF8}"/>
              </a:ext>
            </a:extLst>
          </p:cNvPr>
          <p:cNvSpPr txBox="1"/>
          <p:nvPr/>
        </p:nvSpPr>
        <p:spPr>
          <a:xfrm>
            <a:off x="1026942" y="476672"/>
            <a:ext cx="7505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Оформляем огород на подоконнике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3A5C82-2879-E603-3A99-0E242EC9E5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0" b="7769"/>
          <a:stretch/>
        </p:blipFill>
        <p:spPr>
          <a:xfrm>
            <a:off x="457200" y="995131"/>
            <a:ext cx="4104456" cy="26252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AEF08F-F9F0-2887-BA34-05BC311BB8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8"/>
          <a:stretch/>
        </p:blipFill>
        <p:spPr>
          <a:xfrm>
            <a:off x="4929379" y="995131"/>
            <a:ext cx="3389698" cy="26252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F1A175-B1E5-1A3F-BC48-6F1270462A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9" t="22700"/>
          <a:stretch/>
        </p:blipFill>
        <p:spPr>
          <a:xfrm>
            <a:off x="2519771" y="3675007"/>
            <a:ext cx="4104457" cy="289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82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2ADB1E-8A98-6FB7-C0E8-6DF5BBE55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131BFC-2E64-911D-F942-976984E90D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4638"/>
            <a:ext cx="4248471" cy="29703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CB9F52-BBBF-8AC2-DAF6-F4200B30C1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4"/>
          <a:stretch/>
        </p:blipFill>
        <p:spPr>
          <a:xfrm>
            <a:off x="4607497" y="3244968"/>
            <a:ext cx="4212975" cy="33291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8886BC-E4AB-9C16-4302-380FCD93CB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3"/>
          <a:stretch/>
        </p:blipFill>
        <p:spPr>
          <a:xfrm>
            <a:off x="323528" y="3261930"/>
            <a:ext cx="4283969" cy="338541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364640-C464-6BBF-E3EF-93658B63F7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1" b="19349"/>
          <a:stretch/>
        </p:blipFill>
        <p:spPr>
          <a:xfrm>
            <a:off x="4600134" y="283877"/>
            <a:ext cx="4220338" cy="297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40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D79F9-FBD1-841B-C635-6DBD55816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3B89B8-08DA-8988-AB69-9D734278F3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10376"/>
            <a:ext cx="4128660" cy="56372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75DC0C-E513-3FF6-CF5E-6D1460B448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527" y="610377"/>
            <a:ext cx="4227934" cy="563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96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3360FE-37D8-BB30-E409-77C0F4B1B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4638"/>
            <a:ext cx="2520280" cy="2893264"/>
          </a:xfrm>
        </p:spPr>
        <p:txBody>
          <a:bodyPr>
            <a:normAutofit/>
          </a:bodyPr>
          <a:lstStyle/>
          <a:p>
            <a:r>
              <a:rPr lang="ru-RU" sz="3200" dirty="0"/>
              <a:t>ВЫСАДКА СЕМЯН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BC4201-5D5E-1A3E-CE15-B471C28AD8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99100"/>
            <a:ext cx="4205816" cy="31543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DE5AEC-0619-01AA-285A-DBD8BF5200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90098"/>
            <a:ext cx="4158928" cy="28932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FDFFAA-3ACB-CF66-C537-923BBBD828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456" y="3675344"/>
            <a:ext cx="4139529" cy="290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66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1261</TotalTime>
  <Words>680</Words>
  <Application>Microsoft Office PowerPoint</Application>
  <PresentationFormat>Экран (4:3)</PresentationFormat>
  <Paragraphs>21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Тема1</vt:lpstr>
      <vt:lpstr>МУНИЦИПАЛЬНОЕ БЮДЖЕТНОЕ ДОШКОЛЬНОЕ ОБРАЗОВАТЕЛЬНОЕ УЧРЕЖДЕНИЕ МБДОУ №78 «ИВУШКА»</vt:lpstr>
      <vt:lpstr>    Вид проекта: экспериментально – исследовательский Объект проекта: лук, цветы (календула, бархатцы) Цель проекта: развитие интереса к исследовательской деятельности в процессе выращивания растений Задачи проекта:  -Расширить знания и представления детей о растениях, выращиваемых на подоконнике -Развивать познавательные и творческие способности -Продолжить знакомить детей с особенностями выращивания растений (лук, цветы) -Обобщать представление детей о необходимости света, тепла, влаги почвы для роста растений -Продолжать формировать умение детей ухаживать за растениями в комнатных условиях  -Продолжать развивать наблюдательность – умение замечать изменения в росте растений, связывать их с условиями, в которых они находятся -Воспитывать трудолюбие, бережное отношение к растениям -Получить положительные эмоции от полученных результатов Продолжительность: краткосрочный (апрель) Участники проекта: дети, родители, воспитатели. </vt:lpstr>
      <vt:lpstr>      Актуальность:   Наступила весна. Солнышко с каждым днём всё выше и выше, а день всё длиннее и теплее. Пришло время посадок. Огород на подоконнике в детском саду является очень приятным занятием, особенно весной, когда хочется не только отведать свежие дары природы, но и посмотреть на цвета зелени. Но нет ничего приятнее, когда первая весенняя зелень поспевает прямо у тебя на подоконнике. Это могут быть лук и рассада цветов. Огород на подоконнике - отличный способ расширения представлений детей о том, как ухаживать за растениями в комнатных условиях, обобщения представлений о необходимости света, тепла, влаги почвы для роста растений, развития познавательных и творческих способностей детей. А так же это прекрасный способ развеять сезонную тоску по природным цветам и теплу.     </vt:lpstr>
      <vt:lpstr>         Ожидаемые результаты:   Дети получат представления о том, что растения живые, и им требуется уход. Научатся сажать и ухаживать за растениями, познакомятся с условиями их содержания. У детей сформируются знания и представления о росте растений в комнатных условиях,  узнают о пользе зелёных витаминов           </vt:lpstr>
      <vt:lpstr>           </vt:lpstr>
      <vt:lpstr>           </vt:lpstr>
      <vt:lpstr>Презентация PowerPoint</vt:lpstr>
      <vt:lpstr>Презентация PowerPoint</vt:lpstr>
      <vt:lpstr>ВЫСАДКА СЕМЯН</vt:lpstr>
      <vt:lpstr>Презентация PowerPoint</vt:lpstr>
      <vt:lpstr>НАБДЮДЕНИЕ ЗА РОСТОМ</vt:lpstr>
      <vt:lpstr>Презентация PowerPoint</vt:lpstr>
      <vt:lpstr>ЗАКЛЮЧЕНИЕ:  Дети получили знания о том, что растения живые, их поливали, сажали, выращивали из семян. С помощью исследовательской работы дети выявили многообразие и разнообразие посевного материала. В группе был создан огород на окне. Вели наблюдения за растениями на подоконнике. Дети принимали участие в практической деятельности по выращиванию растений на подоконнике. Дети стали более уважительно относиться к труду. Все участники проекта (дети, воспитатель, родители) получили положительные эмоции от полученных результатов.  Работа с родителями: Была проведена беседа и консультация с родителями «Огород на подоконнике». Родители помогли в приобретении инвентаря, посевного материла для огорода на окне. Родители посадили вместе с ребенком свой «огород» для закрепления знаний о растениях.</vt:lpstr>
      <vt:lpstr>      СПАСИБО ЗА ВНИМАНИЕ!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Гость</dc:creator>
  <cp:lastModifiedBy>Алтынай Баисова</cp:lastModifiedBy>
  <cp:revision>111</cp:revision>
  <cp:lastPrinted>2015-05-27T20:25:06Z</cp:lastPrinted>
  <dcterms:created xsi:type="dcterms:W3CDTF">2015-05-25T17:22:05Z</dcterms:created>
  <dcterms:modified xsi:type="dcterms:W3CDTF">2023-05-02T16:57:09Z</dcterms:modified>
</cp:coreProperties>
</file>