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44"/>
  </p:handoutMasterIdLst>
  <p:sldIdLst>
    <p:sldId id="297" r:id="rId2"/>
    <p:sldId id="258" r:id="rId3"/>
    <p:sldId id="298" r:id="rId4"/>
    <p:sldId id="265" r:id="rId5"/>
    <p:sldId id="256" r:id="rId6"/>
    <p:sldId id="259" r:id="rId7"/>
    <p:sldId id="261" r:id="rId8"/>
    <p:sldId id="262" r:id="rId9"/>
    <p:sldId id="299" r:id="rId10"/>
    <p:sldId id="300" r:id="rId11"/>
    <p:sldId id="263" r:id="rId12"/>
    <p:sldId id="291" r:id="rId13"/>
    <p:sldId id="301" r:id="rId14"/>
    <p:sldId id="296" r:id="rId15"/>
    <p:sldId id="267" r:id="rId16"/>
    <p:sldId id="270" r:id="rId17"/>
    <p:sldId id="269" r:id="rId18"/>
    <p:sldId id="264" r:id="rId19"/>
    <p:sldId id="304" r:id="rId20"/>
    <p:sldId id="266" r:id="rId21"/>
    <p:sldId id="305" r:id="rId22"/>
    <p:sldId id="292" r:id="rId23"/>
    <p:sldId id="278" r:id="rId24"/>
    <p:sldId id="279" r:id="rId25"/>
    <p:sldId id="282" r:id="rId26"/>
    <p:sldId id="293" r:id="rId27"/>
    <p:sldId id="288" r:id="rId28"/>
    <p:sldId id="285" r:id="rId29"/>
    <p:sldId id="283" r:id="rId30"/>
    <p:sldId id="273" r:id="rId31"/>
    <p:sldId id="284" r:id="rId32"/>
    <p:sldId id="286" r:id="rId33"/>
    <p:sldId id="271" r:id="rId34"/>
    <p:sldId id="281" r:id="rId35"/>
    <p:sldId id="289" r:id="rId36"/>
    <p:sldId id="287" r:id="rId37"/>
    <p:sldId id="306" r:id="rId38"/>
    <p:sldId id="290" r:id="rId39"/>
    <p:sldId id="302" r:id="rId40"/>
    <p:sldId id="307" r:id="rId41"/>
    <p:sldId id="303" r:id="rId42"/>
    <p:sldId id="295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B7F"/>
    <a:srgbClr val="008080"/>
    <a:srgbClr val="BC1066"/>
    <a:srgbClr val="C21838"/>
    <a:srgbClr val="1ACFD8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48"/>
    <p:restoredTop sz="95934"/>
  </p:normalViewPr>
  <p:slideViewPr>
    <p:cSldViewPr snapToGrid="0" snapToObjects="1">
      <p:cViewPr varScale="1">
        <p:scale>
          <a:sx n="72" d="100"/>
          <a:sy n="72" d="100"/>
        </p:scale>
        <p:origin x="7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95DDCE8-3628-2C47-A9C4-B8A48CB61C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41F8673-834F-AE41-BFFD-9A33BCEF4A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C4CFA-611E-744C-9061-1C3FCFF122D1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F26027-5A5C-C940-B134-3C0D1E0AB3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2287FE-B246-3142-A713-1C8E13E150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3B27A-3867-A545-A64A-473F95209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19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66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7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31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82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44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55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7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83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6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23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3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91A78-0AE8-4C48-8246-56175DF5D7DE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7D95A-EEDE-4C47-99B7-DBFC5F8D3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37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462" y="-542217"/>
            <a:ext cx="8583858" cy="69558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8990" y="781235"/>
            <a:ext cx="1080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дошкольное образовательное учреждение детский сад № 81 «Мальвина»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3353" y="4666136"/>
            <a:ext cx="10317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БИОЭНЕРГОПЛАСТИКА  В ЛОГОПЕДИЧЕСКОЙ РАБОТЕ.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12855" y="5465809"/>
            <a:ext cx="37466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учитель-логопед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А.А.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950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77" y="0"/>
            <a:ext cx="1033360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60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590309"/>
            <a:ext cx="4889500" cy="151628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Синхронное движение кистей рук с движениями артикуляционных органов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42339E-3D42-DA44-B4C0-C71F0D21D77D}"/>
              </a:ext>
            </a:extLst>
          </p:cNvPr>
          <p:cNvSpPr/>
          <p:nvPr/>
        </p:nvSpPr>
        <p:spPr>
          <a:xfrm>
            <a:off x="355600" y="2203505"/>
            <a:ext cx="4914899" cy="4235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быстрому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освоению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правильного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губ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челюсти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6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600" b="1" i="0" u="sng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ктивизирует</a:t>
            </a:r>
            <a:r>
              <a:rPr lang="ru-RU" sz="2600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ru-RU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600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600" b="1" i="0" u="sng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азвивает</a:t>
            </a:r>
            <a:r>
              <a:rPr lang="ru-RU" sz="2600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ритма</a:t>
            </a:r>
            <a:endParaRPr lang="ru-RU" sz="26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пальцевую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</a:t>
            </a:r>
            <a:endParaRPr lang="ru-RU" sz="26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ориентировку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</a:t>
            </a:r>
            <a:endParaRPr lang="ru-RU" sz="26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благотворно 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воздействует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психику ребенка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13314" name="Picture 2" descr="ГБСУСО МО «Яхромский детский дом-интернат для умственно отсталых дет">
            <a:extLst>
              <a:ext uri="{FF2B5EF4-FFF2-40B4-BE49-F238E27FC236}">
                <a16:creationId xmlns:a16="http://schemas.microsoft.com/office/drawing/2014/main" id="{73BE9AB0-1730-7241-B013-B988E5108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/>
          <a:stretch/>
        </p:blipFill>
        <p:spPr bwMode="auto">
          <a:xfrm>
            <a:off x="5888888" y="7104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59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Создать мем &quot;мозг разум, сознание и мозг, импульс мозг&quot; - Картинки -  Meme-arsenal.com">
            <a:extLst>
              <a:ext uri="{FF2B5EF4-FFF2-40B4-BE49-F238E27FC236}">
                <a16:creationId xmlns:a16="http://schemas.microsoft.com/office/drawing/2014/main" id="{91D4FF18-93B6-D540-9BEE-0883118F1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1" b="23849"/>
          <a:stretch/>
        </p:blipFill>
        <p:spPr bwMode="auto">
          <a:xfrm>
            <a:off x="45399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091" y="804221"/>
            <a:ext cx="11867909" cy="130793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биоэнергопластики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ускоряет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коррекцию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произносимых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нарушенными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кинестетическими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ощущениями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работающая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ладонь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импульсы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идущие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головного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мозга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400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endParaRPr lang="en-US" sz="14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B5F5C5-59AA-9F4B-BC59-615B3C905745}"/>
              </a:ext>
            </a:extLst>
          </p:cNvPr>
          <p:cNvSpPr txBox="1"/>
          <p:nvPr/>
        </p:nvSpPr>
        <p:spPr>
          <a:xfrm>
            <a:off x="444894" y="5509549"/>
            <a:ext cx="6250329" cy="763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Любая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мысль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заканчивается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движением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»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400" i="1" dirty="0">
                <a:solidFill>
                  <a:srgbClr val="FFFFFF"/>
                </a:solidFill>
              </a:rPr>
              <a:t>                                                         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И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П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n-US" sz="2400" b="1" i="1" dirty="0" err="1">
                <a:solidFill>
                  <a:schemeClr val="accent5">
                    <a:lumMod val="75000"/>
                  </a:schemeClr>
                </a:solidFill>
              </a:rPr>
              <a:t>Павлов</a:t>
            </a:r>
            <a:endParaRPr lang="en-US" sz="24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2" name="Picture 4" descr="Мелкая моторика или влияние действий рук на развитие головного мозга.">
            <a:extLst>
              <a:ext uri="{FF2B5EF4-FFF2-40B4-BE49-F238E27FC236}">
                <a16:creationId xmlns:a16="http://schemas.microsoft.com/office/drawing/2014/main" id="{28ABF0EF-7559-3C4E-BF53-19D3BF9AD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2" r="930" b="-3"/>
          <a:stretch/>
        </p:blipFill>
        <p:spPr bwMode="auto"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53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63" y="62144"/>
            <a:ext cx="10999433" cy="679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9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зка о весёлом язычке">
            <a:extLst>
              <a:ext uri="{FF2B5EF4-FFF2-40B4-BE49-F238E27FC236}">
                <a16:creationId xmlns:a16="http://schemas.microsoft.com/office/drawing/2014/main" id="{FF5B53FF-3441-BC4B-907B-57510615C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r="878" b="-1"/>
          <a:stretch/>
        </p:blipFill>
        <p:spPr bwMode="auto">
          <a:xfrm>
            <a:off x="-1" y="51944"/>
            <a:ext cx="12120960" cy="681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817" y="4234650"/>
            <a:ext cx="6324142" cy="2370336"/>
          </a:xfrm>
          <a:solidFill>
            <a:srgbClr val="FFFFFF">
              <a:alpha val="91000"/>
            </a:srgbClr>
          </a:solidFill>
          <a:ln w="279400" cap="sq" cmpd="thinThick" algn="ctr">
            <a:solidFill>
              <a:srgbClr val="FFFFFF">
                <a:alpha val="91000"/>
              </a:srgbClr>
            </a:solidFill>
            <a:prstDash val="solid"/>
            <a:miter lim="800000"/>
          </a:ln>
        </p:spPr>
        <p:txBody>
          <a:bodyPr vert="horz" wrap="square" lIns="91440" tIns="45720" rIns="91440" bIns="45720" rtlCol="0" anchor="ctr">
            <a:normAutofit fontScale="90000"/>
          </a:bodyPr>
          <a:lstStyle/>
          <a:p>
            <a:pPr algn="l"/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органами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артикуляции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артикуляционную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гимнастику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зеркалом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Язычке</a:t>
            </a:r>
            <a:r>
              <a:rPr lang="ru-RU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выполняются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зеркалом</a:t>
            </a:r>
            <a:r>
              <a:rPr lang="ru-RU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в процесс не вовлекаются</a:t>
            </a:r>
            <a:r>
              <a:rPr lang="en-US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7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500" dirty="0">
                <a:solidFill>
                  <a:srgbClr val="262626"/>
                </a:solidFill>
              </a:rPr>
              <a:t/>
            </a:r>
            <a:br>
              <a:rPr lang="en-US" sz="1500" dirty="0">
                <a:solidFill>
                  <a:srgbClr val="262626"/>
                </a:solidFill>
              </a:rPr>
            </a:br>
            <a:endParaRPr lang="en-US" sz="1500" dirty="0">
              <a:solidFill>
                <a:srgbClr val="26262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C55E0-183E-F848-93E3-D746C265B298}"/>
              </a:ext>
            </a:extLst>
          </p:cNvPr>
          <p:cNvSpPr txBox="1"/>
          <p:nvPr/>
        </p:nvSpPr>
        <p:spPr>
          <a:xfrm>
            <a:off x="2859314" y="88565"/>
            <a:ext cx="6850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(подготовительный).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47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31" y="873940"/>
            <a:ext cx="5052369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4CB4175-C8BE-F446-83FE-151E8436CBCE}"/>
              </a:ext>
            </a:extLst>
          </p:cNvPr>
          <p:cNvSpPr/>
          <p:nvPr/>
        </p:nvSpPr>
        <p:spPr>
          <a:xfrm>
            <a:off x="590719" y="2082266"/>
            <a:ext cx="5538947" cy="3285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движениями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ведущей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руки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Таким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привыкает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движениям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руки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запоминает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вовлекается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C9BD85-FEFA-0B44-9573-B25191E02198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C55E0-183E-F848-93E3-D746C265B298}"/>
              </a:ext>
            </a:extLst>
          </p:cNvPr>
          <p:cNvSpPr txBox="1"/>
          <p:nvPr/>
        </p:nvSpPr>
        <p:spPr>
          <a:xfrm>
            <a:off x="-159657" y="1140212"/>
            <a:ext cx="6850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CF08E-24A8-4444-BB55-539A3EAB62F3}"/>
              </a:ext>
            </a:extLst>
          </p:cNvPr>
          <p:cNvSpPr txBox="1"/>
          <p:nvPr/>
        </p:nvSpPr>
        <p:spPr>
          <a:xfrm>
            <a:off x="15171654" y="30072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4" descr="Картинка - логопед занимается с ребенком. Простая срисовка.">
            <a:extLst>
              <a:ext uri="{FF2B5EF4-FFF2-40B4-BE49-F238E27FC236}">
                <a16:creationId xmlns:a16="http://schemas.microsoft.com/office/drawing/2014/main" id="{ED4A6D80-51CD-3242-8685-B8D04649D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05" y="1082067"/>
            <a:ext cx="4584667" cy="454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32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6997" y="2558006"/>
            <a:ext cx="4676172" cy="261587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ru-RU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выполняется с подключением ведущей руки ребенка. </a:t>
            </a:r>
            <a:br>
              <a:rPr lang="ru-RU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подключается и вторая рука</a:t>
            </a:r>
            <a: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Картинка - логопед занимается с ребенком. Простая срисовка.">
            <a:extLst>
              <a:ext uri="{FF2B5EF4-FFF2-40B4-BE49-F238E27FC236}">
                <a16:creationId xmlns:a16="http://schemas.microsoft.com/office/drawing/2014/main" id="{97EF608F-E509-0F4C-8E88-B40DA4FC2D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" r="2" b="6722"/>
          <a:stretch/>
        </p:blipFill>
        <p:spPr bwMode="auto">
          <a:xfrm>
            <a:off x="5922492" y="666728"/>
            <a:ext cx="5536001" cy="54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9C55E0-183E-F848-93E3-D746C265B298}"/>
              </a:ext>
            </a:extLst>
          </p:cNvPr>
          <p:cNvSpPr txBox="1"/>
          <p:nvPr/>
        </p:nvSpPr>
        <p:spPr>
          <a:xfrm>
            <a:off x="344797" y="936100"/>
            <a:ext cx="5458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 этап   </a:t>
            </a:r>
          </a:p>
        </p:txBody>
      </p:sp>
    </p:spTree>
    <p:extLst>
      <p:ext uri="{BB962C8B-B14F-4D97-AF65-F5344CB8AC3E}">
        <p14:creationId xmlns:p14="http://schemas.microsoft.com/office/powerpoint/2010/main" val="283047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2462" y="886429"/>
            <a:ext cx="2870522" cy="469932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заключительном этапе, когда ребенок полностью освоил упражнения, педагог  рассказывает сказку, а ребенок самостоятельно выполняет артикуляционные упражнения с движением рук. </a:t>
            </a:r>
            <a:r>
              <a:rPr lang="en-US" sz="2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альчикові ігри для дітей">
            <a:extLst>
              <a:ext uri="{FF2B5EF4-FFF2-40B4-BE49-F238E27FC236}">
                <a16:creationId xmlns:a16="http://schemas.microsoft.com/office/drawing/2014/main" id="{7A963398-99C9-C040-B652-43F17C9B6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0" r="1" b="1"/>
          <a:stretch/>
        </p:blipFill>
        <p:spPr bwMode="auto">
          <a:xfrm>
            <a:off x="545238" y="858525"/>
            <a:ext cx="7608304" cy="52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9C55E0-183E-F848-93E3-D746C265B298}"/>
              </a:ext>
            </a:extLst>
          </p:cNvPr>
          <p:cNvSpPr txBox="1"/>
          <p:nvPr/>
        </p:nvSpPr>
        <p:spPr>
          <a:xfrm>
            <a:off x="464458" y="363209"/>
            <a:ext cx="6981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 этап (заключительный) </a:t>
            </a:r>
          </a:p>
        </p:txBody>
      </p:sp>
    </p:spTree>
    <p:extLst>
      <p:ext uri="{BB962C8B-B14F-4D97-AF65-F5344CB8AC3E}">
        <p14:creationId xmlns:p14="http://schemas.microsoft.com/office/powerpoint/2010/main" val="245725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127000"/>
            <a:ext cx="5181510" cy="86360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A01A477-5B15-1145-B964-91365867A6BC}"/>
              </a:ext>
            </a:extLst>
          </p:cNvPr>
          <p:cNvSpPr/>
          <p:nvPr/>
        </p:nvSpPr>
        <p:spPr>
          <a:xfrm>
            <a:off x="203200" y="838200"/>
            <a:ext cx="6578600" cy="5724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20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8" name="Picture 8" descr="ЗДО &quot;Шпачок&quot; - Сторінка вчителя-логопеда">
            <a:extLst>
              <a:ext uri="{FF2B5EF4-FFF2-40B4-BE49-F238E27FC236}">
                <a16:creationId xmlns:a16="http://schemas.microsoft.com/office/drawing/2014/main" id="{4A6A8627-05D8-A547-AA1A-B50798538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" r="3115"/>
          <a:stretch/>
        </p:blipFill>
        <p:spPr bwMode="auto">
          <a:xfrm>
            <a:off x="6815491" y="1158450"/>
            <a:ext cx="4429967" cy="506104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95001C-3108-D34C-9EF6-23EDB99B2597}"/>
              </a:ext>
            </a:extLst>
          </p:cNvPr>
          <p:cNvSpPr/>
          <p:nvPr/>
        </p:nvSpPr>
        <p:spPr>
          <a:xfrm>
            <a:off x="804997" y="2272143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CCE36-D915-2E46-B81C-F346F16E4737}"/>
              </a:ext>
            </a:extLst>
          </p:cNvPr>
          <p:cNvSpPr txBox="1"/>
          <p:nvPr/>
        </p:nvSpPr>
        <p:spPr>
          <a:xfrm>
            <a:off x="497711" y="380094"/>
            <a:ext cx="10268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Рекомендации по проведению гимнастики с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биоэнергопластикой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672C37-7B61-0342-85F6-79AF2C81FAC1}"/>
              </a:ext>
            </a:extLst>
          </p:cNvPr>
          <p:cNvSpPr/>
          <p:nvPr/>
        </p:nvSpPr>
        <p:spPr>
          <a:xfrm>
            <a:off x="599314" y="756439"/>
            <a:ext cx="59819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индивидуальные особенности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Подключать руки ребенка только при полном освоении артикуляционного упражнения и выполнении его без ошибок.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тем, чтобы кисти ребенка не напрягались, движения были плавными и раскрепощенными.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синхронность и точность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действии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речевых органов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кистеи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рук.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Соблюдать последовательность выполнения упражнений с усложнением и ускорением темпа. </a:t>
            </a:r>
          </a:p>
        </p:txBody>
      </p:sp>
    </p:spTree>
    <p:extLst>
      <p:ext uri="{BB962C8B-B14F-4D97-AF65-F5344CB8AC3E}">
        <p14:creationId xmlns:p14="http://schemas.microsoft.com/office/powerpoint/2010/main" val="407210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4735" y="1065323"/>
            <a:ext cx="65605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биоэнергопластики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Лучше выполнять упражнения 3-4 раза в день по 3-5 минут. Не следует предлагать детям более 2-3 упражнений за один раз.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Каждое упражнение выполняется по 5-7 раз.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Статические упражнения выполняются по 10-15 секунд (удержание артикуляционной позы в одном положении).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Проводить их лучше эмоционально, в игровой форме.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Артикуляционную гимнастику с 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биоэнергопластикой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выполняют сидя, так как в таком положении у ребенка прямая спина, тело не напряжено, руки и ноги находятся в спокойном положении.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должен хорошо видеть лицо взрослого, а также свое лицо, чтобы самостоятельно контролировать правильность выполнения упражнений. Поэтому ребенок и взрослый во время проведения артикуляционной гимнастики должны находиться перед настенным зеркалом.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0" y="1189610"/>
            <a:ext cx="4476271" cy="45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0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B1DA0-E0DB-774C-B5F2-F1D3053B2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385" y="1624614"/>
            <a:ext cx="9330432" cy="131389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Красивая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четкая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важнейшее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всестороннего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полноценного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kern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kern="1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Занятия с логопедом для детей, логопед-дефектолог для ребенка 2-3 лет">
            <a:extLst>
              <a:ext uri="{FF2B5EF4-FFF2-40B4-BE49-F238E27FC236}">
                <a16:creationId xmlns:a16="http://schemas.microsoft.com/office/drawing/2014/main" id="{909A924F-946B-A343-B305-56F3EE831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693" y="3363425"/>
            <a:ext cx="8171816" cy="18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89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8"/>
            <a:ext cx="5402225" cy="2311988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7" name="Рисунок 6" descr="Изображение выглядит как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188EE9B9-CE33-3E4E-B301-BA27776A1A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40"/>
          <a:stretch/>
        </p:blipFill>
        <p:spPr>
          <a:xfrm>
            <a:off x="6765758" y="174236"/>
            <a:ext cx="5166312" cy="6395006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816C80-2800-1C40-9DDD-29532E1DE62E}"/>
              </a:ext>
            </a:extLst>
          </p:cNvPr>
          <p:cNvSpPr txBox="1"/>
          <p:nvPr/>
        </p:nvSpPr>
        <p:spPr>
          <a:xfrm>
            <a:off x="643467" y="647131"/>
            <a:ext cx="5287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повышения заинтересованности ребенка в таких       упражнениях применяются: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перчатки»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56" y="3151100"/>
            <a:ext cx="5649050" cy="341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6513" y="451437"/>
            <a:ext cx="55396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Приемы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биоэнергопластики</a:t>
            </a:r>
            <a:r>
              <a:rPr lang="ru-RU" sz="2000" b="1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можно использовать на утренней гимнастике (1,5 – 2 минуты), на фронтальных занятиях (2 – 3 минуты), индивидуальных, чередуя в зависимости от этапов работы и тематики занятия.</a:t>
            </a:r>
            <a:r>
              <a:rPr lang="ru-RU" sz="2000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808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620" y="402553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логопед может разработать приемлемые для себя комплексы упражнений, направленных на постановку звуков разных групп с применением этого метода. Комплексы упражнений могут отличаться по сложности в зависимости от возраста </a:t>
            </a:r>
            <a:r>
              <a:rPr lang="ru-RU" sz="2000" b="1" dirty="0" smtClean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детей, от их возможностей.</a:t>
            </a:r>
            <a:r>
              <a:rPr lang="ru-RU" sz="2000" b="1" dirty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56B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519" y="2698206"/>
            <a:ext cx="4973715" cy="33158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11" y="358560"/>
            <a:ext cx="4888636" cy="325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71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630" y="274638"/>
            <a:ext cx="4351346" cy="62818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9206" y="1423687"/>
            <a:ext cx="4887824" cy="4411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 пошире открываем,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играем: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раскроем ротик,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голодный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Закрывать его нельзя,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пяти считаю я.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закроем рот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 бегемот.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3911" y="653143"/>
            <a:ext cx="2771860" cy="287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1\1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3544" y="3516773"/>
            <a:ext cx="6359508" cy="27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3492270"/>
      </p:ext>
    </p:extLst>
  </p:cSld>
  <p:clrMapOvr>
    <a:masterClrMapping/>
  </p:clrMapOvr>
  <p:transition spd="slow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9513" y="827763"/>
            <a:ext cx="2974695" cy="84182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«Лягушки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815" y="1632533"/>
            <a:ext cx="4876800" cy="3004457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Подражаем мы лягушкам: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Тянем губы прямо к ушкам.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Дотянулись, улыбнулись,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домой вернулись.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8420" y="515094"/>
            <a:ext cx="1872205" cy="2234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2\2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948" y="2978937"/>
            <a:ext cx="6409677" cy="331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6753825"/>
      </p:ext>
    </p:extLst>
  </p:cSld>
  <p:clrMapOvr>
    <a:masterClrMapping/>
  </p:clrMapOvr>
  <p:transition spd="slow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3051629" cy="11153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«Слон»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4014" y="964005"/>
            <a:ext cx="4140200" cy="4351338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водичку набираю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ребяток поливаю!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подражать слону!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Губы «хоботом» тяну.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их отпускаю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место возвращаю.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52787" y="365126"/>
            <a:ext cx="2253615" cy="28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8-31 3\3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4144" y="3365914"/>
            <a:ext cx="6436310" cy="3221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4044696"/>
      </p:ext>
    </p:extLst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4125686" cy="1318531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  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«Месим тесто»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029" y="1204188"/>
            <a:ext cx="4474029" cy="215128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испечь блины решили,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теста замесили.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было веселей,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Пригласили всех друзей.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13\13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229" y="3355477"/>
            <a:ext cx="6324421" cy="293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Разработка &quot;Артикуляционная гимнастика &quot;Масленица&quot;">
            <a:extLst>
              <a:ext uri="{FF2B5EF4-FFF2-40B4-BE49-F238E27FC236}">
                <a16:creationId xmlns:a16="http://schemas.microsoft.com/office/drawing/2014/main" id="{424BE966-D21C-0843-9C79-42D80117F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719" y="0"/>
            <a:ext cx="2939704" cy="376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622962"/>
      </p:ext>
    </p:extLst>
  </p:cSld>
  <p:clrMapOvr>
    <a:masterClrMapping/>
  </p:clrMapOvr>
  <p:transition spd="slow">
    <p:pull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4125686" cy="1318531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  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«Лопатка»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029" y="1219988"/>
            <a:ext cx="4474029" cy="215128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Широкий, как лопатка,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Лежит наш язычок.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дремлет сладко-сладко,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Улегся – и молчок.</a:t>
            </a:r>
            <a:endParaRPr lang="ru-RU" b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A3B5DED-BC6B-E447-BB95-EFF451EF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82" y="3371277"/>
            <a:ext cx="7467951" cy="307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4C437241-A2F5-E041-BAD8-59101FF6E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318" y="306156"/>
            <a:ext cx="3421117" cy="342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161021"/>
      </p:ext>
    </p:extLst>
  </p:cSld>
  <p:clrMapOvr>
    <a:masterClrMapping/>
  </p:clrMapOvr>
  <p:transition spd="slow">
    <p:pull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43" y="290286"/>
            <a:ext cx="7289800" cy="107405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        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«Расческа»</a:t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8808" y="963439"/>
            <a:ext cx="5007429" cy="2220686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зубки — гребешок, 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Причесали язычок. 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причешем много раз, 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он гладким был у нас.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52224" y="689428"/>
            <a:ext cx="2801530" cy="285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3\13 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510" y="3443831"/>
            <a:ext cx="5939973" cy="293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5261557"/>
      </p:ext>
    </p:extLst>
  </p:cSld>
  <p:clrMapOvr>
    <a:masterClrMapping/>
  </p:clrMapOvr>
  <p:transition spd="slow">
    <p:spli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30" y="365125"/>
            <a:ext cx="3701142" cy="112984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«Часики»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227" y="1172414"/>
            <a:ext cx="4869721" cy="3628571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Тик-так, тик-так.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Язычок качался так,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маятник часов.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в часы играть готов?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12\12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6857" y="2594430"/>
            <a:ext cx="4847772" cy="360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30230" y="573314"/>
            <a:ext cx="164401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1587054"/>
      </p:ext>
    </p:extLst>
  </p:cSld>
  <p:clrMapOvr>
    <a:masterClrMapping/>
  </p:clrMapOvr>
  <p:transition spd="slow">
    <p:zoom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343" y="274638"/>
            <a:ext cx="4151087" cy="8284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«Качели»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1886" y="990600"/>
            <a:ext cx="4586514" cy="234768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Сели дети на качели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взлетели выше ели.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солнышка коснулись,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назад вернулись.</a:t>
            </a:r>
            <a:r>
              <a:rPr lang="ru-RU" dirty="0"/>
              <a:t>	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5705" y="395845"/>
            <a:ext cx="2438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1\11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1080" y="2663301"/>
            <a:ext cx="4655703" cy="381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6630511"/>
      </p:ext>
    </p:extLst>
  </p:cSld>
  <p:clrMapOvr>
    <a:masterClrMapping/>
  </p:clrMapOvr>
  <p:transition spd="slow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71" y="79899"/>
            <a:ext cx="10741981" cy="687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67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038600" cy="82504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«Лошадка»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487" y="928915"/>
            <a:ext cx="5181599" cy="2496456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- весёлая лошадка,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Тёмная, как шоколадка.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Язычком пощёлкай громко –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Стук копыт услышишь звонкий.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9592" y="365126"/>
            <a:ext cx="2848429" cy="347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План руку с пальцами волшебного жеста щелкая Трогательно выражению средств  пальцев для того, чтобы сделать что-то быстро и легко Иллюстрация штока -  иллюстрации насчитывающей легко, что: 168618859">
            <a:extLst>
              <a:ext uri="{FF2B5EF4-FFF2-40B4-BE49-F238E27FC236}">
                <a16:creationId xmlns:a16="http://schemas.microsoft.com/office/drawing/2014/main" id="{710455A4-DE1C-FF4D-8287-26F93BB15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498" y="3837669"/>
            <a:ext cx="3047999" cy="31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Lapa\Pictures\2012-09-09 15\15 001.jpg">
            <a:extLst>
              <a:ext uri="{FF2B5EF4-FFF2-40B4-BE49-F238E27FC236}">
                <a16:creationId xmlns:a16="http://schemas.microsoft.com/office/drawing/2014/main" id="{8AD9CBAB-261E-1F4C-B04A-06C43E8A34F1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1893" y="3983265"/>
            <a:ext cx="3788228" cy="235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3097486"/>
      </p:ext>
    </p:extLst>
  </p:cSld>
  <p:clrMapOvr>
    <a:masterClrMapping/>
  </p:clrMapOvr>
  <p:transition spd="slow">
    <p:wheel spokes="3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125" y="654342"/>
            <a:ext cx="4455886" cy="108857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«Чистим зубки»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686" y="1378858"/>
            <a:ext cx="5021943" cy="110308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Зубки нужно чистить дважды: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утро и вечер каждый.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Lapa\Pictures\2012-09-09 8\8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6917" y="907142"/>
            <a:ext cx="5370990" cy="513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1168" y="2662173"/>
            <a:ext cx="2209800" cy="363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5431312"/>
      </p:ext>
    </p:extLst>
  </p:cSld>
  <p:clrMapOvr>
    <a:masterClrMapping/>
  </p:clrMapOvr>
  <p:transition spd="slow">
    <p:pull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773" y="712076"/>
            <a:ext cx="3240314" cy="9992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«Чашечка»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486" y="1364344"/>
            <a:ext cx="4934857" cy="2452914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чашечку, дружок, 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Сделал ловкий язычок. 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нам как можно дольше 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Подержать вот этот ковшик.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3383" y="612559"/>
            <a:ext cx="2485747" cy="219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5\5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4526" y="2810029"/>
            <a:ext cx="5268686" cy="280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8342438"/>
      </p:ext>
    </p:extLst>
  </p:cSld>
  <p:clrMapOvr>
    <a:masterClrMapping/>
  </p:clrMapOvr>
  <p:transition spd="slow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611" y="915119"/>
            <a:ext cx="3511858" cy="78897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«Индюк»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732" y="1659702"/>
            <a:ext cx="5210628" cy="1349829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- индюк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балды-балда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Разбегайтесь кто куда.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153" y="443073"/>
            <a:ext cx="3396343" cy="331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apa\Pictures\2012-09-09 16\16 001.jpg">
            <a:extLst>
              <a:ext uri="{FF2B5EF4-FFF2-40B4-BE49-F238E27FC236}">
                <a16:creationId xmlns:a16="http://schemas.microsoft.com/office/drawing/2014/main" id="{EAE374D3-E8CC-2B4E-9DAA-CDB7900F5D6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599" y="3009531"/>
            <a:ext cx="4287176" cy="289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5329134"/>
      </p:ext>
    </p:extLst>
  </p:cSld>
  <p:clrMapOvr>
    <a:masterClrMapping/>
  </p:clrMapOvr>
  <p:transition spd="slow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243" y="782376"/>
            <a:ext cx="3211286" cy="11008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 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«Змея»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544" y="1770743"/>
            <a:ext cx="4383313" cy="2670628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Подражаем мы змее,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ней мы будем наравне: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Высунем язык и спрячем,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так, а не иначе.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6\6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6302" y="2800694"/>
            <a:ext cx="5413829" cy="28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7096" y="365125"/>
            <a:ext cx="2035810" cy="2677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2560987"/>
      </p:ext>
    </p:extLst>
  </p:cSld>
  <p:clrMapOvr>
    <a:masterClrMapping/>
  </p:clrMapOvr>
  <p:transition spd="slow">
    <p:pull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5880" y="547914"/>
            <a:ext cx="5591628" cy="9411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 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«Парус»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8150" y="1519352"/>
            <a:ext cx="6778171" cy="1320799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Лодочка под парусом по реке плывёт,</a:t>
            </a:r>
          </a:p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прогулку лодочка малышей везёт.</a:t>
            </a:r>
          </a:p>
          <a:p>
            <a:endParaRPr lang="ru-RU" dirty="0"/>
          </a:p>
        </p:txBody>
      </p:sp>
      <p:pic>
        <p:nvPicPr>
          <p:cNvPr id="4" name="Рисунок 3" descr="C:\Users\Lapa\Pictures\2012-09-09 3\3 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5514" y="2840151"/>
            <a:ext cx="5714547" cy="346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2009" y="547914"/>
            <a:ext cx="2641600" cy="378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4538417"/>
      </p:ext>
    </p:extLst>
  </p:cSld>
  <p:clrMapOvr>
    <a:masterClrMapping/>
  </p:clrMapOvr>
  <p:transition spd="slow">
    <p:split orient="vert" dir="in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473" y="423290"/>
            <a:ext cx="4009571" cy="10137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«Маляр»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534" y="1367161"/>
            <a:ext cx="4290732" cy="28811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сегодня утром встал</a:t>
            </a:r>
          </a:p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посёлок не узнал:</a:t>
            </a:r>
          </a:p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столб и каждый дом</a:t>
            </a:r>
          </a:p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покрашен маляром.</a:t>
            </a:r>
          </a:p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хочешь жить, как в сказке,</a:t>
            </a:r>
          </a:p>
          <a:p>
            <a:pPr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Позови на помощь краски!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8713" y="244595"/>
            <a:ext cx="1850753" cy="342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apa\Pictures\2012-09-09 17\17 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5266" y="3798356"/>
            <a:ext cx="5301341" cy="254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6747559"/>
      </p:ext>
    </p:extLst>
  </p:cSld>
  <p:clrMapOvr>
    <a:masterClrMapping/>
  </p:clrMapOvr>
  <p:transition spd="slow">
    <p:wheel spokes="2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6438" y="378424"/>
            <a:ext cx="488863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Одновременное выполнение элементов гимнастики руками и языком требует от ребенка максимальной концентрации зрительного и слухового внимания, сформированной пространственной ориентировки, точных движений пальцами и кистями рук совместно с движениями языка или губ. Поэтому необходимо привлечь внимание ребенка к ощущениям, которые возникают от движений мышц пальцев, языка и губ, научить управлять этими движениями</a:t>
            </a:r>
            <a:r>
              <a:rPr lang="ru-RU" sz="2000" b="1" dirty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rgbClr val="056B7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56B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8" t="23240" r="13532" b="7828"/>
          <a:stretch/>
        </p:blipFill>
        <p:spPr>
          <a:xfrm>
            <a:off x="7346584" y="3160450"/>
            <a:ext cx="4451838" cy="3266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583" y="230819"/>
            <a:ext cx="3746497" cy="280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38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4" descr="Изображение выглядит как человек, внутренний, туалет&#10;&#10;Автоматически созданное описание">
            <a:extLst>
              <a:ext uri="{FF2B5EF4-FFF2-40B4-BE49-F238E27FC236}">
                <a16:creationId xmlns:a16="http://schemas.microsoft.com/office/drawing/2014/main" id="{B37806E2-D09B-AE43-9051-C42196F41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55" r="-2" b="4457"/>
          <a:stretch/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5" name="Рисунок 14" descr="Изображение выглядит как человек, внутренний, сидит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BF1A53B9-9C2C-9847-9F4C-174F91F2C8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5" r="1" b="41119"/>
          <a:stretch/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10" name="Рисунок 9" descr="Изображение выглядит как человек, внутренний, занавеска&#10;&#10;Автоматически созданное описание">
            <a:extLst>
              <a:ext uri="{FF2B5EF4-FFF2-40B4-BE49-F238E27FC236}">
                <a16:creationId xmlns:a16="http://schemas.microsoft.com/office/drawing/2014/main" id="{991BE553-B928-164C-A93F-B0F119C494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25" r="2" b="26063"/>
          <a:stretch/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026" y="354423"/>
            <a:ext cx="3854370" cy="6204020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гимнастики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биоэнергопластикой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привлечению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выполнению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гимнастики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пальчиковой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совершенствованию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памяти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</a:t>
            </a:r>
            <a:r>
              <a:rPr lang="en-US" sz="2400" b="1" dirty="0">
                <a:solidFill>
                  <a:srgbClr val="056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1" name="Рисунок 10" descr="Изображение выглядит как человек, внутренний, мальчик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54FBCDC1-5FE7-C24E-8BA2-98D5DA022C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59" r="4" b="4"/>
          <a:stretch/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948199-1124-2348-98AE-9CE3FB09A86C}"/>
              </a:ext>
            </a:extLst>
          </p:cNvPr>
          <p:cNvSpPr txBox="1"/>
          <p:nvPr/>
        </p:nvSpPr>
        <p:spPr>
          <a:xfrm>
            <a:off x="5138057" y="1944914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89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64" y="135385"/>
            <a:ext cx="4305668" cy="322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776" y="135385"/>
            <a:ext cx="4305667" cy="322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58" y="3622088"/>
            <a:ext cx="5748787" cy="2874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446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B9B8FAD-5093-9041-AA35-8FB641150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965" y="972273"/>
            <a:ext cx="5409235" cy="3634451"/>
          </a:xfrm>
        </p:spPr>
        <p:txBody>
          <a:bodyPr anchor="b"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отечественных физиологов подтверждают связь развития рук с развитием мозга.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Центры, отвечающие за речь и движения пальцев рук, в головном мозге человека расположены очень близко. Стимулируя мелкую моторику и активизируя тем самым соответствующие отделы мозга, мы активизируем и соседние зоны, отвечающие за речь.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0757F-FA6A-9F47-B3DE-AD359C424C31}"/>
              </a:ext>
            </a:extLst>
          </p:cNvPr>
          <p:cNvSpPr txBox="1"/>
          <p:nvPr/>
        </p:nvSpPr>
        <p:spPr>
          <a:xfrm>
            <a:off x="1625600" y="0"/>
            <a:ext cx="9171277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«Ум ребенка находится на кончиках его пальцев»</a:t>
            </a:r>
          </a:p>
          <a:p>
            <a:pPr algn="ctr">
              <a:spcAft>
                <a:spcPts val="600"/>
              </a:spcAft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В. А. Сухомлинский</a:t>
            </a:r>
          </a:p>
        </p:txBody>
      </p:sp>
      <p:pic>
        <p:nvPicPr>
          <p:cNvPr id="1038" name="Picture 14" descr="Пальчиковая гимнастика, как средство, развития мелкой моторики пальцев рук,  детей младшего дошкольного возраста |">
            <a:extLst>
              <a:ext uri="{FF2B5EF4-FFF2-40B4-BE49-F238E27FC236}">
                <a16:creationId xmlns:a16="http://schemas.microsoft.com/office/drawing/2014/main" id="{C73770BB-981D-A141-AD4E-AF9CD7FA3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472" y="4572000"/>
            <a:ext cx="35306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1DE879E-0BF0-414C-8552-E99994FEB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03" y="1539433"/>
            <a:ext cx="5188256" cy="417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50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16" y="91266"/>
            <a:ext cx="9215021" cy="676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81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940" y="168676"/>
            <a:ext cx="4444821" cy="637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471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детей на прозрачном фоне (28 фото) ⭐ Юмор, картинки и забавные  фото | Dia da criança, Dias das crianças, Crianças">
            <a:extLst>
              <a:ext uri="{FF2B5EF4-FFF2-40B4-BE49-F238E27FC236}">
                <a16:creationId xmlns:a16="http://schemas.microsoft.com/office/drawing/2014/main" id="{F067F5FD-6F5D-7E4D-9715-6DB795FC7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5"/>
          <a:stretch/>
        </p:blipFill>
        <p:spPr bwMode="auto">
          <a:xfrm>
            <a:off x="-3047" y="9592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064" y="755060"/>
            <a:ext cx="8393242" cy="112015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r>
              <a:rPr lang="ru-RU" sz="3200" b="1" dirty="0">
                <a:solidFill>
                  <a:srgbClr val="BC1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Желаю вам успехов и радости в общении с детьми!</a:t>
            </a:r>
            <a:endParaRPr lang="en-US" sz="3200" b="1" dirty="0">
              <a:solidFill>
                <a:srgbClr val="BC1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948199-1124-2348-98AE-9CE3FB09A86C}"/>
              </a:ext>
            </a:extLst>
          </p:cNvPr>
          <p:cNvSpPr txBox="1"/>
          <p:nvPr/>
        </p:nvSpPr>
        <p:spPr>
          <a:xfrm>
            <a:off x="5138057" y="1944914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77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446" y="640080"/>
            <a:ext cx="6562262" cy="4808219"/>
          </a:xfrm>
          <a:noFill/>
        </p:spPr>
        <p:txBody>
          <a:bodyPr>
            <a:normAutofit/>
          </a:bodyPr>
          <a:lstStyle/>
          <a:p>
            <a:pPr algn="l"/>
            <a:r>
              <a:rPr lang="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известно, для формирования необходимых и полноценных артикуляционных укладов, а также развития мышц речевого аппарата используется </a:t>
            </a:r>
            <a:r>
              <a:rPr lang="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гимнастика. </a:t>
            </a:r>
            <a:r>
              <a:rPr lang="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300" dirty="0"/>
          </a:p>
        </p:txBody>
      </p:sp>
      <p:pic>
        <p:nvPicPr>
          <p:cNvPr id="4" name="Picture 4" descr="Новое поколение...">
            <a:extLst>
              <a:ext uri="{FF2B5EF4-FFF2-40B4-BE49-F238E27FC236}">
                <a16:creationId xmlns:a16="http://schemas.microsoft.com/office/drawing/2014/main" id="{6E297AF5-7328-0B45-AAAD-C06244D8C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59"/>
          <a:stretch/>
        </p:blipFill>
        <p:spPr bwMode="auto">
          <a:xfrm>
            <a:off x="7552944" y="10"/>
            <a:ext cx="463600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84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642" y="567159"/>
            <a:ext cx="5434957" cy="60535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1700" dirty="0"/>
              <a:t/>
            </a:r>
            <a:br>
              <a:rPr lang="en-US" sz="1700" dirty="0"/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Ежедневные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гимнастикой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сожалению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снижают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этому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свою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очередь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уменьшению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артикуляционных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предлагаю вам обратиться к нестандартному методу выполнения артикуляционной гимнастики – с использованием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/>
              <a:t/>
            </a:r>
            <a:br>
              <a:rPr lang="en-US" sz="2700" b="1" dirty="0"/>
            </a:br>
            <a:r>
              <a:rPr lang="en-US" sz="2700" dirty="0"/>
              <a:t/>
            </a:r>
            <a:br>
              <a:rPr lang="en-US" sz="2700" dirty="0"/>
            </a:br>
            <a:endParaRPr lang="en-US" sz="2700" dirty="0"/>
          </a:p>
        </p:txBody>
      </p:sp>
      <p:pic>
        <p:nvPicPr>
          <p:cNvPr id="6150" name="Picture 6" descr="Логопед радить – ЗДО № 10 &quot;Катруся&quot;">
            <a:extLst>
              <a:ext uri="{FF2B5EF4-FFF2-40B4-BE49-F238E27FC236}">
                <a16:creationId xmlns:a16="http://schemas.microsoft.com/office/drawing/2014/main" id="{8F728671-AE43-754E-982B-FCD7AEBEF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2" r="1" b="1"/>
          <a:stretch/>
        </p:blipFill>
        <p:spPr bwMode="auto">
          <a:xfrm>
            <a:off x="6484247" y="1000047"/>
            <a:ext cx="5707753" cy="466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9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557189"/>
            <a:ext cx="5461000" cy="5571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700" dirty="0"/>
              <a:t/>
            </a:r>
            <a:br>
              <a:rPr lang="en-US" sz="1700" dirty="0"/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/>
              <a:t/>
            </a:r>
            <a:br>
              <a:rPr lang="en-US" sz="2700" b="1" dirty="0"/>
            </a:br>
            <a:r>
              <a:rPr lang="en-US" sz="2700" dirty="0"/>
              <a:t/>
            </a:r>
            <a:br>
              <a:rPr lang="en-US" sz="2700" dirty="0"/>
            </a:br>
            <a:endParaRPr lang="en-US" sz="27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43FBA8-EE54-8A49-B6DC-5FB38B5254F7}"/>
              </a:ext>
            </a:extLst>
          </p:cNvPr>
          <p:cNvSpPr/>
          <p:nvPr/>
        </p:nvSpPr>
        <p:spPr>
          <a:xfrm>
            <a:off x="428263" y="1273215"/>
            <a:ext cx="61924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базовых понятия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 «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«энергия» и «пластика»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человек как биологический объект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«энергия» –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сила, необходимая для выполнения определенных действий. 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«пластика»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плавные движения тела, рук.</a:t>
            </a:r>
            <a:endParaRPr lang="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Биоэнергопластика.">
            <a:extLst>
              <a:ext uri="{FF2B5EF4-FFF2-40B4-BE49-F238E27FC236}">
                <a16:creationId xmlns:a16="http://schemas.microsoft.com/office/drawing/2014/main" id="{5CAE2496-3208-1248-98F8-1CA66C549B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763"/>
          <a:stretch/>
        </p:blipFill>
        <p:spPr bwMode="auto">
          <a:xfrm>
            <a:off x="6642220" y="418230"/>
            <a:ext cx="5270074" cy="565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42401C-F1E6-E44A-9914-D8A69914108E}"/>
              </a:ext>
            </a:extLst>
          </p:cNvPr>
          <p:cNvSpPr txBox="1"/>
          <p:nvPr/>
        </p:nvSpPr>
        <p:spPr>
          <a:xfrm>
            <a:off x="462986" y="570179"/>
            <a:ext cx="6585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биоэнергопластика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35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B3377-ACAF-F945-B767-9367551E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600" y="774700"/>
            <a:ext cx="5562600" cy="5143500"/>
          </a:xfrm>
          <a:noFill/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этого метода состоит в соединении плавных движений кистей рук с движениями органов артикуляционного аппарата.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момент выполнения артикуляционного упражнения рука показывает, где и в каком положении находятся язык, нижняя челюсть или губы.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Развитие эмпатии у детей дошкольного возраста посредством сказки | Мир  дошколят">
            <a:extLst>
              <a:ext uri="{FF2B5EF4-FFF2-40B4-BE49-F238E27FC236}">
                <a16:creationId xmlns:a16="http://schemas.microsoft.com/office/drawing/2014/main" id="{53E988A3-EDD8-044F-A238-1F71E1263B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" r="1813"/>
          <a:stretch/>
        </p:blipFill>
        <p:spPr bwMode="auto">
          <a:xfrm>
            <a:off x="0" y="27203"/>
            <a:ext cx="5981699" cy="683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4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12" y="-1"/>
            <a:ext cx="10475650" cy="683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52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5007</TotalTime>
  <Words>1297</Words>
  <Application>Microsoft Office PowerPoint</Application>
  <PresentationFormat>Широкоэкранный</PresentationFormat>
  <Paragraphs>135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Wingdings</vt:lpstr>
      <vt:lpstr>Office Theme</vt:lpstr>
      <vt:lpstr>Презентация PowerPoint</vt:lpstr>
      <vt:lpstr>Красивая, четкая речь – важнейшее условие всестороннего полноценного развития детей.  </vt:lpstr>
      <vt:lpstr>Презентация PowerPoint</vt:lpstr>
      <vt:lpstr>Исследования отечественных физиологов подтверждают связь развития рук с развитием мозга.  Центры, отвечающие за речь и движения пальцев рук, в головном мозге человека расположены очень близко. Стимулируя мелкую моторику и активизируя тем самым соответствующие отделы мозга, мы активизируем и соседние зоны, отвечающие за речь. </vt:lpstr>
      <vt:lpstr>Как известно, для формирования необходимых и полноценных артикуляционных укладов, а также развития мышц речевого аппарата используется артикуляционная гимнастика.   </vt:lpstr>
      <vt:lpstr>  Ежедневные занятия гимнастикой, к сожалению, снижают интерес детей к этому процессу, что в свою очередь, приводит к уменьшению эффективности от выполнения артикуляционных упражнений.  Поэтому предлагаю вам обратиться к нестандартному методу выполнения артикуляционной гимнастики – с использованием биоэнергопластики.    </vt:lpstr>
      <vt:lpstr>    </vt:lpstr>
      <vt:lpstr>Суть этого метода состоит в соединении плавных движений кистей рук с движениями органов артикуляционного аппарата.   В момент выполнения артикуляционного упражнения рука показывает, где и в каком положении находятся язык, нижняя челюсть или губы.  </vt:lpstr>
      <vt:lpstr>Презентация PowerPoint</vt:lpstr>
      <vt:lpstr>Презентация PowerPoint</vt:lpstr>
      <vt:lpstr>Синхронное движение кистей рук с движениями артикуляционных органов      способствует:</vt:lpstr>
      <vt:lpstr>Использование биоэнергопластики существенно ускоряет коррекцию неправильно произносимых звуков у детей с нарушенными кинестетическими ощущениями, поскольку работающая ладонь во много раз усиливает импульсы, идущие к коре головного мозга от языка  </vt:lpstr>
      <vt:lpstr>Презентация PowerPoint</vt:lpstr>
      <vt:lpstr>Знакомим детей с органами артикуляции,  выполняем артикуляционную гимнастику перед зеркалом с использованием сказок о Язычке (упражнения выполняются сидя перед зеркалом, руки в процесс не вовлекаются).    </vt:lpstr>
      <vt:lpstr>  </vt:lpstr>
      <vt:lpstr>Артикуляционная гимнастика выполняется с подключением ведущей руки ребенка.  Постепенно подключается и вторая рука    </vt:lpstr>
      <vt:lpstr>На заключительном этапе, когда ребенок полностью освоил упражнения, педагог  рассказывает сказку, а ребенок самостоятельно выполняет артикуляционные упражнения с движением рук.   </vt:lpstr>
      <vt:lpstr> </vt:lpstr>
      <vt:lpstr>Презентация PowerPoint</vt:lpstr>
      <vt:lpstr>    </vt:lpstr>
      <vt:lpstr>Презентация PowerPoint</vt:lpstr>
      <vt:lpstr>«Бегемотик»</vt:lpstr>
      <vt:lpstr>«Лягушки»</vt:lpstr>
      <vt:lpstr>    «Слон» </vt:lpstr>
      <vt:lpstr>   «Месим тесто» </vt:lpstr>
      <vt:lpstr>   «Лопатка» </vt:lpstr>
      <vt:lpstr>          «Расческа» </vt:lpstr>
      <vt:lpstr> «Часики» </vt:lpstr>
      <vt:lpstr> «Качели»  </vt:lpstr>
      <vt:lpstr>   «Лошадка» </vt:lpstr>
      <vt:lpstr>  «Чистим зубки» </vt:lpstr>
      <vt:lpstr>«Чашечка»  </vt:lpstr>
      <vt:lpstr>     «Индюк» </vt:lpstr>
      <vt:lpstr>      «Змея» </vt:lpstr>
      <vt:lpstr>      «Парус» </vt:lpstr>
      <vt:lpstr>«Маляр»  </vt:lpstr>
      <vt:lpstr>Презентация PowerPoint</vt:lpstr>
      <vt:lpstr>Применение артикуляционной гимнастики с биоэнергопластикой способствует привлечению интереса детей к выполнению упражнений, что значительно увеличивает эффективность гимнастики, способствует развитию артикуляционной, пальчиковой моторики, совершенствованию координации движений, развитию памяти, внимания, мышления. </vt:lpstr>
      <vt:lpstr>Презентация PowerPoint</vt:lpstr>
      <vt:lpstr>Презентация PowerPoint</vt:lpstr>
      <vt:lpstr>Презентация PowerPoint</vt:lpstr>
      <vt:lpstr>Желаю вам успехов и радости в общении с детьми!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Ежедневные занятия гимнастикой, к сожалению, снижают интерес детей к этому процессу, что в свою очередь, приводит к уменьшению эффективности от выполнения артикуляционных упражнений.</dc:title>
  <dc:creator>Марина Гришко</dc:creator>
  <cp:lastModifiedBy>Аля</cp:lastModifiedBy>
  <cp:revision>109</cp:revision>
  <dcterms:created xsi:type="dcterms:W3CDTF">2021-03-13T16:07:55Z</dcterms:created>
  <dcterms:modified xsi:type="dcterms:W3CDTF">2025-03-18T21:48:39Z</dcterms:modified>
</cp:coreProperties>
</file>