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8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13254" y="100075"/>
            <a:ext cx="531749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00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00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32861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1238" y="60452"/>
            <a:ext cx="8021523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4214" y="1686509"/>
            <a:ext cx="7335570" cy="2157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00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8995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3440" marR="5080" indent="-211137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Муниципальное</a:t>
            </a:r>
            <a:r>
              <a:rPr spc="-35" dirty="0"/>
              <a:t> </a:t>
            </a:r>
            <a:r>
              <a:rPr dirty="0"/>
              <a:t>бюджетное</a:t>
            </a:r>
            <a:r>
              <a:rPr spc="-85" dirty="0"/>
              <a:t> </a:t>
            </a:r>
            <a:r>
              <a:rPr dirty="0"/>
              <a:t>дошкольное</a:t>
            </a:r>
            <a:r>
              <a:rPr spc="-60" dirty="0"/>
              <a:t> </a:t>
            </a:r>
            <a:r>
              <a:rPr spc="-10" dirty="0"/>
              <a:t>образовательное </a:t>
            </a:r>
            <a:r>
              <a:rPr dirty="0"/>
              <a:t>учреждение</a:t>
            </a:r>
            <a:r>
              <a:rPr spc="-10" dirty="0"/>
              <a:t> </a:t>
            </a:r>
            <a:r>
              <a:rPr dirty="0"/>
              <a:t>№</a:t>
            </a:r>
            <a:r>
              <a:rPr spc="-10" dirty="0"/>
              <a:t> </a:t>
            </a:r>
            <a:r>
              <a:rPr lang="ru-RU" dirty="0" smtClean="0"/>
              <a:t>81</a:t>
            </a:r>
            <a:r>
              <a:rPr spc="-5" dirty="0" smtClean="0"/>
              <a:t> </a:t>
            </a:r>
            <a:r>
              <a:rPr spc="-10" dirty="0" smtClean="0"/>
              <a:t>«</a:t>
            </a:r>
            <a:r>
              <a:rPr lang="ru-RU" spc="-10" dirty="0" smtClean="0"/>
              <a:t>МАЛЬВИНА</a:t>
            </a:r>
            <a:r>
              <a:rPr spc="-10" dirty="0" smtClean="0"/>
              <a:t>»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6480809" y="4612995"/>
            <a:ext cx="1946910" cy="10617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Подготовила: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20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учитель-логопед </a:t>
            </a:r>
            <a:r>
              <a:rPr sz="2000" b="1" dirty="0">
                <a:solidFill>
                  <a:srgbClr val="003300"/>
                </a:solidFill>
                <a:latin typeface="Times New Roman"/>
                <a:cs typeface="Times New Roman"/>
              </a:rPr>
              <a:t>Кравченко</a:t>
            </a:r>
            <a:r>
              <a:rPr sz="2000" b="1" spc="-4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003300"/>
                </a:solidFill>
                <a:latin typeface="Times New Roman"/>
                <a:cs typeface="Times New Roman"/>
              </a:rPr>
              <a:t>А.А.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4325" marR="5080" indent="340995">
              <a:lnSpc>
                <a:spcPct val="100000"/>
              </a:lnSpc>
              <a:spcBef>
                <a:spcPts val="95"/>
              </a:spcBef>
              <a:tabLst>
                <a:tab pos="2404745" algn="l"/>
              </a:tabLst>
            </a:pPr>
            <a:r>
              <a:rPr dirty="0"/>
              <a:t>Основные</a:t>
            </a:r>
            <a:r>
              <a:rPr spc="-10" dirty="0"/>
              <a:t> направления работы</a:t>
            </a:r>
            <a:r>
              <a:rPr dirty="0"/>
              <a:t>	над</a:t>
            </a:r>
            <a:r>
              <a:rPr spc="-70" dirty="0"/>
              <a:t> </a:t>
            </a:r>
            <a:r>
              <a:rPr spc="-10" dirty="0"/>
              <a:t>предложением</a:t>
            </a:r>
          </a:p>
          <a:p>
            <a:pPr marL="1062355">
              <a:lnSpc>
                <a:spcPct val="100000"/>
              </a:lnSpc>
              <a:spcBef>
                <a:spcPts val="2865"/>
              </a:spcBef>
            </a:pPr>
            <a:r>
              <a:rPr sz="2400" b="0" i="1" spc="-10" dirty="0">
                <a:latin typeface="Times New Roman"/>
                <a:cs typeface="Times New Roman"/>
              </a:rPr>
              <a:t>Методические</a:t>
            </a:r>
            <a:r>
              <a:rPr sz="2400" b="0" i="1" spc="-70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Times New Roman"/>
                <a:cs typeface="Times New Roman"/>
              </a:rPr>
              <a:t>рекомендации</a:t>
            </a:r>
            <a:r>
              <a:rPr sz="2400" b="0" i="1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Times New Roman"/>
                <a:cs typeface="Times New Roman"/>
              </a:rPr>
              <a:t>для</a:t>
            </a:r>
            <a:r>
              <a:rPr sz="2400" b="0" i="1" spc="-75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Times New Roman"/>
                <a:cs typeface="Times New Roman"/>
              </a:rPr>
              <a:t>педагогов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67200" y="6172200"/>
            <a:ext cx="12975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>
                <a:solidFill>
                  <a:srgbClr val="003300"/>
                </a:solidFill>
                <a:latin typeface="Times New Roman"/>
                <a:cs typeface="Times New Roman"/>
              </a:rPr>
              <a:t>г</a:t>
            </a:r>
            <a:r>
              <a:rPr lang="ru-RU" sz="2400" b="1" dirty="0" smtClean="0">
                <a:solidFill>
                  <a:srgbClr val="003300"/>
                </a:solidFill>
                <a:latin typeface="Times New Roman"/>
                <a:cs typeface="Times New Roman"/>
              </a:rPr>
              <a:t>. </a:t>
            </a:r>
            <a:r>
              <a:rPr sz="2400" b="1" dirty="0" err="1" smtClean="0">
                <a:solidFill>
                  <a:srgbClr val="003300"/>
                </a:solidFill>
                <a:latin typeface="Times New Roman"/>
                <a:cs typeface="Times New Roman"/>
              </a:rPr>
              <a:t>Сургут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556971"/>
            <a:ext cx="90589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Существительное</a:t>
            </a:r>
            <a:r>
              <a:rPr sz="4000" spc="-35" dirty="0"/>
              <a:t> </a:t>
            </a:r>
            <a:r>
              <a:rPr sz="4000" spc="-10" dirty="0"/>
              <a:t>+глагол+дополнение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1447800"/>
            <a:ext cx="7391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470" y="556971"/>
            <a:ext cx="891984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Существительное</a:t>
            </a:r>
            <a:endParaRPr sz="40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4000" spc="-20" dirty="0"/>
              <a:t>+глагол+прилагательное</a:t>
            </a:r>
            <a:r>
              <a:rPr sz="4000" spc="-35" dirty="0"/>
              <a:t> </a:t>
            </a:r>
            <a:r>
              <a:rPr sz="4000" spc="-10" dirty="0"/>
              <a:t>+дополнение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9400" y="1828800"/>
            <a:ext cx="365760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2861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942" y="152400"/>
            <a:ext cx="8794115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Существительное</a:t>
            </a:r>
            <a:endParaRPr sz="4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0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+глагол+прилагательное+дополнение</a:t>
            </a:r>
            <a:endParaRPr sz="4000" dirty="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40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+предлог</a:t>
            </a:r>
            <a:endParaRPr sz="40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00400" y="2286000"/>
            <a:ext cx="3124200" cy="43449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205740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00400"/>
            <a:ext cx="4876800" cy="260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7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66304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30932" y="284479"/>
            <a:ext cx="54152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Подготовительная</a:t>
            </a:r>
            <a:r>
              <a:rPr sz="3600" spc="-170" dirty="0"/>
              <a:t> </a:t>
            </a:r>
            <a:r>
              <a:rPr sz="3600" spc="-10" dirty="0"/>
              <a:t>работа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755394" y="1148842"/>
            <a:ext cx="7446645" cy="3756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Включает</a:t>
            </a:r>
            <a:r>
              <a:rPr sz="2800" b="1" spc="-6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в</a:t>
            </a:r>
            <a:r>
              <a:rPr sz="2800" b="1" spc="-6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себя</a:t>
            </a:r>
            <a:r>
              <a:rPr sz="2800" b="1" spc="-5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4</a:t>
            </a:r>
            <a:r>
              <a:rPr sz="2800" b="1" spc="-6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этапа</a:t>
            </a:r>
            <a:r>
              <a:rPr sz="2800" b="1" spc="-5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работы</a:t>
            </a:r>
            <a:r>
              <a:rPr sz="2800" b="1" spc="-6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над</a:t>
            </a:r>
            <a:r>
              <a:rPr sz="2800" b="1" spc="-5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словом</a:t>
            </a:r>
            <a:endParaRPr sz="28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2590"/>
              </a:spcBef>
              <a:buAutoNum type="arabicPlain"/>
              <a:tabLst>
                <a:tab pos="317500" algn="l"/>
              </a:tabLst>
            </a:pPr>
            <a:r>
              <a:rPr sz="3200" b="1" dirty="0">
                <a:solidFill>
                  <a:srgbClr val="003300"/>
                </a:solidFill>
                <a:latin typeface="Times New Roman"/>
                <a:cs typeface="Times New Roman"/>
              </a:rPr>
              <a:t>этап.</a:t>
            </a:r>
            <a:r>
              <a:rPr sz="3200" b="1" spc="-4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Слово-предмет.</a:t>
            </a:r>
            <a:endParaRPr sz="32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2690"/>
              </a:spcBef>
              <a:buAutoNum type="arabicPlain"/>
              <a:tabLst>
                <a:tab pos="317500" algn="l"/>
              </a:tabLst>
            </a:pPr>
            <a:r>
              <a:rPr sz="3200" b="1" dirty="0">
                <a:solidFill>
                  <a:srgbClr val="003300"/>
                </a:solidFill>
                <a:latin typeface="Times New Roman"/>
                <a:cs typeface="Times New Roman"/>
              </a:rPr>
              <a:t>этап.</a:t>
            </a:r>
            <a:r>
              <a:rPr sz="3200" b="1" spc="-1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3300"/>
                </a:solidFill>
                <a:latin typeface="Times New Roman"/>
                <a:cs typeface="Times New Roman"/>
              </a:rPr>
              <a:t>Слово-</a:t>
            </a:r>
            <a:r>
              <a:rPr sz="32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действие.</a:t>
            </a:r>
            <a:endParaRPr sz="32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2690"/>
              </a:spcBef>
              <a:buAutoNum type="arabicPlain"/>
              <a:tabLst>
                <a:tab pos="317500" algn="l"/>
              </a:tabLst>
            </a:pPr>
            <a:r>
              <a:rPr sz="3200" b="1" dirty="0">
                <a:solidFill>
                  <a:srgbClr val="003300"/>
                </a:solidFill>
                <a:latin typeface="Times New Roman"/>
                <a:cs typeface="Times New Roman"/>
              </a:rPr>
              <a:t>этап.</a:t>
            </a:r>
            <a:r>
              <a:rPr sz="3200" b="1" spc="-4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Слово-признак.</a:t>
            </a:r>
            <a:endParaRPr sz="32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2690"/>
              </a:spcBef>
              <a:buAutoNum type="arabicPlain"/>
              <a:tabLst>
                <a:tab pos="317500" algn="l"/>
              </a:tabLst>
            </a:pPr>
            <a:r>
              <a:rPr sz="3200" b="1" dirty="0">
                <a:solidFill>
                  <a:srgbClr val="003300"/>
                </a:solidFill>
                <a:latin typeface="Times New Roman"/>
                <a:cs typeface="Times New Roman"/>
              </a:rPr>
              <a:t>этап.</a:t>
            </a:r>
            <a:r>
              <a:rPr sz="3200" b="1" spc="-7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Предлог.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1289" y="252475"/>
            <a:ext cx="52825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1</a:t>
            </a:r>
            <a:r>
              <a:rPr sz="4000" spc="5" dirty="0"/>
              <a:t> </a:t>
            </a:r>
            <a:r>
              <a:rPr sz="4000" dirty="0"/>
              <a:t>этап.</a:t>
            </a:r>
            <a:r>
              <a:rPr sz="4000" spc="-5" dirty="0"/>
              <a:t> </a:t>
            </a:r>
            <a:r>
              <a:rPr sz="4000" spc="-25" dirty="0"/>
              <a:t>Слово-</a:t>
            </a:r>
            <a:r>
              <a:rPr sz="4000" spc="-10" dirty="0"/>
              <a:t>предмет.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01472" y="1011681"/>
            <a:ext cx="815149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3510" marR="5080" indent="-13144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На</a:t>
            </a:r>
            <a:r>
              <a:rPr sz="2800" b="1" spc="-9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этом</a:t>
            </a:r>
            <a:r>
              <a:rPr sz="2800" b="1" spc="-8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этапе</a:t>
            </a:r>
            <a:r>
              <a:rPr sz="2800" b="1" spc="-9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ребенок</a:t>
            </a:r>
            <a:r>
              <a:rPr sz="2800" b="1" spc="-10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должен</a:t>
            </a:r>
            <a:r>
              <a:rPr sz="2800" b="1" spc="-9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усвоить</a:t>
            </a:r>
            <a:r>
              <a:rPr sz="2800" b="1" spc="-9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понятие</a:t>
            </a:r>
            <a:r>
              <a:rPr sz="2800" b="1" spc="-8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003300"/>
                </a:solidFill>
                <a:latin typeface="Times New Roman"/>
                <a:cs typeface="Times New Roman"/>
              </a:rPr>
              <a:t>о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словах,</a:t>
            </a:r>
            <a:r>
              <a:rPr sz="2800" b="1" spc="-6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обозначающих</a:t>
            </a:r>
            <a:r>
              <a:rPr sz="2800" b="1" spc="-7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предметы,</a:t>
            </a:r>
            <a:r>
              <a:rPr sz="2800" b="1" spc="-3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отвечающие</a:t>
            </a:r>
            <a:r>
              <a:rPr sz="2800" b="1" spc="-6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003300"/>
                </a:solidFill>
                <a:latin typeface="Times New Roman"/>
                <a:cs typeface="Times New Roman"/>
              </a:rPr>
              <a:t>на</a:t>
            </a:r>
            <a:endParaRPr sz="2800">
              <a:latin typeface="Times New Roman"/>
              <a:cs typeface="Times New Roman"/>
            </a:endParaRPr>
          </a:p>
          <a:p>
            <a:pPr marL="338836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вопросы: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2133599"/>
            <a:ext cx="6553200" cy="47243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688" rIns="0" bIns="0" rtlCol="0">
            <a:spAutoFit/>
          </a:bodyPr>
          <a:lstStyle/>
          <a:p>
            <a:pPr marL="1299845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2</a:t>
            </a:r>
            <a:r>
              <a:rPr sz="4000" spc="5" dirty="0"/>
              <a:t> </a:t>
            </a:r>
            <a:r>
              <a:rPr sz="4000" dirty="0"/>
              <a:t>этап.</a:t>
            </a:r>
            <a:r>
              <a:rPr sz="4000" spc="-5" dirty="0"/>
              <a:t> </a:t>
            </a:r>
            <a:r>
              <a:rPr sz="4000" spc="-25" dirty="0"/>
              <a:t>Слово-</a:t>
            </a:r>
            <a:r>
              <a:rPr sz="4000" spc="-10" dirty="0"/>
              <a:t>действие.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74980" y="859281"/>
            <a:ext cx="819213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На</a:t>
            </a:r>
            <a:r>
              <a:rPr sz="2800" b="1" spc="-8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этом</a:t>
            </a:r>
            <a:r>
              <a:rPr sz="2800" b="1" spc="-7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этапе</a:t>
            </a:r>
            <a:r>
              <a:rPr sz="2800" b="1" spc="-8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ребенок</a:t>
            </a:r>
            <a:r>
              <a:rPr sz="2800" b="1" spc="-9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должен</a:t>
            </a:r>
            <a:r>
              <a:rPr sz="2800" b="1" spc="-8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понять</a:t>
            </a:r>
            <a:r>
              <a:rPr sz="2800" b="1" spc="-7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роль</a:t>
            </a:r>
            <a:r>
              <a:rPr sz="2800" b="1" spc="-8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слова</a:t>
            </a:r>
            <a:r>
              <a:rPr sz="2800" b="1" spc="-50" dirty="0">
                <a:solidFill>
                  <a:srgbClr val="003300"/>
                </a:solidFill>
                <a:latin typeface="Times New Roman"/>
                <a:cs typeface="Times New Roman"/>
              </a:rPr>
              <a:t> -</a:t>
            </a:r>
            <a:endParaRPr sz="2800">
              <a:latin typeface="Times New Roman"/>
              <a:cs typeface="Times New Roman"/>
            </a:endParaRPr>
          </a:p>
          <a:p>
            <a:pPr marL="345440" algn="ctr">
              <a:lnSpc>
                <a:spcPct val="100000"/>
              </a:lnSpc>
            </a:pP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действия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1828800"/>
            <a:ext cx="655320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3</a:t>
            </a:r>
            <a:r>
              <a:rPr sz="4000" spc="5" dirty="0"/>
              <a:t> </a:t>
            </a:r>
            <a:r>
              <a:rPr sz="4000" dirty="0"/>
              <a:t>этап.</a:t>
            </a:r>
            <a:r>
              <a:rPr sz="4000" spc="-5" dirty="0"/>
              <a:t> </a:t>
            </a:r>
            <a:r>
              <a:rPr sz="4000" spc="-25" dirty="0"/>
              <a:t>Слово-</a:t>
            </a:r>
            <a:r>
              <a:rPr sz="4000" spc="-10" dirty="0"/>
              <a:t>признак.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43204" y="859281"/>
            <a:ext cx="80073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7960" marR="5080" indent="-17589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На</a:t>
            </a:r>
            <a:r>
              <a:rPr sz="2800" b="1" spc="-6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этом</a:t>
            </a:r>
            <a:r>
              <a:rPr sz="2800" b="1" spc="-4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этапе</a:t>
            </a:r>
            <a:r>
              <a:rPr sz="2800" b="1" spc="-6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педагог</a:t>
            </a:r>
            <a:r>
              <a:rPr sz="2800" b="1" spc="-5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должен</a:t>
            </a:r>
            <a:r>
              <a:rPr sz="2800" b="1" spc="-6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познакомить</a:t>
            </a:r>
            <a:r>
              <a:rPr sz="2800" b="1" spc="-5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детей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со</a:t>
            </a:r>
            <a:r>
              <a:rPr sz="2800" b="1" spc="-9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словами,</a:t>
            </a:r>
            <a:r>
              <a:rPr sz="2800" b="1" spc="-8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обозначающими</a:t>
            </a:r>
            <a:r>
              <a:rPr sz="2800" b="1" spc="-8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признак</a:t>
            </a:r>
            <a:r>
              <a:rPr sz="2800" b="1" spc="-6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предмета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600199"/>
            <a:ext cx="6248400" cy="52577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1185" y="252475"/>
            <a:ext cx="372935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4</a:t>
            </a:r>
            <a:r>
              <a:rPr sz="4000" spc="-10" dirty="0"/>
              <a:t> </a:t>
            </a:r>
            <a:r>
              <a:rPr sz="4000" dirty="0"/>
              <a:t>этап.</a:t>
            </a:r>
            <a:r>
              <a:rPr sz="4000" spc="-25" dirty="0"/>
              <a:t> </a:t>
            </a:r>
            <a:r>
              <a:rPr sz="4000" spc="-10" dirty="0"/>
              <a:t>Предлог.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39572" y="1316177"/>
            <a:ext cx="7938134" cy="879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На</a:t>
            </a:r>
            <a:r>
              <a:rPr sz="2800" b="1" spc="-3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этом</a:t>
            </a:r>
            <a:r>
              <a:rPr sz="2800" b="1" spc="-2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этапе</a:t>
            </a:r>
            <a:r>
              <a:rPr sz="2800" b="1" spc="-3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ребенок</a:t>
            </a:r>
            <a:r>
              <a:rPr sz="2800" b="1" spc="-3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должен</a:t>
            </a:r>
            <a:r>
              <a:rPr sz="2800" b="1" spc="-4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усвоить</a:t>
            </a:r>
            <a:r>
              <a:rPr sz="2800" b="1" spc="-3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понятие</a:t>
            </a:r>
            <a:r>
              <a:rPr sz="2800" b="1" spc="-1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003300"/>
                </a:solidFill>
                <a:latin typeface="Times New Roman"/>
                <a:cs typeface="Times New Roman"/>
              </a:rPr>
              <a:t>о</a:t>
            </a:r>
            <a:endParaRPr sz="2800">
              <a:latin typeface="Times New Roman"/>
              <a:cs typeface="Times New Roman"/>
            </a:endParaRPr>
          </a:p>
          <a:p>
            <a:pPr marL="344170" algn="ctr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003300"/>
                </a:solidFill>
                <a:latin typeface="Times New Roman"/>
                <a:cs typeface="Times New Roman"/>
              </a:rPr>
              <a:t>маленьком</a:t>
            </a:r>
            <a:r>
              <a:rPr sz="2800" b="1" spc="-17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слове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800" y="2209800"/>
            <a:ext cx="6705600" cy="44119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68929" y="328675"/>
            <a:ext cx="325310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Предложение.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20116" y="1139475"/>
            <a:ext cx="8389620" cy="513778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R="78105" algn="ctr">
              <a:lnSpc>
                <a:spcPct val="100000"/>
              </a:lnSpc>
              <a:spcBef>
                <a:spcPts val="885"/>
              </a:spcBef>
            </a:pPr>
            <a:r>
              <a:rPr sz="3200" b="1" dirty="0">
                <a:solidFill>
                  <a:srgbClr val="003300"/>
                </a:solidFill>
                <a:latin typeface="Times New Roman"/>
                <a:cs typeface="Times New Roman"/>
              </a:rPr>
              <a:t>1 </a:t>
            </a:r>
            <a:r>
              <a:rPr sz="32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этап.</a:t>
            </a:r>
            <a:endParaRPr sz="3200">
              <a:latin typeface="Times New Roman"/>
              <a:cs typeface="Times New Roman"/>
            </a:endParaRPr>
          </a:p>
          <a:p>
            <a:pPr marR="80010" algn="ctr">
              <a:lnSpc>
                <a:spcPct val="100000"/>
              </a:lnSpc>
              <a:spcBef>
                <a:spcPts val="680"/>
              </a:spcBef>
            </a:pP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Существительное</a:t>
            </a:r>
            <a:r>
              <a:rPr sz="2800" spc="-7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+</a:t>
            </a:r>
            <a:r>
              <a:rPr sz="2800" spc="-8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3300"/>
                </a:solidFill>
                <a:latin typeface="Times New Roman"/>
                <a:cs typeface="Times New Roman"/>
              </a:rPr>
              <a:t>глагол.</a:t>
            </a:r>
            <a:endParaRPr sz="2800">
              <a:latin typeface="Times New Roman"/>
              <a:cs typeface="Times New Roman"/>
            </a:endParaRPr>
          </a:p>
          <a:p>
            <a:pPr marL="264795" marR="78105" indent="-265430" algn="ctr">
              <a:lnSpc>
                <a:spcPct val="100000"/>
              </a:lnSpc>
              <a:spcBef>
                <a:spcPts val="670"/>
              </a:spcBef>
              <a:buAutoNum type="arabicPlain" startAt="2"/>
              <a:tabLst>
                <a:tab pos="264795" algn="l"/>
              </a:tabLst>
            </a:pP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этап.</a:t>
            </a:r>
            <a:endParaRPr sz="2800">
              <a:latin typeface="Times New Roman"/>
              <a:cs typeface="Times New Roman"/>
            </a:endParaRPr>
          </a:p>
          <a:p>
            <a:pPr marR="70485" algn="ctr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Существительное</a:t>
            </a:r>
            <a:r>
              <a:rPr sz="2800" spc="-3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+</a:t>
            </a:r>
            <a:r>
              <a:rPr sz="2800" spc="-5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глагол</a:t>
            </a:r>
            <a:r>
              <a:rPr sz="2800" spc="-4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+</a:t>
            </a:r>
            <a:r>
              <a:rPr sz="2800" spc="-5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прямое</a:t>
            </a:r>
            <a:r>
              <a:rPr sz="2800" spc="-4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3300"/>
                </a:solidFill>
                <a:latin typeface="Times New Roman"/>
                <a:cs typeface="Times New Roman"/>
              </a:rPr>
              <a:t>дополнение.</a:t>
            </a:r>
            <a:endParaRPr sz="2800">
              <a:latin typeface="Times New Roman"/>
              <a:cs typeface="Times New Roman"/>
            </a:endParaRPr>
          </a:p>
          <a:p>
            <a:pPr marL="264795" marR="78105" indent="-265430" algn="ctr">
              <a:lnSpc>
                <a:spcPct val="100000"/>
              </a:lnSpc>
              <a:spcBef>
                <a:spcPts val="675"/>
              </a:spcBef>
              <a:buAutoNum type="arabicPlain" startAt="3"/>
              <a:tabLst>
                <a:tab pos="264795" algn="l"/>
              </a:tabLst>
            </a:pP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этап.</a:t>
            </a:r>
            <a:endParaRPr sz="2800">
              <a:latin typeface="Times New Roman"/>
              <a:cs typeface="Times New Roman"/>
            </a:endParaRPr>
          </a:p>
          <a:p>
            <a:pPr marR="80645" algn="ctr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Существительное</a:t>
            </a:r>
            <a:r>
              <a:rPr sz="2800" spc="-7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+</a:t>
            </a:r>
            <a:r>
              <a:rPr sz="2800" spc="-8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3300"/>
                </a:solidFill>
                <a:latin typeface="Times New Roman"/>
                <a:cs typeface="Times New Roman"/>
              </a:rPr>
              <a:t>глагол</a:t>
            </a:r>
            <a:endParaRPr sz="2800">
              <a:latin typeface="Times New Roman"/>
              <a:cs typeface="Times New Roman"/>
            </a:endParaRPr>
          </a:p>
          <a:p>
            <a:pPr marR="81280" algn="ctr">
              <a:lnSpc>
                <a:spcPct val="100000"/>
              </a:lnSpc>
              <a:spcBef>
                <a:spcPts val="675"/>
              </a:spcBef>
              <a:tabLst>
                <a:tab pos="4310380" algn="l"/>
              </a:tabLst>
            </a:pP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+</a:t>
            </a:r>
            <a:r>
              <a:rPr sz="2800" spc="-3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3300"/>
                </a:solidFill>
                <a:latin typeface="Times New Roman"/>
                <a:cs typeface="Times New Roman"/>
              </a:rPr>
              <a:t>прилагательное</a:t>
            </a:r>
            <a:r>
              <a:rPr sz="2800" spc="-2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+</a:t>
            </a:r>
            <a:r>
              <a:rPr sz="2800" spc="-3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3300"/>
                </a:solidFill>
                <a:latin typeface="Times New Roman"/>
                <a:cs typeface="Times New Roman"/>
              </a:rPr>
              <a:t>прямое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3300"/>
                </a:solidFill>
                <a:latin typeface="Times New Roman"/>
                <a:cs typeface="Times New Roman"/>
              </a:rPr>
              <a:t>дополнение.</a:t>
            </a:r>
            <a:endParaRPr sz="2800">
              <a:latin typeface="Times New Roman"/>
              <a:cs typeface="Times New Roman"/>
            </a:endParaRPr>
          </a:p>
          <a:p>
            <a:pPr marL="264795" marR="78105" indent="-265430" algn="ctr">
              <a:lnSpc>
                <a:spcPct val="100000"/>
              </a:lnSpc>
              <a:spcBef>
                <a:spcPts val="670"/>
              </a:spcBef>
              <a:buAutoNum type="arabicPlain" startAt="4"/>
              <a:tabLst>
                <a:tab pos="264795" algn="l"/>
              </a:tabLst>
            </a:pPr>
            <a:r>
              <a:rPr sz="2800" b="1" spc="-10" dirty="0">
                <a:solidFill>
                  <a:srgbClr val="003300"/>
                </a:solidFill>
                <a:latin typeface="Times New Roman"/>
                <a:cs typeface="Times New Roman"/>
              </a:rPr>
              <a:t>этап.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70"/>
              </a:spcBef>
              <a:tabLst>
                <a:tab pos="4231640" algn="l"/>
              </a:tabLst>
            </a:pP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Существительное</a:t>
            </a:r>
            <a:r>
              <a:rPr sz="2800" spc="-7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+</a:t>
            </a:r>
            <a:r>
              <a:rPr sz="2800" spc="-9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3300"/>
                </a:solidFill>
                <a:latin typeface="Times New Roman"/>
                <a:cs typeface="Times New Roman"/>
              </a:rPr>
              <a:t>глагол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	+</a:t>
            </a:r>
            <a:r>
              <a:rPr sz="2800" spc="-4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прилагательное</a:t>
            </a:r>
            <a:r>
              <a:rPr sz="2800" spc="-2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+</a:t>
            </a:r>
            <a:r>
              <a:rPr sz="2800" spc="-4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3300"/>
                </a:solidFill>
                <a:latin typeface="Times New Roman"/>
                <a:cs typeface="Times New Roman"/>
              </a:rPr>
              <a:t>прямое</a:t>
            </a:r>
            <a:endParaRPr sz="2800">
              <a:latin typeface="Times New Roman"/>
              <a:cs typeface="Times New Roman"/>
            </a:endParaRPr>
          </a:p>
          <a:p>
            <a:pPr marL="255270" algn="ctr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дополнение</a:t>
            </a:r>
            <a:r>
              <a:rPr sz="2800" spc="-7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3300"/>
                </a:solidFill>
                <a:latin typeface="Times New Roman"/>
                <a:cs typeface="Times New Roman"/>
              </a:rPr>
              <a:t>+</a:t>
            </a:r>
            <a:r>
              <a:rPr sz="2800" spc="-70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3300"/>
                </a:solidFill>
                <a:latin typeface="Times New Roman"/>
                <a:cs typeface="Times New Roman"/>
              </a:rPr>
              <a:t>предлог.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4257" y="556971"/>
            <a:ext cx="60960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Существительное</a:t>
            </a:r>
            <a:r>
              <a:rPr sz="4000" spc="-35" dirty="0"/>
              <a:t> </a:t>
            </a:r>
            <a:r>
              <a:rPr sz="4000" spc="-10" dirty="0"/>
              <a:t>+глагол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1524000"/>
            <a:ext cx="7467600" cy="44241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189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Times New Roman</vt:lpstr>
      <vt:lpstr>Office Theme</vt:lpstr>
      <vt:lpstr>Муниципальное бюджетное дошкольное образовательное учреждение № 81 «МАЛЬВИНА»</vt:lpstr>
      <vt:lpstr>Подготовительная работа</vt:lpstr>
      <vt:lpstr>1 этап. Слово-предмет.</vt:lpstr>
      <vt:lpstr>2 этап. Слово-действие.</vt:lpstr>
      <vt:lpstr>3 этап. Слово-признак.</vt:lpstr>
      <vt:lpstr>4 этап. Предлог.</vt:lpstr>
      <vt:lpstr>Предложение.</vt:lpstr>
      <vt:lpstr>Презентация PowerPoint</vt:lpstr>
      <vt:lpstr>Существительное +глагол</vt:lpstr>
      <vt:lpstr>Существительное +глагол+дополнение</vt:lpstr>
      <vt:lpstr>Существительное +глагол+прилагательное +дополнение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№ 24 «Космос»</dc:title>
  <dc:creator>Аля</dc:creator>
  <cp:lastModifiedBy>Аля</cp:lastModifiedBy>
  <cp:revision>4</cp:revision>
  <dcterms:created xsi:type="dcterms:W3CDTF">2025-04-13T10:24:14Z</dcterms:created>
  <dcterms:modified xsi:type="dcterms:W3CDTF">2025-04-13T20:39:19Z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2021-08-17T00:00:00Z</vt:filetime>
  </property>
  <property fmtid="{D5CDD505-2E9C-101B-9397-08002B2CF9AE}" pid="3" name="LastSaved">
    <vt:filetime>2025-04-13T00:00:00Z</vt:filetime>
  </property>
  <property fmtid="{D5CDD505-2E9C-101B-9397-08002B2CF9AE}" pid="4" name="Producer">
    <vt:lpwstr>3-Heights(TM) PDF Security Shell 4.8.25.2 (http://www.pdf-tools.com)</vt:lpwstr>
  </property>
</Properties>
</file>