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7"/>
  </p:notesMasterIdLst>
  <p:sldIdLst>
    <p:sldId id="256" r:id="rId2"/>
    <p:sldId id="269" r:id="rId3"/>
    <p:sldId id="257" r:id="rId4"/>
    <p:sldId id="258" r:id="rId5"/>
    <p:sldId id="259" r:id="rId6"/>
    <p:sldId id="260" r:id="rId7"/>
    <p:sldId id="261" r:id="rId8"/>
    <p:sldId id="262" r:id="rId9"/>
    <p:sldId id="264" r:id="rId10"/>
    <p:sldId id="265" r:id="rId11"/>
    <p:sldId id="263" r:id="rId12"/>
    <p:sldId id="266" r:id="rId13"/>
    <p:sldId id="270" r:id="rId14"/>
    <p:sldId id="281" r:id="rId15"/>
    <p:sldId id="279" r:id="rId16"/>
    <p:sldId id="271" r:id="rId17"/>
    <p:sldId id="278" r:id="rId18"/>
    <p:sldId id="277" r:id="rId19"/>
    <p:sldId id="272" r:id="rId20"/>
    <p:sldId id="273" r:id="rId21"/>
    <p:sldId id="274" r:id="rId22"/>
    <p:sldId id="275" r:id="rId23"/>
    <p:sldId id="268" r:id="rId24"/>
    <p:sldId id="276" r:id="rId25"/>
    <p:sldId id="280" r:id="rId26"/>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ля" initials="А" lastIdx="1" clrIdx="0">
    <p:extLst>
      <p:ext uri="{19B8F6BF-5375-455C-9EA6-DF929625EA0E}">
        <p15:presenceInfo xmlns:p15="http://schemas.microsoft.com/office/powerpoint/2012/main" userId="Ал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3F93"/>
    <a:srgbClr val="CC00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633" autoAdjust="0"/>
  </p:normalViewPr>
  <p:slideViewPr>
    <p:cSldViewPr>
      <p:cViewPr varScale="1">
        <p:scale>
          <a:sx n="58" d="100"/>
          <a:sy n="58" d="100"/>
        </p:scale>
        <p:origin x="1524" y="5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3-23T18:54:57.746" idx="1">
    <p:pos x="10" y="10"/>
    <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4F4D8D-D4D7-4A02-8768-12862B428807}" type="datetimeFigureOut">
              <a:rPr lang="ru-RU" smtClean="0"/>
              <a:t>23.03.2025</a:t>
            </a:fld>
            <a:endParaRPr lang="ru-RU"/>
          </a:p>
        </p:txBody>
      </p:sp>
      <p:sp>
        <p:nvSpPr>
          <p:cNvPr id="4" name="Образ слайда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1D1A5-A550-42BD-A289-6662E83199DF}" type="slidenum">
              <a:rPr lang="ru-RU" smtClean="0"/>
              <a:t>‹#›</a:t>
            </a:fld>
            <a:endParaRPr lang="ru-RU"/>
          </a:p>
        </p:txBody>
      </p:sp>
    </p:spTree>
    <p:extLst>
      <p:ext uri="{BB962C8B-B14F-4D97-AF65-F5344CB8AC3E}">
        <p14:creationId xmlns:p14="http://schemas.microsoft.com/office/powerpoint/2010/main" val="304332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400050" y="1828800"/>
            <a:ext cx="5888736" cy="24384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400050" y="4304715"/>
            <a:ext cx="5891022" cy="23368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t>23.03.2025</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23.03.2025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1219202"/>
            <a:ext cx="1543050" cy="6949017"/>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342900" y="1219202"/>
            <a:ext cx="4514850" cy="6949017"/>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23.03.2025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23.03.2025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97764" y="1755648"/>
            <a:ext cx="5829300" cy="1816608"/>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397764" y="3606219"/>
            <a:ext cx="5829300" cy="2012949"/>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23.03.2025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342900" y="938784"/>
            <a:ext cx="6172200" cy="1524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34290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348615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23.03.2025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342900" y="938784"/>
            <a:ext cx="6172200" cy="1524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342900" y="2473664"/>
            <a:ext cx="3030141" cy="879136"/>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3483769" y="2479677"/>
            <a:ext cx="3031331" cy="87312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342900" y="3352800"/>
            <a:ext cx="303014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3483769" y="3352800"/>
            <a:ext cx="303133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t>23.03.2025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42900" y="938784"/>
            <a:ext cx="6229350" cy="1524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t>23.03.2025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23.03.2025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4350" y="685803"/>
            <a:ext cx="2057400" cy="154940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514350" y="2235200"/>
            <a:ext cx="2057400" cy="6096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2681287" y="2235200"/>
            <a:ext cx="3833813" cy="6096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23.03.2025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2374315" y="1477436"/>
            <a:ext cx="3943350" cy="54864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6003101" y="7146359"/>
            <a:ext cx="116586" cy="207264"/>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457200" y="1569329"/>
            <a:ext cx="1659636" cy="211016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457200" y="3771713"/>
            <a:ext cx="1657350" cy="290576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23.03.2025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6057900" y="8475134"/>
            <a:ext cx="457200" cy="486833"/>
          </a:xfrm>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rot="420000">
            <a:off x="2614345" y="1599356"/>
            <a:ext cx="3463290" cy="524256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7144" y="7755467"/>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3286125" y="8293101"/>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7144" y="-9525"/>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3286125" y="-9525"/>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342900" y="938784"/>
            <a:ext cx="6172200" cy="1524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342900" y="2580640"/>
            <a:ext cx="6172200" cy="5852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342900" y="8475134"/>
            <a:ext cx="16002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t>23.03.2025</a:t>
            </a:fld>
            <a:endParaRPr lang="ru-RU"/>
          </a:p>
        </p:txBody>
      </p:sp>
      <p:sp>
        <p:nvSpPr>
          <p:cNvPr id="22" name="Footer Placeholder 21"/>
          <p:cNvSpPr>
            <a:spLocks noGrp="1"/>
          </p:cNvSpPr>
          <p:nvPr>
            <p:ph type="ftr" sz="quarter" idx="3"/>
          </p:nvPr>
        </p:nvSpPr>
        <p:spPr>
          <a:xfrm>
            <a:off x="2000250" y="8475134"/>
            <a:ext cx="25146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5943600" y="8475134"/>
            <a:ext cx="571500" cy="48683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t>‹#›</a:t>
            </a:fld>
            <a:endParaRPr lang="ru-RU"/>
          </a:p>
        </p:txBody>
      </p:sp>
      <p:grpSp>
        <p:nvGrpSpPr>
          <p:cNvPr id="2" name="Group 1"/>
          <p:cNvGrpSpPr/>
          <p:nvPr/>
        </p:nvGrpSpPr>
        <p:grpSpPr>
          <a:xfrm>
            <a:off x="-14263" y="269877"/>
            <a:ext cx="6885411" cy="865632"/>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52736" y="1907704"/>
            <a:ext cx="4824536" cy="4832092"/>
          </a:xfrm>
          <a:prstGeom prst="rect">
            <a:avLst/>
          </a:prstGeom>
        </p:spPr>
        <p:txBody>
          <a:bodyPr wrap="square">
            <a:spAutoFit/>
          </a:bodyPr>
          <a:lstStyle/>
          <a:p>
            <a:pPr algn="ctr"/>
            <a:r>
              <a:rPr lang="ru-RU" sz="4400" b="1" dirty="0">
                <a:solidFill>
                  <a:srgbClr val="7030A0"/>
                </a:solidFill>
              </a:rPr>
              <a:t>Пальчиковый театр как средство развития речи у детей </a:t>
            </a:r>
            <a:r>
              <a:rPr lang="ru-RU" sz="4400" b="1" dirty="0" smtClean="0">
                <a:solidFill>
                  <a:srgbClr val="7030A0"/>
                </a:solidFill>
              </a:rPr>
              <a:t>с нарушениями речи. </a:t>
            </a:r>
            <a:endParaRPr lang="ru-RU" sz="4400" b="1" dirty="0">
              <a:solidFill>
                <a:srgbClr val="7030A0"/>
              </a:solidFill>
            </a:endParaRPr>
          </a:p>
        </p:txBody>
      </p:sp>
      <p:pic>
        <p:nvPicPr>
          <p:cNvPr id="6" name="Picture 2" descr="C:\Users\PC\Desktop\ШАБЛОН.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0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36128" y="2720297"/>
            <a:ext cx="6197586" cy="2554545"/>
          </a:xfrm>
          <a:prstGeom prst="rect">
            <a:avLst/>
          </a:prstGeom>
          <a:noFill/>
        </p:spPr>
        <p:txBody>
          <a:bodyPr wrap="square" rtlCol="0">
            <a:spAutoFit/>
          </a:bodyPr>
          <a:lstStyle/>
          <a:p>
            <a:pPr algn="ctr"/>
            <a:r>
              <a:rPr lang="ru-RU" sz="4000" b="1" i="1" dirty="0" smtClean="0">
                <a:solidFill>
                  <a:srgbClr val="7030A0"/>
                </a:solidFill>
                <a:latin typeface="Book Antiqua" pitchFamily="18" charset="0"/>
              </a:rPr>
              <a:t>«Пальчиковый театр</a:t>
            </a:r>
          </a:p>
          <a:p>
            <a:pPr algn="ctr"/>
            <a:r>
              <a:rPr lang="ru-RU" sz="4000" b="1" i="1" dirty="0">
                <a:solidFill>
                  <a:srgbClr val="7030A0"/>
                </a:solidFill>
                <a:latin typeface="Book Antiqua" pitchFamily="18" charset="0"/>
              </a:rPr>
              <a:t>к</a:t>
            </a:r>
            <a:r>
              <a:rPr lang="ru-RU" sz="4000" b="1" i="1" dirty="0" smtClean="0">
                <a:solidFill>
                  <a:srgbClr val="7030A0"/>
                </a:solidFill>
                <a:latin typeface="Book Antiqua" pitchFamily="18" charset="0"/>
              </a:rPr>
              <a:t>ак средство</a:t>
            </a:r>
          </a:p>
          <a:p>
            <a:pPr algn="ctr"/>
            <a:r>
              <a:rPr lang="ru-RU" sz="4000" b="1" i="1" dirty="0">
                <a:solidFill>
                  <a:srgbClr val="7030A0"/>
                </a:solidFill>
                <a:latin typeface="Book Antiqua" pitchFamily="18" charset="0"/>
              </a:rPr>
              <a:t>р</a:t>
            </a:r>
            <a:r>
              <a:rPr lang="ru-RU" sz="4000" b="1" i="1" dirty="0" smtClean="0">
                <a:solidFill>
                  <a:srgbClr val="7030A0"/>
                </a:solidFill>
                <a:latin typeface="Book Antiqua" pitchFamily="18" charset="0"/>
              </a:rPr>
              <a:t>азвития речи</a:t>
            </a:r>
          </a:p>
          <a:p>
            <a:pPr algn="ctr"/>
            <a:r>
              <a:rPr lang="ru-RU" sz="4000" b="1" i="1" dirty="0" smtClean="0">
                <a:solidFill>
                  <a:srgbClr val="7030A0"/>
                </a:solidFill>
                <a:latin typeface="Book Antiqua" pitchFamily="18" charset="0"/>
              </a:rPr>
              <a:t> детей с ТНР».</a:t>
            </a:r>
            <a:endParaRPr lang="ru-RU" sz="4000" b="1" i="1" dirty="0">
              <a:solidFill>
                <a:srgbClr val="7030A0"/>
              </a:solidFill>
              <a:latin typeface="Book Antiqua" pitchFamily="18" charset="0"/>
            </a:endParaRPr>
          </a:p>
        </p:txBody>
      </p:sp>
      <p:sp>
        <p:nvSpPr>
          <p:cNvPr id="2" name="TextBox 1"/>
          <p:cNvSpPr txBox="1"/>
          <p:nvPr/>
        </p:nvSpPr>
        <p:spPr>
          <a:xfrm>
            <a:off x="367630" y="1626234"/>
            <a:ext cx="6075940" cy="1231106"/>
          </a:xfrm>
          <a:prstGeom prst="rect">
            <a:avLst/>
          </a:prstGeom>
          <a:noFill/>
        </p:spPr>
        <p:txBody>
          <a:bodyPr wrap="square" rtlCol="0">
            <a:spAutoFit/>
          </a:bodyPr>
          <a:lstStyle/>
          <a:p>
            <a:pPr algn="ctr"/>
            <a:r>
              <a:rPr lang="ru-RU" sz="1400" b="1" dirty="0" smtClean="0">
                <a:solidFill>
                  <a:schemeClr val="accent4">
                    <a:lumMod val="50000"/>
                  </a:schemeClr>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ДЕТСКИЙ САД № 81 «МАЛЬВИНА»</a:t>
            </a:r>
          </a:p>
          <a:p>
            <a:r>
              <a:rPr lang="ru-RU" sz="1400" b="1" dirty="0"/>
              <a:t> </a:t>
            </a:r>
            <a:endParaRPr lang="ru-RU" sz="1400" dirty="0"/>
          </a:p>
          <a:p>
            <a:r>
              <a:rPr lang="ru-RU" b="1" dirty="0"/>
              <a:t> </a:t>
            </a:r>
            <a:endParaRPr lang="ru-RU" dirty="0"/>
          </a:p>
        </p:txBody>
      </p:sp>
      <p:sp>
        <p:nvSpPr>
          <p:cNvPr id="4" name="TextBox 3"/>
          <p:cNvSpPr txBox="1"/>
          <p:nvPr/>
        </p:nvSpPr>
        <p:spPr>
          <a:xfrm>
            <a:off x="2757737" y="5714680"/>
            <a:ext cx="4070901" cy="707886"/>
          </a:xfrm>
          <a:prstGeom prst="rect">
            <a:avLst/>
          </a:prstGeom>
          <a:noFill/>
        </p:spPr>
        <p:txBody>
          <a:bodyPr wrap="square" rtlCol="0">
            <a:spAutoFit/>
          </a:bodyPr>
          <a:lstStyle/>
          <a:p>
            <a:r>
              <a:rPr lang="ru-RU" sz="2000" b="1" dirty="0" smtClean="0">
                <a:solidFill>
                  <a:srgbClr val="FF0066"/>
                </a:solidFill>
                <a:latin typeface="Times New Roman" panose="02020603050405020304" pitchFamily="18" charset="0"/>
                <a:cs typeface="Times New Roman" panose="02020603050405020304" pitchFamily="18" charset="0"/>
              </a:rPr>
              <a:t>Подготовила: учитель-логопед Кравченко А.А.</a:t>
            </a:r>
            <a:endParaRPr lang="ru-RU" sz="2000" b="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096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4382" y="1593424"/>
            <a:ext cx="5400600" cy="1631216"/>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Вязаный театр – развивает моторно-двигательную, зрительную, слуховую координацию. Формирует творческие способности, артистизм. Обогащает пассивный и активный словарь.</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36" y="4139952"/>
            <a:ext cx="5473292" cy="4099686"/>
          </a:xfrm>
          <a:prstGeom prst="rect">
            <a:avLst/>
          </a:prstGeom>
        </p:spPr>
      </p:pic>
    </p:spTree>
    <p:extLst>
      <p:ext uri="{BB962C8B-B14F-4D97-AF65-F5344CB8AC3E}">
        <p14:creationId xmlns:p14="http://schemas.microsoft.com/office/powerpoint/2010/main" val="3099328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2873" y="1259632"/>
            <a:ext cx="4968552" cy="1631216"/>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Театр – </a:t>
            </a:r>
            <a:r>
              <a:rPr lang="ru-RU" sz="2000" b="1" dirty="0" err="1" smtClean="0">
                <a:solidFill>
                  <a:srgbClr val="7030A0"/>
                </a:solidFill>
                <a:latin typeface="Times New Roman" panose="02020603050405020304" pitchFamily="18" charset="0"/>
                <a:cs typeface="Times New Roman" panose="02020603050405020304" pitchFamily="18" charset="0"/>
              </a:rPr>
              <a:t>топотушки</a:t>
            </a:r>
            <a:r>
              <a:rPr lang="ru-RU" sz="2000" b="1" dirty="0">
                <a:solidFill>
                  <a:srgbClr val="7030A0"/>
                </a:solidFill>
                <a:latin typeface="Times New Roman" panose="02020603050405020304" pitchFamily="18" charset="0"/>
                <a:cs typeface="Times New Roman" panose="02020603050405020304" pitchFamily="18" charset="0"/>
              </a:rPr>
              <a:t>– помогает расширять словарный запас, подключая слуховое и тактильное восприятие. Знакомит с народным творчеством. Обучает навыкам общения, игры, счета.</a:t>
            </a:r>
          </a:p>
        </p:txBody>
      </p:sp>
      <p:pic>
        <p:nvPicPr>
          <p:cNvPr id="5122" name="Picture 2" descr="C:\Users\PC\Desktop\фото в презентацию\IMG_20191122_15475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2205" y="2967791"/>
            <a:ext cx="3243097" cy="4324129"/>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688" y="7380312"/>
            <a:ext cx="5445224" cy="1527397"/>
          </a:xfrm>
          <a:prstGeom prst="rect">
            <a:avLst/>
          </a:prstGeom>
        </p:spPr>
      </p:pic>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l="11550" t="16361" r="18803" b="18278"/>
          <a:stretch/>
        </p:blipFill>
        <p:spPr>
          <a:xfrm>
            <a:off x="4221088" y="4355976"/>
            <a:ext cx="2280448" cy="2867836"/>
          </a:xfrm>
          <a:prstGeom prst="rect">
            <a:avLst/>
          </a:prstGeom>
        </p:spPr>
      </p:pic>
    </p:spTree>
    <p:extLst>
      <p:ext uri="{BB962C8B-B14F-4D97-AF65-F5344CB8AC3E}">
        <p14:creationId xmlns:p14="http://schemas.microsoft.com/office/powerpoint/2010/main" val="1859822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0728" y="1331641"/>
            <a:ext cx="5472608" cy="2246769"/>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Театр на перчатке. Кукла – перчатка способна оказывать потрясающее терапевтическое воздействие. На занятии ребенок избавляется от мучивших его переживаний или страха путем решения конфликтной ситуации в игре с куклой – перчаткой. </a:t>
            </a:r>
          </a:p>
        </p:txBody>
      </p:sp>
      <p:pic>
        <p:nvPicPr>
          <p:cNvPr id="6146" name="Picture 2" descr="C:\Users\PC\Desktop\фото в презентацию\IMG_20191121_1539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656" y="4235962"/>
            <a:ext cx="2952328" cy="3936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064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8680" y="971600"/>
            <a:ext cx="5688632" cy="3251146"/>
          </a:xfrm>
          <a:prstGeom prst="rect">
            <a:avLst/>
          </a:prstGeom>
        </p:spPr>
        <p:txBody>
          <a:bodyPr wrap="square">
            <a:spAutoFit/>
          </a:bodyPr>
          <a:lstStyle/>
          <a:p>
            <a:pPr marL="180340">
              <a:lnSpc>
                <a:spcPct val="115000"/>
              </a:lnSpc>
              <a:spcAft>
                <a:spcPts val="10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В своей работе я использую  фетровый пальчиковый театр. Таким пальчиковым театром детки могут играть самостоятельно, придумывая разные истории про своих героев, а также можно проводить коллективные занятия с использованием стихов и песен. </a:t>
            </a:r>
            <a:endParaRPr lang="ru-RU"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marL="180340">
              <a:spcAft>
                <a:spcPts val="1000"/>
              </a:spcAft>
            </a:pPr>
            <a:r>
              <a:rPr lang="ru-RU" sz="20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Работа с пальчиковым театром включает в себя следующие этапы:</a:t>
            </a:r>
            <a:endParaRPr lang="ru-RU" sz="2000" b="1" i="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marL="180340">
              <a:lnSpc>
                <a:spcPct val="115000"/>
              </a:lnSpc>
              <a:spcAft>
                <a:spcPts val="1000"/>
              </a:spcAft>
            </a:pPr>
            <a:endParaRPr lang="ru-RU" sz="1600" b="1"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315" y="3995936"/>
            <a:ext cx="5376597" cy="4032448"/>
          </a:xfrm>
          <a:prstGeom prst="rect">
            <a:avLst/>
          </a:prstGeom>
        </p:spPr>
      </p:pic>
    </p:spTree>
    <p:extLst>
      <p:ext uri="{BB962C8B-B14F-4D97-AF65-F5344CB8AC3E}">
        <p14:creationId xmlns:p14="http://schemas.microsoft.com/office/powerpoint/2010/main" val="4113328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1816" y="1487794"/>
            <a:ext cx="6552728" cy="4524315"/>
          </a:xfrm>
          <a:prstGeom prst="rect">
            <a:avLst/>
          </a:prstGeom>
          <a:noFill/>
        </p:spPr>
        <p:txBody>
          <a:bodyPr wrap="square" rtlCol="0">
            <a:spAutoFit/>
          </a:bodyPr>
          <a:lstStyle/>
          <a:p>
            <a:pPr algn="ctr"/>
            <a:r>
              <a:rPr lang="ru-RU" b="1" dirty="0">
                <a:solidFill>
                  <a:srgbClr val="973F93"/>
                </a:solidFill>
              </a:rPr>
              <a:t>ДРУЖНЫЕ ПАЛЬЧИКИ</a:t>
            </a:r>
            <a:endParaRPr lang="ru-RU" dirty="0">
              <a:solidFill>
                <a:srgbClr val="973F93"/>
              </a:solidFill>
            </a:endParaRPr>
          </a:p>
          <a:p>
            <a:r>
              <a:rPr lang="ru-RU" b="1" i="1" dirty="0"/>
              <a:t> </a:t>
            </a:r>
            <a:endParaRPr lang="ru-RU" dirty="0"/>
          </a:p>
          <a:p>
            <a:r>
              <a:rPr lang="ru-RU" dirty="0"/>
              <a:t>Этот пальчик маленький</a:t>
            </a:r>
            <a:r>
              <a:rPr lang="ru-RU" dirty="0" smtClean="0"/>
              <a:t>,</a:t>
            </a:r>
            <a:r>
              <a:rPr lang="ru-RU" dirty="0"/>
              <a:t>	</a:t>
            </a:r>
            <a:r>
              <a:rPr lang="ru-RU" i="1" dirty="0" smtClean="0"/>
              <a:t>             Пальцы </a:t>
            </a:r>
            <a:r>
              <a:rPr lang="ru-RU" i="1" dirty="0"/>
              <a:t>одной руки,</a:t>
            </a:r>
          </a:p>
          <a:p>
            <a:r>
              <a:rPr lang="ru-RU" dirty="0"/>
              <a:t>Мизинчик удаленький.	</a:t>
            </a:r>
            <a:r>
              <a:rPr lang="ru-RU" dirty="0" smtClean="0"/>
              <a:t>           </a:t>
            </a:r>
            <a:r>
              <a:rPr lang="ru-RU" i="1" dirty="0" smtClean="0"/>
              <a:t>сжатые </a:t>
            </a:r>
            <a:r>
              <a:rPr lang="ru-RU" i="1" dirty="0"/>
              <a:t>в кулак, </a:t>
            </a:r>
            <a:r>
              <a:rPr lang="ru-RU" i="1" dirty="0" smtClean="0"/>
              <a:t>медленно </a:t>
            </a:r>
            <a:r>
              <a:rPr lang="ru-RU" dirty="0" smtClean="0"/>
              <a:t>Безымянный </a:t>
            </a:r>
            <a:r>
              <a:rPr lang="ru-RU" dirty="0"/>
              <a:t>– кольцо </a:t>
            </a:r>
            <a:r>
              <a:rPr lang="ru-RU" dirty="0" smtClean="0"/>
              <a:t>носит,       </a:t>
            </a:r>
            <a:r>
              <a:rPr lang="ru-RU" i="1" dirty="0" smtClean="0"/>
              <a:t>разгибаются </a:t>
            </a:r>
            <a:r>
              <a:rPr lang="ru-RU" i="1" dirty="0"/>
              <a:t>по одному, </a:t>
            </a:r>
            <a:r>
              <a:rPr lang="ru-RU" dirty="0"/>
              <a:t>Никогда его не бросит.	</a:t>
            </a:r>
            <a:r>
              <a:rPr lang="ru-RU" dirty="0" smtClean="0"/>
              <a:t>            </a:t>
            </a:r>
            <a:r>
              <a:rPr lang="ru-RU" i="1" dirty="0" smtClean="0"/>
              <a:t>начиная </a:t>
            </a:r>
            <a:r>
              <a:rPr lang="ru-RU" i="1" dirty="0"/>
              <a:t>с мизинца</a:t>
            </a:r>
            <a:r>
              <a:rPr lang="ru-RU" dirty="0"/>
              <a:t>.</a:t>
            </a:r>
          </a:p>
          <a:p>
            <a:r>
              <a:rPr lang="ru-RU" dirty="0"/>
              <a:t>Ну, а этот – средний,	</a:t>
            </a:r>
            <a:r>
              <a:rPr lang="ru-RU" dirty="0" smtClean="0"/>
              <a:t>             </a:t>
            </a:r>
            <a:r>
              <a:rPr lang="ru-RU" i="1" dirty="0" smtClean="0"/>
              <a:t>В   </a:t>
            </a:r>
            <a:r>
              <a:rPr lang="ru-RU" i="1" dirty="0"/>
              <a:t>конце игры они снова</a:t>
            </a:r>
          </a:p>
          <a:p>
            <a:r>
              <a:rPr lang="ru-RU" dirty="0"/>
              <a:t>длинный,	</a:t>
            </a:r>
            <a:r>
              <a:rPr lang="ru-RU" dirty="0" smtClean="0"/>
              <a:t>                             </a:t>
            </a:r>
            <a:r>
              <a:rPr lang="ru-RU" i="1" dirty="0" smtClean="0"/>
              <a:t>сжимаются </a:t>
            </a:r>
            <a:r>
              <a:rPr lang="ru-RU" i="1" dirty="0"/>
              <a:t>в кулак, но</a:t>
            </a:r>
          </a:p>
          <a:p>
            <a:r>
              <a:rPr lang="ru-RU" dirty="0"/>
              <a:t>Он как раз посередине.	</a:t>
            </a:r>
            <a:r>
              <a:rPr lang="ru-RU" i="1" dirty="0" smtClean="0"/>
              <a:t>   большой </a:t>
            </a:r>
            <a:r>
              <a:rPr lang="ru-RU" i="1" dirty="0"/>
              <a:t>палец кладется </a:t>
            </a:r>
            <a:r>
              <a:rPr lang="ru-RU" i="1" dirty="0" smtClean="0"/>
              <a:t>сверху</a:t>
            </a:r>
            <a:r>
              <a:rPr lang="ru-RU" dirty="0"/>
              <a:t>. </a:t>
            </a:r>
            <a:r>
              <a:rPr lang="ru-RU" dirty="0" smtClean="0"/>
              <a:t>Этот </a:t>
            </a:r>
            <a:r>
              <a:rPr lang="ru-RU" dirty="0"/>
              <a:t>– указательный,</a:t>
            </a:r>
          </a:p>
          <a:p>
            <a:r>
              <a:rPr lang="ru-RU" dirty="0"/>
              <a:t>Пальчик замечательный.</a:t>
            </a:r>
          </a:p>
          <a:p>
            <a:r>
              <a:rPr lang="ru-RU" dirty="0"/>
              <a:t>Большой палец, хоть</a:t>
            </a:r>
          </a:p>
          <a:p>
            <a:r>
              <a:rPr lang="ru-RU" dirty="0"/>
              <a:t>не длинный,</a:t>
            </a:r>
          </a:p>
          <a:p>
            <a:r>
              <a:rPr lang="ru-RU" dirty="0"/>
              <a:t>Среди пальцев самый сильный. </a:t>
            </a:r>
            <a:endParaRPr lang="ru-RU" dirty="0" smtClean="0"/>
          </a:p>
          <a:p>
            <a:r>
              <a:rPr lang="ru-RU" dirty="0" smtClean="0"/>
              <a:t>Пальчики </a:t>
            </a:r>
            <a:r>
              <a:rPr lang="ru-RU" dirty="0"/>
              <a:t>не ссорятся,</a:t>
            </a:r>
          </a:p>
          <a:p>
            <a:r>
              <a:rPr lang="ru-RU" dirty="0"/>
              <a:t>Вместе дело спорится.</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3096" y="4958782"/>
            <a:ext cx="2301413" cy="225072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87" y="6516216"/>
            <a:ext cx="3283305" cy="1846859"/>
          </a:xfrm>
          <a:prstGeom prst="rect">
            <a:avLst/>
          </a:prstGeom>
        </p:spPr>
      </p:pic>
    </p:spTree>
    <p:extLst>
      <p:ext uri="{BB962C8B-B14F-4D97-AF65-F5344CB8AC3E}">
        <p14:creationId xmlns:p14="http://schemas.microsoft.com/office/powerpoint/2010/main" val="138599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2816" y="107504"/>
            <a:ext cx="3212314" cy="4232696"/>
          </a:xfrm>
          <a:prstGeom prst="rect">
            <a:avLst/>
          </a:prstGeom>
        </p:spPr>
      </p:pic>
      <p:sp>
        <p:nvSpPr>
          <p:cNvPr id="3" name="Прямоугольник 2"/>
          <p:cNvSpPr/>
          <p:nvPr/>
        </p:nvSpPr>
        <p:spPr>
          <a:xfrm>
            <a:off x="188640" y="4427984"/>
            <a:ext cx="6552728" cy="4552015"/>
          </a:xfrm>
          <a:prstGeom prst="rect">
            <a:avLst/>
          </a:prstGeom>
        </p:spPr>
        <p:txBody>
          <a:bodyPr wrap="square">
            <a:spAutoFit/>
          </a:bodyPr>
          <a:lstStyle/>
          <a:p>
            <a:pPr marL="180340">
              <a:lnSpc>
                <a:spcPct val="115000"/>
              </a:lnSpc>
              <a:spcAft>
                <a:spcPts val="1000"/>
              </a:spcAft>
            </a:pPr>
            <a:r>
              <a:rPr lang="ru-RU"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этап</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Знакомство детей с художественным произведением (сказкой, </a:t>
            </a:r>
            <a:r>
              <a:rPr lang="ru-RU"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потешкой</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стихотворением, которое будет обыгрываться. Знакомство осуществляется в активной деятельности, в режимных моментах, на занятиях. Есть определенные требования к литературным произведениям, которые будут использоваться для драматизации: это сказки с однотипным эпизодом, повторяющимся сюжетом, стихи с ярко выраженной формой диалога, произведения народного фольклора (</a:t>
            </a:r>
            <a:r>
              <a:rPr lang="ru-RU"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пестушки</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потешки</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Существуют также требования к прочтению сказки педагогом. Оно должно быть неспешным, выразительным, что доставляет детям удовольствие от восприятия литературного произведения, а так же формирует механизмы внутренней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речи ребенка.</a:t>
            </a:r>
            <a:endParaRPr lang="ru-RU"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8899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2656" y="1043608"/>
            <a:ext cx="6165304" cy="3087512"/>
          </a:xfrm>
          <a:prstGeom prst="rect">
            <a:avLst/>
          </a:prstGeom>
        </p:spPr>
        <p:txBody>
          <a:bodyPr wrap="square">
            <a:spAutoFit/>
          </a:bodyPr>
          <a:lstStyle/>
          <a:p>
            <a:pPr marL="180340">
              <a:lnSpc>
                <a:spcPct val="115000"/>
              </a:lnSpc>
              <a:spcAft>
                <a:spcPts val="1000"/>
              </a:spcAft>
            </a:pP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 этап</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Показ иллюстраций, картинок, игрушек по данному литературному произведению, когда мы определяем характер героя, его внешний вид. На данном этапе словарь ребят обогащается словами, выражающими эмоциональное состояние героя, словами, дающими нравственную оценку поступков. Пополняется также глагольный словарь. </a:t>
            </a:r>
            <a:endParaRPr lang="ru-RU" sz="1600" b="1"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180340">
              <a:lnSpc>
                <a:spcPct val="115000"/>
              </a:lnSpc>
              <a:spcAft>
                <a:spcPts val="1000"/>
              </a:spcAft>
            </a:pP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3 этап</a:t>
            </a:r>
            <a:r>
              <a:rPr lang="ru-RU"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Подбор совместно с детьми театральных кукол к данному произведению.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0808" y="4211959"/>
            <a:ext cx="3744416" cy="4704523"/>
          </a:xfrm>
          <a:prstGeom prst="rect">
            <a:avLst/>
          </a:prstGeom>
        </p:spPr>
      </p:pic>
    </p:spTree>
    <p:extLst>
      <p:ext uri="{BB962C8B-B14F-4D97-AF65-F5344CB8AC3E}">
        <p14:creationId xmlns:p14="http://schemas.microsoft.com/office/powerpoint/2010/main" val="54071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2656" y="971600"/>
            <a:ext cx="6192688" cy="3596369"/>
          </a:xfrm>
          <a:prstGeom prst="rect">
            <a:avLst/>
          </a:prstGeom>
        </p:spPr>
        <p:txBody>
          <a:bodyPr wrap="square">
            <a:spAutoFit/>
          </a:bodyPr>
          <a:lstStyle/>
          <a:p>
            <a:pPr marL="180340">
              <a:lnSpc>
                <a:spcPct val="115000"/>
              </a:lnSpc>
              <a:spcAft>
                <a:spcPts val="1000"/>
              </a:spcAft>
            </a:pP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4 этап</a:t>
            </a: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Показ способов управления куколками. Здесь важно показать малышам простейшие упражнения с куклами: наклон - здороваются, приподнять - опустить - куколка пляшет, покачать из стороны в сторону - куколка сердится и т. д. Хорошо, когда действие с куколками сопровождается речью, вокализацией, эмоциональными реакциями ребенка. Для плохо говорящих детей можно подбирать игры с куколками на звукоподражание, четко произнесение гласных звуков, например, Маша потерялась, кричит: «Ау», дедушка вытянул репку и удивился: «О-о-о» и т. д.</a:t>
            </a:r>
            <a:endParaRPr lang="ru-RU" sz="1600" b="1"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2816" y="4538243"/>
            <a:ext cx="3384376" cy="4512502"/>
          </a:xfrm>
          <a:prstGeom prst="rect">
            <a:avLst/>
          </a:prstGeom>
        </p:spPr>
      </p:pic>
    </p:spTree>
    <p:extLst>
      <p:ext uri="{BB962C8B-B14F-4D97-AF65-F5344CB8AC3E}">
        <p14:creationId xmlns:p14="http://schemas.microsoft.com/office/powerpoint/2010/main" val="929331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8680" y="1547664"/>
            <a:ext cx="5904656" cy="1366528"/>
          </a:xfrm>
          <a:prstGeom prst="rect">
            <a:avLst/>
          </a:prstGeom>
        </p:spPr>
        <p:txBody>
          <a:bodyPr wrap="square">
            <a:spAutoFit/>
          </a:bodyPr>
          <a:lstStyle/>
          <a:p>
            <a:pPr marL="180340">
              <a:lnSpc>
                <a:spcPct val="115000"/>
              </a:lnSpc>
              <a:spcAft>
                <a:spcPts val="1000"/>
              </a:spcAft>
            </a:pP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5 этап.</a:t>
            </a:r>
            <a:r>
              <a:rPr lang="ru-RU"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Разыгрывание отдельных эпизодов по литературному произведению, где отрабатываются реплики, фразы, интонации - все это также способствует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развитию речи детей.</a:t>
            </a:r>
            <a:endParaRPr lang="ru-RU" sz="16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2776" y="3275856"/>
            <a:ext cx="3672407" cy="4896544"/>
          </a:xfrm>
          <a:prstGeom prst="rect">
            <a:avLst/>
          </a:prstGeom>
        </p:spPr>
      </p:pic>
    </p:spTree>
    <p:extLst>
      <p:ext uri="{BB962C8B-B14F-4D97-AF65-F5344CB8AC3E}">
        <p14:creationId xmlns:p14="http://schemas.microsoft.com/office/powerpoint/2010/main" val="2485357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0688" y="1877180"/>
            <a:ext cx="5544616" cy="2994666"/>
          </a:xfrm>
          <a:prstGeom prst="rect">
            <a:avLst/>
          </a:prstGeom>
        </p:spPr>
        <p:txBody>
          <a:bodyPr wrap="square">
            <a:spAutoFit/>
          </a:bodyPr>
          <a:lstStyle/>
          <a:p>
            <a:pPr>
              <a:lnSpc>
                <a:spcPct val="115000"/>
              </a:lnSpc>
              <a:spcAft>
                <a:spcPts val="0"/>
              </a:spcAft>
            </a:pPr>
            <a:r>
              <a:rPr lang="ru-RU" sz="2000" b="1" dirty="0">
                <a:solidFill>
                  <a:srgbClr val="C00000"/>
                </a:solidFill>
                <a:latin typeface="Times New Roman" panose="02020603050405020304" pitchFamily="18" charset="0"/>
                <a:ea typeface="MS Mincho"/>
                <a:cs typeface="Times New Roman" panose="02020603050405020304" pitchFamily="18" charset="0"/>
              </a:rPr>
              <a:t>Д/и «Аплодисменты»</a:t>
            </a:r>
            <a:endParaRPr lang="ru-RU" sz="14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b="1" dirty="0">
                <a:solidFill>
                  <a:srgbClr val="C00000"/>
                </a:solidFill>
                <a:latin typeface="Times New Roman" panose="02020603050405020304" pitchFamily="18" charset="0"/>
                <a:ea typeface="MS Mincho"/>
                <a:cs typeface="Times New Roman" panose="02020603050405020304" pitchFamily="18" charset="0"/>
              </a:rPr>
              <a:t>Цель:</a:t>
            </a:r>
            <a:r>
              <a:rPr lang="ru-RU" dirty="0">
                <a:solidFill>
                  <a:srgbClr val="C00000"/>
                </a:solidFill>
                <a:latin typeface="Times New Roman" panose="02020603050405020304" pitchFamily="18" charset="0"/>
                <a:ea typeface="MS Mincho"/>
                <a:cs typeface="Times New Roman" panose="02020603050405020304" pitchFamily="18" charset="0"/>
              </a:rPr>
              <a:t> </a:t>
            </a:r>
            <a:r>
              <a:rPr lang="ru-RU" b="1" dirty="0">
                <a:solidFill>
                  <a:srgbClr val="7030A0"/>
                </a:solidFill>
                <a:latin typeface="Times New Roman" panose="02020603050405020304" pitchFamily="18" charset="0"/>
                <a:ea typeface="MS Mincho"/>
                <a:cs typeface="Times New Roman" panose="02020603050405020304" pitchFamily="18" charset="0"/>
              </a:rPr>
              <a:t>автоматизация звуков в словах, слоговой анализ слова.</a:t>
            </a:r>
            <a:endParaRPr lang="ru-RU" sz="1400" b="1"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b="1" dirty="0">
                <a:solidFill>
                  <a:srgbClr val="C00000"/>
                </a:solidFill>
                <a:latin typeface="Times New Roman" panose="02020603050405020304" pitchFamily="18" charset="0"/>
                <a:ea typeface="MS Mincho"/>
                <a:cs typeface="Times New Roman" panose="02020603050405020304" pitchFamily="18" charset="0"/>
              </a:rPr>
              <a:t>Материал</a:t>
            </a:r>
            <a:r>
              <a:rPr lang="ru-RU" dirty="0">
                <a:solidFill>
                  <a:srgbClr val="C00000"/>
                </a:solidFill>
                <a:latin typeface="Times New Roman" panose="02020603050405020304" pitchFamily="18" charset="0"/>
                <a:ea typeface="MS Mincho"/>
                <a:cs typeface="Times New Roman" panose="02020603050405020304" pitchFamily="18" charset="0"/>
              </a:rPr>
              <a:t>: </a:t>
            </a:r>
            <a:r>
              <a:rPr lang="ru-RU" b="1" dirty="0">
                <a:solidFill>
                  <a:srgbClr val="7030A0"/>
                </a:solidFill>
                <a:latin typeface="Times New Roman" panose="02020603050405020304" pitchFamily="18" charset="0"/>
                <a:ea typeface="MS Mincho"/>
                <a:cs typeface="Times New Roman" panose="02020603050405020304" pitchFamily="18" charset="0"/>
              </a:rPr>
              <a:t>любая пальчиковая кукла</a:t>
            </a:r>
            <a:endParaRPr lang="ru-RU" sz="1400" b="1"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b="1" dirty="0">
                <a:solidFill>
                  <a:srgbClr val="C00000"/>
                </a:solidFill>
                <a:latin typeface="Times New Roman" panose="02020603050405020304" pitchFamily="18" charset="0"/>
                <a:ea typeface="MS Mincho"/>
                <a:cs typeface="Times New Roman" panose="02020603050405020304" pitchFamily="18" charset="0"/>
              </a:rPr>
              <a:t>Ход игры: </a:t>
            </a:r>
            <a:endParaRPr lang="ru-RU" sz="14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b="1" dirty="0">
                <a:solidFill>
                  <a:srgbClr val="7030A0"/>
                </a:solidFill>
                <a:latin typeface="Times New Roman" panose="02020603050405020304" pitchFamily="18" charset="0"/>
                <a:ea typeface="MS Mincho"/>
                <a:cs typeface="Times New Roman" panose="02020603050405020304" pitchFamily="18" charset="0"/>
              </a:rPr>
              <a:t>Логопед называет слово, куколка на руке ребенка, повторяя слово, хлопает в ладошки (большим и средним пальцами) столько раз, сколько слогов в слове.</a:t>
            </a:r>
            <a:endParaRPr lang="ru-RU" sz="1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4864" y="4860032"/>
            <a:ext cx="2844315" cy="3792420"/>
          </a:xfrm>
          <a:prstGeom prst="rect">
            <a:avLst/>
          </a:prstGeom>
        </p:spPr>
      </p:pic>
      <p:sp>
        <p:nvSpPr>
          <p:cNvPr id="4" name="TextBox 3"/>
          <p:cNvSpPr txBox="1"/>
          <p:nvPr/>
        </p:nvSpPr>
        <p:spPr>
          <a:xfrm>
            <a:off x="620688" y="844786"/>
            <a:ext cx="5544616" cy="1015663"/>
          </a:xfrm>
          <a:prstGeom prst="rect">
            <a:avLst/>
          </a:prstGeom>
          <a:noFill/>
        </p:spPr>
        <p:txBody>
          <a:bodyPr wrap="square" rtlCol="0">
            <a:spAutoFit/>
          </a:bodyPr>
          <a:lstStyle/>
          <a:p>
            <a:r>
              <a:rPr lang="ru-RU" u="sng" dirty="0" smtClean="0"/>
              <a:t> </a:t>
            </a:r>
            <a:r>
              <a:rPr lang="ru-RU" sz="2000" b="1" u="sng" dirty="0" smtClean="0">
                <a:solidFill>
                  <a:srgbClr val="002060"/>
                </a:solidFill>
              </a:rPr>
              <a:t>Использование пальчикового театра  при коррекции звукопроизношения и развитии фонематического слуха.</a:t>
            </a:r>
            <a:endParaRPr lang="ru-RU" sz="2000" b="1" u="sng" dirty="0">
              <a:solidFill>
                <a:srgbClr val="002060"/>
              </a:solidFill>
            </a:endParaRPr>
          </a:p>
        </p:txBody>
      </p:sp>
    </p:spTree>
    <p:extLst>
      <p:ext uri="{BB962C8B-B14F-4D97-AF65-F5344CB8AC3E}">
        <p14:creationId xmlns:p14="http://schemas.microsoft.com/office/powerpoint/2010/main" val="779997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8720" y="1619672"/>
            <a:ext cx="5688632" cy="1631216"/>
          </a:xfrm>
          <a:prstGeom prst="rect">
            <a:avLst/>
          </a:prstGeom>
          <a:noFill/>
        </p:spPr>
        <p:txBody>
          <a:bodyPr wrap="square" rtlCol="0">
            <a:spAutoFit/>
          </a:bodyPr>
          <a:lstStyle/>
          <a:p>
            <a:r>
              <a:rPr lang="ru-RU" sz="2000" b="1" dirty="0">
                <a:solidFill>
                  <a:srgbClr val="7030A0"/>
                </a:solidFill>
                <a:latin typeface="Times New Roman" panose="02020603050405020304" pitchFamily="18" charset="0"/>
                <a:cs typeface="Times New Roman" panose="02020603050405020304" pitchFamily="18" charset="0"/>
              </a:rPr>
              <a:t>Театрализованная деятельность </a:t>
            </a:r>
            <a:r>
              <a:rPr lang="ru-RU" sz="2000" b="1" dirty="0" smtClean="0">
                <a:solidFill>
                  <a:srgbClr val="7030A0"/>
                </a:solidFill>
                <a:latin typeface="Times New Roman" panose="02020603050405020304" pitchFamily="18" charset="0"/>
                <a:cs typeface="Times New Roman" panose="02020603050405020304" pitchFamily="18" charset="0"/>
              </a:rPr>
              <a:t>– один из </a:t>
            </a:r>
            <a:r>
              <a:rPr lang="ru-RU" sz="2000" b="1" dirty="0">
                <a:solidFill>
                  <a:srgbClr val="7030A0"/>
                </a:solidFill>
                <a:latin typeface="Times New Roman" panose="02020603050405020304" pitchFamily="18" charset="0"/>
                <a:cs typeface="Times New Roman" panose="02020603050405020304" pitchFamily="18" charset="0"/>
              </a:rPr>
              <a:t>самых эффективных способов</a:t>
            </a:r>
          </a:p>
          <a:p>
            <a:r>
              <a:rPr lang="ru-RU" sz="2000" b="1" dirty="0">
                <a:solidFill>
                  <a:srgbClr val="7030A0"/>
                </a:solidFill>
                <a:latin typeface="Times New Roman" panose="02020603050405020304" pitchFamily="18" charset="0"/>
                <a:cs typeface="Times New Roman" panose="02020603050405020304" pitchFamily="18" charset="0"/>
              </a:rPr>
              <a:t>воздействия на детей, в котором наиболее полно и ярко проявляется принцип</a:t>
            </a:r>
          </a:p>
          <a:p>
            <a:r>
              <a:rPr lang="ru-RU" sz="2000" b="1" dirty="0">
                <a:solidFill>
                  <a:srgbClr val="7030A0"/>
                </a:solidFill>
                <a:latin typeface="Times New Roman" panose="02020603050405020304" pitchFamily="18" charset="0"/>
                <a:cs typeface="Times New Roman" panose="02020603050405020304" pitchFamily="18" charset="0"/>
              </a:rPr>
              <a:t>обучения: учить играя.</a:t>
            </a:r>
          </a:p>
        </p:txBody>
      </p:sp>
      <p:pic>
        <p:nvPicPr>
          <p:cNvPr id="1026" name="Picture 2" descr="C:\Users\PC\Desktop\фото в презентацию\IMG_20191121_1533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0808" y="3923928"/>
            <a:ext cx="3456384" cy="441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539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704" y="1187624"/>
            <a:ext cx="5760640" cy="3170099"/>
          </a:xfrm>
          <a:prstGeom prst="rect">
            <a:avLst/>
          </a:prstGeom>
        </p:spPr>
        <p:txBody>
          <a:bodyPr wrap="square">
            <a:spAutoFit/>
          </a:bodyPr>
          <a:lstStyle/>
          <a:p>
            <a:pPr>
              <a:spcAft>
                <a:spcPts val="0"/>
              </a:spcAft>
            </a:pPr>
            <a:r>
              <a:rPr lang="ru-RU" sz="2000" b="1" dirty="0">
                <a:solidFill>
                  <a:srgbClr val="C00000"/>
                </a:solidFill>
                <a:latin typeface="Times New Roman" panose="02020603050405020304" pitchFamily="18" charset="0"/>
                <a:ea typeface="MS Mincho"/>
                <a:cs typeface="Courier New" panose="02070309020205020404" pitchFamily="49" charset="0"/>
              </a:rPr>
              <a:t>Д/и «Поклонись и назови»</a:t>
            </a:r>
            <a:endParaRPr lang="ru-RU" sz="1100" dirty="0">
              <a:solidFill>
                <a:srgbClr val="C0000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Цель:</a:t>
            </a:r>
            <a:r>
              <a:rPr lang="ru-RU" dirty="0">
                <a:latin typeface="Times New Roman" panose="02020603050405020304" pitchFamily="18" charset="0"/>
                <a:ea typeface="MS Mincho"/>
                <a:cs typeface="Courier New" panose="02070309020205020404" pitchFamily="49" charset="0"/>
              </a:rPr>
              <a:t> </a:t>
            </a:r>
            <a:r>
              <a:rPr lang="ru-RU" b="1" dirty="0">
                <a:solidFill>
                  <a:srgbClr val="7030A0"/>
                </a:solidFill>
                <a:latin typeface="Times New Roman" panose="02020603050405020304" pitchFamily="18" charset="0"/>
                <a:ea typeface="MS Mincho"/>
                <a:cs typeface="Courier New" panose="02070309020205020404" pitchFamily="49" charset="0"/>
              </a:rPr>
              <a:t>дифференциация звуков в словах, развитие фонематического слуха и восприятия, внимания.</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Материал:</a:t>
            </a:r>
            <a:r>
              <a:rPr lang="ru-RU" dirty="0">
                <a:latin typeface="Times New Roman" panose="02020603050405020304" pitchFamily="18" charset="0"/>
                <a:ea typeface="MS Mincho"/>
                <a:cs typeface="Courier New" panose="02070309020205020404" pitchFamily="49" charset="0"/>
              </a:rPr>
              <a:t> </a:t>
            </a:r>
            <a:r>
              <a:rPr lang="ru-RU" b="1" dirty="0">
                <a:solidFill>
                  <a:srgbClr val="7030A0"/>
                </a:solidFill>
                <a:latin typeface="Times New Roman" panose="02020603050405020304" pitchFamily="18" charset="0"/>
                <a:ea typeface="MS Mincho"/>
                <a:cs typeface="Courier New" panose="02070309020205020404" pitchFamily="49" charset="0"/>
              </a:rPr>
              <a:t>2 пальчиковые куклы с оппозиционными звуками (например: е</a:t>
            </a:r>
            <a:r>
              <a:rPr lang="ru-RU" b="1" u="sng" dirty="0">
                <a:solidFill>
                  <a:srgbClr val="FF0000"/>
                </a:solidFill>
                <a:latin typeface="Times New Roman" panose="02020603050405020304" pitchFamily="18" charset="0"/>
                <a:ea typeface="MS Mincho"/>
                <a:cs typeface="Courier New" panose="02070309020205020404" pitchFamily="49" charset="0"/>
              </a:rPr>
              <a:t>ж</a:t>
            </a:r>
            <a:r>
              <a:rPr lang="ru-RU" b="1" dirty="0">
                <a:solidFill>
                  <a:srgbClr val="7030A0"/>
                </a:solidFill>
                <a:latin typeface="Times New Roman" panose="02020603050405020304" pitchFamily="18" charset="0"/>
                <a:ea typeface="MS Mincho"/>
                <a:cs typeface="Courier New" panose="02070309020205020404" pitchFamily="49" charset="0"/>
              </a:rPr>
              <a:t>ик и ми</a:t>
            </a:r>
            <a:r>
              <a:rPr lang="ru-RU" b="1" u="sng" dirty="0">
                <a:solidFill>
                  <a:srgbClr val="FF0000"/>
                </a:solidFill>
                <a:latin typeface="Times New Roman" panose="02020603050405020304" pitchFamily="18" charset="0"/>
                <a:ea typeface="MS Mincho"/>
                <a:cs typeface="Courier New" panose="02070309020205020404" pitchFamily="49" charset="0"/>
              </a:rPr>
              <a:t>ш</a:t>
            </a:r>
            <a:r>
              <a:rPr lang="ru-RU" b="1" dirty="0">
                <a:solidFill>
                  <a:srgbClr val="7030A0"/>
                </a:solidFill>
                <a:latin typeface="Times New Roman" panose="02020603050405020304" pitchFamily="18" charset="0"/>
                <a:ea typeface="MS Mincho"/>
                <a:cs typeface="Courier New" panose="02070309020205020404" pitchFamily="49" charset="0"/>
              </a:rPr>
              <a:t>ка)</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rPr>
              <a:t>Ход игры</a:t>
            </a:r>
            <a:r>
              <a:rPr lang="ru-RU" b="1" dirty="0">
                <a:latin typeface="Times New Roman" panose="02020603050405020304" pitchFamily="18" charset="0"/>
                <a:ea typeface="MS Mincho"/>
              </a:rPr>
              <a:t>:</a:t>
            </a:r>
            <a:r>
              <a:rPr lang="ru-RU" dirty="0">
                <a:latin typeface="Times New Roman" panose="02020603050405020304" pitchFamily="18" charset="0"/>
                <a:ea typeface="MS Mincho"/>
              </a:rPr>
              <a:t> </a:t>
            </a:r>
            <a:r>
              <a:rPr lang="ru-RU" b="1" dirty="0">
                <a:solidFill>
                  <a:srgbClr val="7030A0"/>
                </a:solidFill>
                <a:latin typeface="Times New Roman" panose="02020603050405020304" pitchFamily="18" charset="0"/>
                <a:ea typeface="MS Mincho"/>
              </a:rPr>
              <a:t>на обеих руках ребенка пальчиковые куклы, в названии которых есть дифференцируемые звуки, например е</a:t>
            </a:r>
            <a:r>
              <a:rPr lang="ru-RU" b="1" u="sng" dirty="0">
                <a:solidFill>
                  <a:srgbClr val="FF0000"/>
                </a:solidFill>
                <a:latin typeface="Times New Roman" panose="02020603050405020304" pitchFamily="18" charset="0"/>
                <a:ea typeface="MS Mincho"/>
              </a:rPr>
              <a:t>ж</a:t>
            </a:r>
            <a:r>
              <a:rPr lang="ru-RU" b="1" dirty="0">
                <a:solidFill>
                  <a:srgbClr val="7030A0"/>
                </a:solidFill>
                <a:latin typeface="Times New Roman" panose="02020603050405020304" pitchFamily="18" charset="0"/>
                <a:ea typeface="MS Mincho"/>
              </a:rPr>
              <a:t>ик и ми</a:t>
            </a:r>
            <a:r>
              <a:rPr lang="ru-RU" b="1" u="sng" dirty="0">
                <a:solidFill>
                  <a:srgbClr val="FF0000"/>
                </a:solidFill>
                <a:latin typeface="Times New Roman" panose="02020603050405020304" pitchFamily="18" charset="0"/>
                <a:ea typeface="MS Mincho"/>
              </a:rPr>
              <a:t>ш</a:t>
            </a:r>
            <a:r>
              <a:rPr lang="ru-RU" b="1" dirty="0">
                <a:solidFill>
                  <a:srgbClr val="7030A0"/>
                </a:solidFill>
                <a:latin typeface="Times New Roman" panose="02020603050405020304" pitchFamily="18" charset="0"/>
                <a:ea typeface="MS Mincho"/>
              </a:rPr>
              <a:t>ка. Логопед называет слова, пальчик с куклой, в названии которой есть данный звук, наклоняется и ребенок повторяет это слово.</a:t>
            </a:r>
            <a:endParaRPr lang="ru-RU" sz="1100" b="1" dirty="0">
              <a:solidFill>
                <a:srgbClr val="7030A0"/>
              </a:solidFill>
              <a:effectLst/>
              <a:latin typeface="Courier New" panose="02070309020205020404" pitchFamily="49" charset="0"/>
              <a:ea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0727" y="4572000"/>
            <a:ext cx="5328593" cy="3486515"/>
          </a:xfrm>
          <a:prstGeom prst="rect">
            <a:avLst/>
          </a:prstGeom>
        </p:spPr>
      </p:pic>
    </p:spTree>
    <p:extLst>
      <p:ext uri="{BB962C8B-B14F-4D97-AF65-F5344CB8AC3E}">
        <p14:creationId xmlns:p14="http://schemas.microsoft.com/office/powerpoint/2010/main" val="1187036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0688" y="1115616"/>
            <a:ext cx="5760640" cy="3447098"/>
          </a:xfrm>
          <a:prstGeom prst="rect">
            <a:avLst/>
          </a:prstGeom>
        </p:spPr>
        <p:txBody>
          <a:bodyPr wrap="square">
            <a:spAutoFit/>
          </a:bodyPr>
          <a:lstStyle/>
          <a:p>
            <a:pPr>
              <a:spcAft>
                <a:spcPts val="0"/>
              </a:spcAft>
            </a:pPr>
            <a:r>
              <a:rPr lang="ru-RU" sz="2000" b="1" dirty="0">
                <a:solidFill>
                  <a:srgbClr val="C00000"/>
                </a:solidFill>
                <a:latin typeface="Times New Roman" panose="02020603050405020304" pitchFamily="18" charset="0"/>
                <a:ea typeface="MS Mincho"/>
                <a:cs typeface="Courier New" panose="02070309020205020404" pitchFamily="49" charset="0"/>
              </a:rPr>
              <a:t>Д/и «Раздели на слоги»</a:t>
            </a:r>
            <a:endParaRPr lang="ru-RU" sz="1100" dirty="0">
              <a:solidFill>
                <a:srgbClr val="C0000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Цель:</a:t>
            </a:r>
            <a:r>
              <a:rPr lang="ru-RU" dirty="0">
                <a:solidFill>
                  <a:srgbClr val="C00000"/>
                </a:solidFill>
                <a:latin typeface="Times New Roman" panose="02020603050405020304" pitchFamily="18" charset="0"/>
                <a:ea typeface="MS Mincho"/>
                <a:cs typeface="Courier New" panose="02070309020205020404" pitchFamily="49" charset="0"/>
              </a:rPr>
              <a:t> </a:t>
            </a:r>
            <a:r>
              <a:rPr lang="ru-RU" b="1" dirty="0">
                <a:solidFill>
                  <a:srgbClr val="7030A0"/>
                </a:solidFill>
                <a:latin typeface="Times New Roman" panose="02020603050405020304" pitchFamily="18" charset="0"/>
                <a:ea typeface="MS Mincho"/>
                <a:cs typeface="Courier New" panose="02070309020205020404" pitchFamily="49" charset="0"/>
              </a:rPr>
              <a:t>автоматизация звуков в слогах, словах, развитие слогового анализа слов.</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Материал</a:t>
            </a:r>
            <a:r>
              <a:rPr lang="ru-RU" b="1" dirty="0">
                <a:latin typeface="Times New Roman" panose="02020603050405020304" pitchFamily="18" charset="0"/>
                <a:ea typeface="MS Mincho"/>
                <a:cs typeface="Courier New" panose="02070309020205020404" pitchFamily="49" charset="0"/>
              </a:rPr>
              <a:t>:</a:t>
            </a:r>
            <a:r>
              <a:rPr lang="ru-RU" dirty="0">
                <a:latin typeface="Times New Roman" panose="02020603050405020304" pitchFamily="18" charset="0"/>
                <a:ea typeface="MS Mincho"/>
                <a:cs typeface="Courier New" panose="02070309020205020404" pitchFamily="49" charset="0"/>
              </a:rPr>
              <a:t> </a:t>
            </a:r>
            <a:r>
              <a:rPr lang="ru-RU" b="1" dirty="0">
                <a:solidFill>
                  <a:srgbClr val="7030A0"/>
                </a:solidFill>
                <a:latin typeface="Times New Roman" panose="02020603050405020304" pitchFamily="18" charset="0"/>
                <a:ea typeface="MS Mincho"/>
                <a:cs typeface="Courier New" panose="02070309020205020404" pitchFamily="49" charset="0"/>
              </a:rPr>
              <a:t>кукла «</a:t>
            </a:r>
            <a:r>
              <a:rPr lang="ru-RU" b="1" dirty="0" err="1">
                <a:solidFill>
                  <a:srgbClr val="7030A0"/>
                </a:solidFill>
                <a:latin typeface="Times New Roman" panose="02020603050405020304" pitchFamily="18" charset="0"/>
                <a:ea typeface="MS Mincho"/>
                <a:cs typeface="Courier New" panose="02070309020205020404" pitchFamily="49" charset="0"/>
              </a:rPr>
              <a:t>Каркуша</a:t>
            </a:r>
            <a:r>
              <a:rPr lang="ru-RU" b="1" dirty="0">
                <a:solidFill>
                  <a:srgbClr val="7030A0"/>
                </a:solidFill>
                <a:latin typeface="Times New Roman" panose="02020603050405020304" pitchFamily="18" charset="0"/>
                <a:ea typeface="MS Mincho"/>
                <a:cs typeface="Courier New" panose="02070309020205020404" pitchFamily="49" charset="0"/>
              </a:rPr>
              <a:t>» </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Ход игры: </a:t>
            </a:r>
            <a:endParaRPr lang="ru-RU" sz="1100" dirty="0">
              <a:solidFill>
                <a:srgbClr val="C00000"/>
              </a:solidFill>
              <a:latin typeface="Courier New" panose="02070309020205020404" pitchFamily="49" charset="0"/>
              <a:ea typeface="Times New Roman" panose="02020603050405020304" pitchFamily="18" charset="0"/>
            </a:endParaRPr>
          </a:p>
          <a:p>
            <a:pPr>
              <a:spcAft>
                <a:spcPts val="0"/>
              </a:spcAft>
            </a:pPr>
            <a:r>
              <a:rPr lang="ru-RU" b="1" dirty="0" err="1">
                <a:solidFill>
                  <a:srgbClr val="7030A0"/>
                </a:solidFill>
                <a:latin typeface="Times New Roman" panose="02020603050405020304" pitchFamily="18" charset="0"/>
                <a:ea typeface="MS Mincho"/>
                <a:cs typeface="Courier New" panose="02070309020205020404" pitchFamily="49" charset="0"/>
              </a:rPr>
              <a:t>Каркуша</a:t>
            </a:r>
            <a:r>
              <a:rPr lang="ru-RU" b="1" dirty="0">
                <a:solidFill>
                  <a:srgbClr val="7030A0"/>
                </a:solidFill>
                <a:latin typeface="Times New Roman" panose="02020603050405020304" pitchFamily="18" charset="0"/>
                <a:ea typeface="MS Mincho"/>
                <a:cs typeface="Courier New" panose="02070309020205020404" pitchFamily="49" charset="0"/>
              </a:rPr>
              <a:t> столько раз открывает клюв (разжимает пальчики), сколько слогов в предложенном логопедом слове.</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7030A0"/>
                </a:solidFill>
                <a:latin typeface="Times New Roman" panose="02020603050405020304" pitchFamily="18" charset="0"/>
                <a:ea typeface="MS Mincho"/>
                <a:cs typeface="Courier New" panose="02070309020205020404" pitchFamily="49" charset="0"/>
              </a:rPr>
              <a:t>Логопед:  </a:t>
            </a:r>
            <a:r>
              <a:rPr lang="ru-RU" b="1" i="1" dirty="0">
                <a:solidFill>
                  <a:srgbClr val="7030A0"/>
                </a:solidFill>
                <a:latin typeface="Times New Roman" panose="02020603050405020304" pitchFamily="18" charset="0"/>
                <a:ea typeface="MS Mincho"/>
                <a:cs typeface="Courier New" panose="02070309020205020404" pitchFamily="49" charset="0"/>
              </a:rPr>
              <a:t>- Корова</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7030A0"/>
                </a:solidFill>
                <a:latin typeface="Times New Roman" panose="02020603050405020304" pitchFamily="18" charset="0"/>
                <a:ea typeface="MS Mincho"/>
                <a:cs typeface="Courier New" panose="02070309020205020404" pitchFamily="49" charset="0"/>
              </a:rPr>
              <a:t>Ребенок: - </a:t>
            </a:r>
            <a:r>
              <a:rPr lang="ru-RU" b="1" i="1" dirty="0">
                <a:solidFill>
                  <a:srgbClr val="7030A0"/>
                </a:solidFill>
                <a:latin typeface="Times New Roman" panose="02020603050405020304" pitchFamily="18" charset="0"/>
                <a:ea typeface="MS Mincho"/>
                <a:cs typeface="Courier New" panose="02070309020205020404" pitchFamily="49" charset="0"/>
              </a:rPr>
              <a:t>Ко-</a:t>
            </a:r>
            <a:r>
              <a:rPr lang="ru-RU" b="1" i="1" dirty="0" err="1">
                <a:solidFill>
                  <a:srgbClr val="7030A0"/>
                </a:solidFill>
                <a:latin typeface="Times New Roman" panose="02020603050405020304" pitchFamily="18" charset="0"/>
                <a:ea typeface="MS Mincho"/>
                <a:cs typeface="Courier New" panose="02070309020205020404" pitchFamily="49" charset="0"/>
              </a:rPr>
              <a:t>ро</a:t>
            </a:r>
            <a:r>
              <a:rPr lang="ru-RU" b="1" i="1" dirty="0">
                <a:solidFill>
                  <a:srgbClr val="7030A0"/>
                </a:solidFill>
                <a:latin typeface="Times New Roman" panose="02020603050405020304" pitchFamily="18" charset="0"/>
                <a:ea typeface="MS Mincho"/>
                <a:cs typeface="Courier New" panose="02070309020205020404" pitchFamily="49" charset="0"/>
              </a:rPr>
              <a:t>-</a:t>
            </a:r>
            <a:r>
              <a:rPr lang="ru-RU" b="1" i="1" dirty="0" err="1">
                <a:solidFill>
                  <a:srgbClr val="7030A0"/>
                </a:solidFill>
                <a:latin typeface="Times New Roman" panose="02020603050405020304" pitchFamily="18" charset="0"/>
                <a:ea typeface="MS Mincho"/>
                <a:cs typeface="Courier New" panose="02070309020205020404" pitchFamily="49" charset="0"/>
              </a:rPr>
              <a:t>ва</a:t>
            </a:r>
            <a:r>
              <a:rPr lang="ru-RU" b="1" i="1" dirty="0">
                <a:solidFill>
                  <a:srgbClr val="7030A0"/>
                </a:solidFill>
                <a:latin typeface="Times New Roman" panose="02020603050405020304" pitchFamily="18" charset="0"/>
                <a:ea typeface="MS Mincho"/>
                <a:cs typeface="Courier New" panose="02070309020205020404" pitchFamily="49" charset="0"/>
              </a:rPr>
              <a:t> (в слове корова 3 слога)</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i="1" dirty="0">
                <a:latin typeface="Times New Roman" panose="02020603050405020304" pitchFamily="18" charset="0"/>
                <a:ea typeface="MS Mincho"/>
                <a:cs typeface="Courier New" panose="02070309020205020404" pitchFamily="49" charset="0"/>
              </a:rPr>
              <a:t> </a:t>
            </a:r>
            <a:endParaRPr lang="ru-RU" sz="1100" dirty="0">
              <a:latin typeface="Courier New" panose="02070309020205020404" pitchFamily="49" charset="0"/>
              <a:ea typeface="Times New Roman" panose="02020603050405020304" pitchFamily="18" charset="0"/>
            </a:endParaRPr>
          </a:p>
          <a:p>
            <a:pPr>
              <a:spcAft>
                <a:spcPts val="0"/>
              </a:spcAft>
            </a:pPr>
            <a:r>
              <a:rPr lang="ru-RU" i="1" dirty="0">
                <a:latin typeface="Times New Roman" panose="02020603050405020304" pitchFamily="18" charset="0"/>
                <a:ea typeface="MS Mincho"/>
                <a:cs typeface="Courier New" panose="02070309020205020404" pitchFamily="49" charset="0"/>
              </a:rPr>
              <a:t> </a:t>
            </a:r>
            <a:endParaRPr lang="ru-RU" sz="1100" dirty="0">
              <a:effectLst/>
              <a:latin typeface="Courier New" panose="02070309020205020404" pitchFamily="49" charset="0"/>
              <a:ea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752" y="5364088"/>
            <a:ext cx="4005064" cy="2670245"/>
          </a:xfrm>
          <a:prstGeom prst="rect">
            <a:avLst/>
          </a:prstGeom>
        </p:spPr>
      </p:pic>
    </p:spTree>
    <p:extLst>
      <p:ext uri="{BB962C8B-B14F-4D97-AF65-F5344CB8AC3E}">
        <p14:creationId xmlns:p14="http://schemas.microsoft.com/office/powerpoint/2010/main" val="1839979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704" y="1187624"/>
            <a:ext cx="5616624" cy="3724096"/>
          </a:xfrm>
          <a:prstGeom prst="rect">
            <a:avLst/>
          </a:prstGeom>
        </p:spPr>
        <p:txBody>
          <a:bodyPr wrap="square">
            <a:spAutoFit/>
          </a:bodyPr>
          <a:lstStyle/>
          <a:p>
            <a:pPr>
              <a:spcAft>
                <a:spcPts val="0"/>
              </a:spcAft>
            </a:pPr>
            <a:r>
              <a:rPr lang="ru-RU" sz="2000" b="1" dirty="0">
                <a:solidFill>
                  <a:srgbClr val="C00000"/>
                </a:solidFill>
                <a:latin typeface="Times New Roman" panose="02020603050405020304" pitchFamily="18" charset="0"/>
                <a:ea typeface="MS Mincho"/>
                <a:cs typeface="Courier New" panose="02070309020205020404" pitchFamily="49" charset="0"/>
              </a:rPr>
              <a:t>Д/и «Муха-</a:t>
            </a:r>
            <a:r>
              <a:rPr lang="ru-RU" sz="2000" b="1" dirty="0" err="1">
                <a:solidFill>
                  <a:srgbClr val="C00000"/>
                </a:solidFill>
                <a:latin typeface="Times New Roman" panose="02020603050405020304" pitchFamily="18" charset="0"/>
                <a:ea typeface="MS Mincho"/>
                <a:cs typeface="Courier New" panose="02070309020205020404" pitchFamily="49" charset="0"/>
              </a:rPr>
              <a:t>повторюха</a:t>
            </a:r>
            <a:r>
              <a:rPr lang="ru-RU" sz="2000" b="1" dirty="0">
                <a:solidFill>
                  <a:srgbClr val="C00000"/>
                </a:solidFill>
                <a:latin typeface="Times New Roman" panose="02020603050405020304" pitchFamily="18" charset="0"/>
                <a:ea typeface="MS Mincho"/>
                <a:cs typeface="Courier New" panose="02070309020205020404" pitchFamily="49" charset="0"/>
              </a:rPr>
              <a:t>»</a:t>
            </a:r>
            <a:endParaRPr lang="ru-RU" sz="1100" dirty="0">
              <a:solidFill>
                <a:srgbClr val="C0000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Цель:</a:t>
            </a:r>
            <a:r>
              <a:rPr lang="ru-RU" dirty="0">
                <a:solidFill>
                  <a:srgbClr val="C00000"/>
                </a:solidFill>
                <a:latin typeface="Times New Roman" panose="02020603050405020304" pitchFamily="18" charset="0"/>
                <a:ea typeface="MS Mincho"/>
                <a:cs typeface="Courier New" panose="02070309020205020404" pitchFamily="49" charset="0"/>
              </a:rPr>
              <a:t> </a:t>
            </a:r>
            <a:r>
              <a:rPr lang="ru-RU" b="1" dirty="0">
                <a:solidFill>
                  <a:srgbClr val="7030A0"/>
                </a:solidFill>
                <a:latin typeface="Times New Roman" panose="02020603050405020304" pitchFamily="18" charset="0"/>
                <a:ea typeface="MS Mincho"/>
                <a:cs typeface="Courier New" panose="02070309020205020404" pitchFamily="49" charset="0"/>
              </a:rPr>
              <a:t>автоматизация звуков в слогах, словах, предложениях.</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Материал</a:t>
            </a:r>
            <a:r>
              <a:rPr lang="ru-RU" b="1" dirty="0">
                <a:solidFill>
                  <a:srgbClr val="7030A0"/>
                </a:solidFill>
                <a:latin typeface="Times New Roman" panose="02020603050405020304" pitchFamily="18" charset="0"/>
                <a:ea typeface="MS Mincho"/>
                <a:cs typeface="Courier New" panose="02070309020205020404" pitchFamily="49" charset="0"/>
              </a:rPr>
              <a:t>: кукла «</a:t>
            </a:r>
            <a:r>
              <a:rPr lang="ru-RU" b="1" dirty="0" err="1">
                <a:solidFill>
                  <a:srgbClr val="7030A0"/>
                </a:solidFill>
                <a:latin typeface="Times New Roman" panose="02020603050405020304" pitchFamily="18" charset="0"/>
                <a:ea typeface="MS Mincho"/>
                <a:cs typeface="Courier New" panose="02070309020205020404" pitchFamily="49" charset="0"/>
              </a:rPr>
              <a:t>Каркуша</a:t>
            </a:r>
            <a:r>
              <a:rPr lang="ru-RU" b="1" dirty="0">
                <a:solidFill>
                  <a:srgbClr val="7030A0"/>
                </a:solidFill>
                <a:latin typeface="Times New Roman" panose="02020603050405020304" pitchFamily="18" charset="0"/>
                <a:ea typeface="MS Mincho"/>
                <a:cs typeface="Courier New" panose="02070309020205020404" pitchFamily="49" charset="0"/>
              </a:rPr>
              <a:t>» (в виде «глаз» на резинке, одеваемых на кисть руки, глазки можно сделать из крышек от клея-карандаша и «посадить» на резинку)</a:t>
            </a:r>
            <a:endParaRPr lang="ru-RU" sz="1100" b="1" dirty="0">
              <a:solidFill>
                <a:srgbClr val="7030A0"/>
              </a:solidFill>
              <a:latin typeface="Courier New" panose="02070309020205020404" pitchFamily="49" charset="0"/>
              <a:ea typeface="Times New Roman" panose="02020603050405020304" pitchFamily="18" charset="0"/>
            </a:endParaRPr>
          </a:p>
          <a:p>
            <a:pPr>
              <a:spcAft>
                <a:spcPts val="0"/>
              </a:spcAft>
            </a:pPr>
            <a:r>
              <a:rPr lang="ru-RU" b="1" dirty="0">
                <a:solidFill>
                  <a:srgbClr val="C00000"/>
                </a:solidFill>
                <a:latin typeface="Times New Roman" panose="02020603050405020304" pitchFamily="18" charset="0"/>
                <a:ea typeface="MS Mincho"/>
                <a:cs typeface="Courier New" panose="02070309020205020404" pitchFamily="49" charset="0"/>
              </a:rPr>
              <a:t>Ход игры:</a:t>
            </a:r>
            <a:endParaRPr lang="ru-RU" sz="1100" dirty="0">
              <a:solidFill>
                <a:srgbClr val="C00000"/>
              </a:solidFill>
              <a:latin typeface="Courier New" panose="02070309020205020404" pitchFamily="49" charset="0"/>
              <a:ea typeface="Times New Roman" panose="02020603050405020304" pitchFamily="18" charset="0"/>
            </a:endParaRPr>
          </a:p>
          <a:p>
            <a:pPr>
              <a:spcAft>
                <a:spcPts val="0"/>
              </a:spcAft>
            </a:pPr>
            <a:r>
              <a:rPr lang="ru-RU" b="1" dirty="0">
                <a:solidFill>
                  <a:srgbClr val="7030A0"/>
                </a:solidFill>
                <a:latin typeface="Times New Roman" panose="02020603050405020304" pitchFamily="18" charset="0"/>
                <a:ea typeface="MS Mincho"/>
                <a:cs typeface="Courier New" panose="02070309020205020404" pitchFamily="49" charset="0"/>
              </a:rPr>
              <a:t>Куклы надеты на руку логопеда и ребенка (детей). Логопед проговаривает слоги (слова, предложения, </a:t>
            </a:r>
            <a:r>
              <a:rPr lang="ru-RU" b="1" dirty="0" err="1">
                <a:solidFill>
                  <a:srgbClr val="7030A0"/>
                </a:solidFill>
                <a:latin typeface="Times New Roman" panose="02020603050405020304" pitchFamily="18" charset="0"/>
                <a:ea typeface="MS Mincho"/>
                <a:cs typeface="Courier New" panose="02070309020205020404" pitchFamily="49" charset="0"/>
              </a:rPr>
              <a:t>чистоговорки</a:t>
            </a:r>
            <a:r>
              <a:rPr lang="ru-RU" b="1" dirty="0">
                <a:solidFill>
                  <a:srgbClr val="7030A0"/>
                </a:solidFill>
                <a:latin typeface="Times New Roman" panose="02020603050405020304" pitchFamily="18" charset="0"/>
                <a:ea typeface="MS Mincho"/>
                <a:cs typeface="Courier New" panose="02070309020205020404" pitchFamily="49" charset="0"/>
              </a:rPr>
              <a:t>) с автоматизируемым звуком, ребенок их повторяет. При этом раскрывает пальчики, сложенные как клюв вороны </a:t>
            </a:r>
            <a:r>
              <a:rPr lang="ru-RU" b="1" dirty="0" err="1">
                <a:solidFill>
                  <a:srgbClr val="7030A0"/>
                </a:solidFill>
                <a:latin typeface="Times New Roman" panose="02020603050405020304" pitchFamily="18" charset="0"/>
                <a:ea typeface="MS Mincho"/>
                <a:cs typeface="Courier New" panose="02070309020205020404" pitchFamily="49" charset="0"/>
              </a:rPr>
              <a:t>Каркуши</a:t>
            </a:r>
            <a:r>
              <a:rPr lang="ru-RU" b="1" dirty="0">
                <a:solidFill>
                  <a:srgbClr val="7030A0"/>
                </a:solidFill>
                <a:latin typeface="Times New Roman" panose="02020603050405020304" pitchFamily="18" charset="0"/>
                <a:ea typeface="MS Mincho"/>
                <a:cs typeface="Courier New" panose="02070309020205020404" pitchFamily="49" charset="0"/>
              </a:rPr>
              <a:t>.  </a:t>
            </a:r>
            <a:r>
              <a:rPr lang="ru-RU" dirty="0">
                <a:latin typeface="Times New Roman" panose="02020603050405020304" pitchFamily="18" charset="0"/>
                <a:ea typeface="MS Mincho"/>
                <a:cs typeface="Courier New" panose="02070309020205020404" pitchFamily="49" charset="0"/>
              </a:rPr>
              <a:t>  </a:t>
            </a:r>
            <a:endParaRPr lang="ru-RU" sz="1100" dirty="0">
              <a:effectLst/>
              <a:latin typeface="Courier New" panose="02070309020205020404" pitchFamily="49" charset="0"/>
              <a:ea typeface="Times New Roman" panose="02020603050405020304" pitchFamily="18" charset="0"/>
            </a:endParaRPr>
          </a:p>
        </p:txBody>
      </p:sp>
      <p:pic>
        <p:nvPicPr>
          <p:cNvPr id="3" name="Рисунок 2"/>
          <p:cNvPicPr/>
          <p:nvPr/>
        </p:nvPicPr>
        <p:blipFill>
          <a:blip r:embed="rId2">
            <a:extLst>
              <a:ext uri="{28A0092B-C50C-407E-A947-70E740481C1C}">
                <a14:useLocalDpi xmlns:a14="http://schemas.microsoft.com/office/drawing/2010/main" val="0"/>
              </a:ext>
            </a:extLst>
          </a:blip>
          <a:srcRect/>
          <a:stretch>
            <a:fillRect/>
          </a:stretch>
        </p:blipFill>
        <p:spPr bwMode="auto">
          <a:xfrm>
            <a:off x="1556792" y="5436096"/>
            <a:ext cx="3888432" cy="2664296"/>
          </a:xfrm>
          <a:prstGeom prst="rect">
            <a:avLst/>
          </a:prstGeom>
          <a:noFill/>
          <a:ln>
            <a:noFill/>
          </a:ln>
        </p:spPr>
      </p:pic>
    </p:spTree>
    <p:extLst>
      <p:ext uri="{BB962C8B-B14F-4D97-AF65-F5344CB8AC3E}">
        <p14:creationId xmlns:p14="http://schemas.microsoft.com/office/powerpoint/2010/main" val="238949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482" y="971600"/>
            <a:ext cx="5976664" cy="1938992"/>
          </a:xfrm>
          <a:prstGeom prst="rect">
            <a:avLst/>
          </a:prstGeom>
          <a:noFill/>
        </p:spPr>
        <p:txBody>
          <a:bodyPr wrap="square" rtlCol="0">
            <a:spAutoFit/>
          </a:bodyPr>
          <a:lstStyle/>
          <a:p>
            <a:r>
              <a:rPr lang="ru-RU" sz="2000" b="1" dirty="0">
                <a:solidFill>
                  <a:srgbClr val="7030A0"/>
                </a:solidFill>
                <a:latin typeface="Times New Roman" panose="02020603050405020304" pitchFamily="18" charset="0"/>
                <a:cs typeface="Times New Roman" panose="02020603050405020304" pitchFamily="18" charset="0"/>
              </a:rPr>
              <a:t>Т</a:t>
            </a:r>
            <a:r>
              <a:rPr lang="ru-RU" sz="2000" b="1" dirty="0" smtClean="0">
                <a:solidFill>
                  <a:srgbClr val="7030A0"/>
                </a:solidFill>
                <a:latin typeface="Times New Roman" panose="02020603050405020304" pitchFamily="18" charset="0"/>
                <a:cs typeface="Times New Roman" panose="02020603050405020304" pitchFamily="18" charset="0"/>
              </a:rPr>
              <a:t>еатрализованная </a:t>
            </a:r>
            <a:r>
              <a:rPr lang="ru-RU" sz="2000" b="1" dirty="0">
                <a:solidFill>
                  <a:srgbClr val="7030A0"/>
                </a:solidFill>
                <a:latin typeface="Times New Roman" panose="02020603050405020304" pitchFamily="18" charset="0"/>
                <a:cs typeface="Times New Roman" panose="02020603050405020304" pitchFamily="18" charset="0"/>
              </a:rPr>
              <a:t>деятельность – это не просто игра, а еще и прекрасное средство для интенсивного развития речи детей, обогащения словаря, а также развития мышления, воображения, внимания и памяти, что является психологической основой правильной речи.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80" y="3059832"/>
            <a:ext cx="3077936" cy="41039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4904" y="5796136"/>
            <a:ext cx="4006266" cy="3004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3474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0648" y="899592"/>
            <a:ext cx="6336704" cy="4318746"/>
          </a:xfrm>
          <a:prstGeom prst="rect">
            <a:avLst/>
          </a:prstGeom>
        </p:spPr>
        <p:txBody>
          <a:bodyPr wrap="square">
            <a:spAutoFit/>
          </a:bodyPr>
          <a:lstStyle/>
          <a:p>
            <a:pPr indent="449580" algn="just">
              <a:spcAft>
                <a:spcPts val="0"/>
              </a:spcAft>
            </a:pPr>
            <a:r>
              <a:rPr lang="ru-RU" b="1" dirty="0">
                <a:solidFill>
                  <a:srgbClr val="7030A0"/>
                </a:solidFill>
                <a:latin typeface="Times New Roman" panose="02020603050405020304" pitchFamily="18" charset="0"/>
                <a:ea typeface="MS Mincho"/>
                <a:cs typeface="Times New Roman" panose="02020603050405020304" pitchFamily="18" charset="0"/>
              </a:rPr>
              <a:t>Целенаправленная работа по коррекции звукопроизношения с помощью пальчикового театра положительным образом влияет не только на развитие речи, но и будет весьма полезна для подготовки руки к письму.</a:t>
            </a:r>
            <a:endParaRPr lang="ru-RU" sz="12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Преимущество применения пальчикового театра состоит еще и в том, что он не только стимулирует развитие мелкой  моторики и корригирует звукопроизношение, но и помогает развивать:</a:t>
            </a:r>
            <a:endParaRPr lang="ru-RU"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пространственное восприятие, </a:t>
            </a:r>
            <a:endParaRPr lang="ru-RU"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интонационную выразительность речи, </a:t>
            </a:r>
            <a:endParaRPr lang="ru-RU"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лексико-грамматические компоненты речи, </a:t>
            </a:r>
            <a:endParaRPr lang="ru-RU"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воображение, память, мышление, внимание, </a:t>
            </a:r>
            <a:endParaRPr lang="ru-RU"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творческие способности и артистические умения у детей.</a:t>
            </a:r>
            <a:endParaRPr lang="ru-RU"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75" y="5436096"/>
            <a:ext cx="4286250" cy="3219450"/>
          </a:xfrm>
          <a:prstGeom prst="rect">
            <a:avLst/>
          </a:prstGeom>
        </p:spPr>
      </p:pic>
    </p:spTree>
    <p:extLst>
      <p:ext uri="{BB962C8B-B14F-4D97-AF65-F5344CB8AC3E}">
        <p14:creationId xmlns:p14="http://schemas.microsoft.com/office/powerpoint/2010/main" val="2147676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29470" y="3563888"/>
            <a:ext cx="4392488" cy="1938992"/>
          </a:xfrm>
          <a:prstGeom prst="rect">
            <a:avLst/>
          </a:prstGeom>
          <a:noFill/>
        </p:spPr>
        <p:txBody>
          <a:bodyPr wrap="square" rtlCol="0">
            <a:spAutoFit/>
          </a:bodyPr>
          <a:lstStyle/>
          <a:p>
            <a:pPr algn="ctr"/>
            <a:r>
              <a:rPr lang="ru-RU" sz="4000" b="1" dirty="0" smtClean="0">
                <a:solidFill>
                  <a:srgbClr val="CC0099"/>
                </a:solidFill>
                <a:latin typeface="Times New Roman" panose="02020603050405020304" pitchFamily="18" charset="0"/>
                <a:cs typeface="Times New Roman" panose="02020603050405020304" pitchFamily="18" charset="0"/>
              </a:rPr>
              <a:t>СПАСИБО </a:t>
            </a:r>
          </a:p>
          <a:p>
            <a:pPr algn="ctr"/>
            <a:r>
              <a:rPr lang="ru-RU" sz="4000" b="1" dirty="0" smtClean="0">
                <a:solidFill>
                  <a:srgbClr val="CC0099"/>
                </a:solidFill>
                <a:latin typeface="Times New Roman" panose="02020603050405020304" pitchFamily="18" charset="0"/>
                <a:cs typeface="Times New Roman" panose="02020603050405020304" pitchFamily="18" charset="0"/>
              </a:rPr>
              <a:t>ЗА </a:t>
            </a:r>
          </a:p>
          <a:p>
            <a:pPr algn="ctr"/>
            <a:r>
              <a:rPr lang="ru-RU" sz="4000" b="1" dirty="0" smtClean="0">
                <a:solidFill>
                  <a:srgbClr val="CC0099"/>
                </a:solidFill>
                <a:latin typeface="Times New Roman" panose="02020603050405020304" pitchFamily="18" charset="0"/>
                <a:cs typeface="Times New Roman" panose="02020603050405020304" pitchFamily="18" charset="0"/>
              </a:rPr>
              <a:t>ВНИМАНИЕ!</a:t>
            </a:r>
            <a:endParaRPr lang="ru-RU" sz="4000" b="1" dirty="0">
              <a:solidFill>
                <a:srgbClr val="CC0099"/>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470" y="1043608"/>
            <a:ext cx="4530855" cy="2608464"/>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736" y="5526974"/>
            <a:ext cx="4320480" cy="3299429"/>
          </a:xfrm>
          <a:prstGeom prst="rect">
            <a:avLst/>
          </a:prstGeom>
        </p:spPr>
      </p:pic>
    </p:spTree>
    <p:extLst>
      <p:ext uri="{BB962C8B-B14F-4D97-AF65-F5344CB8AC3E}">
        <p14:creationId xmlns:p14="http://schemas.microsoft.com/office/powerpoint/2010/main" val="608875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0688" y="1475655"/>
            <a:ext cx="5328592" cy="3477875"/>
          </a:xfrm>
          <a:prstGeom prst="rect">
            <a:avLst/>
          </a:prstGeom>
          <a:noFill/>
        </p:spPr>
        <p:txBody>
          <a:bodyPr wrap="square" rtlCol="0">
            <a:spAutoFit/>
          </a:bodyPr>
          <a:lstStyle/>
          <a:p>
            <a:r>
              <a:rPr lang="ru-RU" sz="2000" b="1" dirty="0" smtClean="0">
                <a:solidFill>
                  <a:srgbClr val="7030A0"/>
                </a:solidFill>
                <a:latin typeface="Times New Roman" panose="02020603050405020304" pitchFamily="18" charset="0"/>
                <a:cs typeface="Times New Roman" panose="02020603050405020304" pitchFamily="18" charset="0"/>
              </a:rPr>
              <a:t>Театрализованные игры для детей – это один из самых доступных и наиболее эффективных способов развития ребенка. Кроме того, этот вид деятельности развивает коммуникативные способности, воображение, фантазию, память, инициативность и т. д. Дети гораздо легче и с интересом знакомятся </a:t>
            </a:r>
            <a:r>
              <a:rPr lang="ru-RU" sz="2000" b="1" dirty="0">
                <a:solidFill>
                  <a:srgbClr val="7030A0"/>
                </a:solidFill>
                <a:latin typeface="Times New Roman" panose="02020603050405020304" pitchFamily="18" charset="0"/>
                <a:cs typeface="Times New Roman" panose="02020603050405020304" pitchFamily="18" charset="0"/>
              </a:rPr>
              <a:t>с окружающим миром через образы, звуки, кроме того, они начинают задумываться и анализировать, обобщать и </a:t>
            </a:r>
            <a:r>
              <a:rPr lang="ru-RU" sz="2000" b="1" dirty="0" smtClean="0">
                <a:solidFill>
                  <a:srgbClr val="7030A0"/>
                </a:solidFill>
                <a:latin typeface="Times New Roman" panose="02020603050405020304" pitchFamily="18" charset="0"/>
                <a:cs typeface="Times New Roman" panose="02020603050405020304" pitchFamily="18" charset="0"/>
              </a:rPr>
              <a:t>делать </a:t>
            </a:r>
            <a:r>
              <a:rPr lang="ru-RU" sz="2000" b="1" dirty="0">
                <a:solidFill>
                  <a:srgbClr val="7030A0"/>
                </a:solidFill>
                <a:latin typeface="Times New Roman" panose="02020603050405020304" pitchFamily="18" charset="0"/>
                <a:cs typeface="Times New Roman" panose="02020603050405020304" pitchFamily="18" charset="0"/>
              </a:rPr>
              <a:t>выводы.</a:t>
            </a:r>
            <a:r>
              <a:rPr lang="ru-RU" b="1" dirty="0">
                <a:solidFill>
                  <a:srgbClr val="7030A0"/>
                </a:solidFill>
                <a:latin typeface="Times New Roman" panose="02020603050405020304" pitchFamily="18" charset="0"/>
                <a:cs typeface="Times New Roman" panose="02020603050405020304" pitchFamily="18" charset="0"/>
              </a:rPr>
              <a:t>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8720" y="5436096"/>
            <a:ext cx="5184577" cy="2711495"/>
          </a:xfrm>
          <a:prstGeom prst="rect">
            <a:avLst/>
          </a:prstGeom>
        </p:spPr>
      </p:pic>
    </p:spTree>
    <p:extLst>
      <p:ext uri="{BB962C8B-B14F-4D97-AF65-F5344CB8AC3E}">
        <p14:creationId xmlns:p14="http://schemas.microsoft.com/office/powerpoint/2010/main" val="362245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68760" y="1259633"/>
            <a:ext cx="5256584" cy="2554545"/>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Театрализованная игра влияет и на развитие речи. Словарный запас ребенка значительно расширяется, совершенствуется произношение звуков. Театрализованные игры отличный источник развития чувств, переживаний ребенка; они развивают эмоциональную сферу детей, учат сопереживать.</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4744" y="4932040"/>
            <a:ext cx="4941168" cy="3700792"/>
          </a:xfrm>
          <a:prstGeom prst="rect">
            <a:avLst/>
          </a:prstGeom>
        </p:spPr>
      </p:pic>
    </p:spTree>
    <p:extLst>
      <p:ext uri="{BB962C8B-B14F-4D97-AF65-F5344CB8AC3E}">
        <p14:creationId xmlns:p14="http://schemas.microsoft.com/office/powerpoint/2010/main" val="3076334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4744" y="1213198"/>
            <a:ext cx="5112568" cy="1015663"/>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Самыми доступными видами театра для  </a:t>
            </a:r>
            <a:r>
              <a:rPr lang="ru-RU" sz="2000" b="1" dirty="0" smtClean="0">
                <a:solidFill>
                  <a:srgbClr val="7030A0"/>
                </a:solidFill>
                <a:latin typeface="Times New Roman" panose="02020603050405020304" pitchFamily="18" charset="0"/>
                <a:cs typeface="Times New Roman" panose="02020603050405020304" pitchFamily="18" charset="0"/>
              </a:rPr>
              <a:t>дошкольников </a:t>
            </a:r>
            <a:r>
              <a:rPr lang="ru-RU" sz="2000" b="1" dirty="0">
                <a:solidFill>
                  <a:srgbClr val="7030A0"/>
                </a:solidFill>
                <a:latin typeface="Times New Roman" panose="02020603050405020304" pitchFamily="18" charset="0"/>
                <a:cs typeface="Times New Roman" panose="02020603050405020304" pitchFamily="18" charset="0"/>
              </a:rPr>
              <a:t>является пальчиковый и кукольный театры.</a:t>
            </a:r>
          </a:p>
        </p:txBody>
      </p:sp>
      <p:pic>
        <p:nvPicPr>
          <p:cNvPr id="2050" name="Picture 2" descr="C:\Users\PC\Desktop\фото в презентацию\IMG_20191121_1532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81112" y="-50586128"/>
            <a:ext cx="12601400" cy="16801867"/>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728" y="3707904"/>
            <a:ext cx="4939049" cy="3744416"/>
          </a:xfrm>
          <a:prstGeom prst="rect">
            <a:avLst/>
          </a:prstGeom>
        </p:spPr>
      </p:pic>
    </p:spTree>
    <p:extLst>
      <p:ext uri="{BB962C8B-B14F-4D97-AF65-F5344CB8AC3E}">
        <p14:creationId xmlns:p14="http://schemas.microsoft.com/office/powerpoint/2010/main" val="1673181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8828" y="1259632"/>
            <a:ext cx="5184576" cy="2246769"/>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Пальчиковый театр– способствует развитию речи, внимания, памяти, формирует пространственные представления, развивает ловкость, точность, выразительность, координацию движений, повышает работоспособность, тонус коры головного мозга.</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759" y="3707904"/>
            <a:ext cx="4366771" cy="4702676"/>
          </a:xfrm>
          <a:prstGeom prst="rect">
            <a:avLst/>
          </a:prstGeom>
        </p:spPr>
      </p:pic>
    </p:spTree>
    <p:extLst>
      <p:ext uri="{BB962C8B-B14F-4D97-AF65-F5344CB8AC3E}">
        <p14:creationId xmlns:p14="http://schemas.microsoft.com/office/powerpoint/2010/main" val="1609547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80" y="1331640"/>
            <a:ext cx="5760640" cy="2831544"/>
          </a:xfrm>
          <a:prstGeom prst="rect">
            <a:avLst/>
          </a:prstGeom>
        </p:spPr>
        <p:txBody>
          <a:bodyPr wrap="square">
            <a:spAutoFit/>
          </a:bodyPr>
          <a:lstStyle/>
          <a:p>
            <a:pPr algn="just"/>
            <a:r>
              <a:rPr lang="ru-RU" sz="2000" b="1" dirty="0" smtClean="0">
                <a:solidFill>
                  <a:srgbClr val="7030A0"/>
                </a:solidFill>
                <a:latin typeface="Times New Roman" panose="02020603050405020304" pitchFamily="18" charset="0"/>
                <a:cs typeface="Times New Roman" panose="02020603050405020304" pitchFamily="18" charset="0"/>
              </a:rPr>
              <a:t>        Стимулирование </a:t>
            </a:r>
            <a:r>
              <a:rPr lang="ru-RU" sz="2000" b="1" dirty="0">
                <a:solidFill>
                  <a:srgbClr val="7030A0"/>
                </a:solidFill>
                <a:latin typeface="Times New Roman" panose="02020603050405020304" pitchFamily="18" charset="0"/>
                <a:cs typeface="Times New Roman" panose="02020603050405020304" pitchFamily="18" charset="0"/>
              </a:rPr>
              <a:t>кончиков пальцев, в том числе, ведет к развитию речи. Подражание движениями рук, игры с пальцами стимулируют, ускоряют процесс речевого и умственного развития ребенка</a:t>
            </a:r>
            <a:r>
              <a:rPr lang="ru-RU" sz="2000" b="1" dirty="0" smtClean="0">
                <a:solidFill>
                  <a:srgbClr val="7030A0"/>
                </a:solidFill>
                <a:latin typeface="Times New Roman" panose="02020603050405020304" pitchFamily="18" charset="0"/>
                <a:cs typeface="Times New Roman" panose="02020603050405020304" pitchFamily="18" charset="0"/>
              </a:rPr>
              <a:t>.</a:t>
            </a:r>
            <a:r>
              <a:rPr lang="ru-RU" sz="2000" b="1" dirty="0">
                <a:solidFill>
                  <a:srgbClr val="7030A0"/>
                </a:solidFill>
                <a:latin typeface="Times New Roman" panose="02020603050405020304" pitchFamily="18" charset="0"/>
                <a:cs typeface="Times New Roman" panose="02020603050405020304" pitchFamily="18" charset="0"/>
              </a:rPr>
              <a:t> Поэтому развитие рук помогает ребенку хорошо говорить, подготавливает руку к письму, развивает мышление.</a:t>
            </a:r>
          </a:p>
          <a:p>
            <a:endParaRPr lang="ru-RU" dirty="0"/>
          </a:p>
        </p:txBody>
      </p:sp>
      <p:pic>
        <p:nvPicPr>
          <p:cNvPr id="4098" name="Picture 2" descr="C:\Users\PC\Desktop\фото в презентацию\IMG_20191121_1604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2816" y="3779912"/>
            <a:ext cx="3744415" cy="4992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74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14456" y="1691680"/>
            <a:ext cx="5328592" cy="1938992"/>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При игре в кукольный театр невозможно играть молча. Ведь ребенок становиться и актёром, и режиссером, и сценаристом своего спектакля. Он придумывает сюжет, проговаривает его, озвучивает героев, проговаривает их переживания. </a:t>
            </a:r>
          </a:p>
        </p:txBody>
      </p:sp>
      <p:pic>
        <p:nvPicPr>
          <p:cNvPr id="10242" name="Picture 2" descr="C:\Users\PC\Desktop\86317626516329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648" y="5076056"/>
            <a:ext cx="6346162" cy="3156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05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2736" y="1666576"/>
            <a:ext cx="5544616" cy="1323439"/>
          </a:xfrm>
          <a:prstGeom prst="rect">
            <a:avLst/>
          </a:prstGeom>
        </p:spPr>
        <p:txBody>
          <a:bodyPr wrap="square">
            <a:spAutoFit/>
          </a:bodyPr>
          <a:lstStyle/>
          <a:p>
            <a:r>
              <a:rPr lang="ru-RU" sz="2000" b="1" dirty="0">
                <a:solidFill>
                  <a:srgbClr val="7030A0"/>
                </a:solidFill>
                <a:latin typeface="Times New Roman" panose="02020603050405020304" pitchFamily="18" charset="0"/>
                <a:cs typeface="Times New Roman" panose="02020603050405020304" pitchFamily="18" charset="0"/>
              </a:rPr>
              <a:t>Театр на палочке - вырабатывается ловкость рук, умение управлять своими движениями, концентрировать внимание на одном виде деятельности, соотносить движения с речью.</a:t>
            </a:r>
          </a:p>
        </p:txBody>
      </p:sp>
      <p:pic>
        <p:nvPicPr>
          <p:cNvPr id="11266" name="Picture 2" descr="C:\Users\PC\Desktop\8451da347daf7a2311519379a95b8ff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3336" y="3995936"/>
            <a:ext cx="4707351"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1530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317</TotalTime>
  <Words>1296</Words>
  <Application>Microsoft Office PowerPoint</Application>
  <PresentationFormat>Экран (4:3)</PresentationFormat>
  <Paragraphs>77</Paragraphs>
  <Slides>25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Book Antiqua</vt:lpstr>
      <vt:lpstr>Calibri</vt:lpstr>
      <vt:lpstr>Constantia</vt:lpstr>
      <vt:lpstr>Courier New</vt:lpstr>
      <vt:lpstr>MS Mincho</vt:lpstr>
      <vt:lpstr>Times New Roman</vt:lpstr>
      <vt:lpstr>Wingdings 2</vt: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Аля</cp:lastModifiedBy>
  <cp:revision>40</cp:revision>
  <dcterms:created xsi:type="dcterms:W3CDTF">2019-11-24T07:18:54Z</dcterms:created>
  <dcterms:modified xsi:type="dcterms:W3CDTF">2025-03-23T14:16:04Z</dcterms:modified>
</cp:coreProperties>
</file>