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87A"/>
    <a:srgbClr val="E2F2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26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wmf"/><Relationship Id="rId4" Type="http://schemas.openxmlformats.org/officeDocument/2006/relationships/image" Target="../media/image31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illustration_cartoon_girl_B10-PSD-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555776" y="2060848"/>
            <a:ext cx="5256584" cy="1514773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ДЫХАТЕЛЬНАЯ  ГИМНАСТИКА</a:t>
            </a:r>
            <a:endParaRPr lang="ru-RU" sz="3200" b="1" i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88640"/>
            <a:ext cx="4752528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Муниципальное </a:t>
            </a:r>
            <a:r>
              <a:rPr lang="ru-RU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Бюджетное</a:t>
            </a:r>
            <a:r>
              <a:rPr lang="ru-RU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дошкольное образовательное учреждение  детский сад </a:t>
            </a:r>
            <a:r>
              <a:rPr lang="ru-RU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№24 «</a:t>
            </a:r>
            <a:r>
              <a:rPr lang="ru-RU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Космос</a:t>
            </a:r>
            <a:r>
              <a:rPr lang="ru-RU" sz="1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»</a:t>
            </a:r>
            <a:endParaRPr lang="ru-RU" sz="1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11960" y="3861048"/>
            <a:ext cx="424847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1"/>
                </a:solidFill>
                <a:latin typeface="Comic Sans MS" pitchFamily="66" charset="0"/>
              </a:rPr>
              <a:t>ПРАКТИКУМ ДЛЯ РОДИТЕЛЕЙ:  </a:t>
            </a:r>
            <a:r>
              <a:rPr lang="ru-RU" sz="1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itchFamily="66" charset="0"/>
              </a:rPr>
              <a:t>«Организация выполнения дыхательной гимнастики в домашних условиях »</a:t>
            </a:r>
            <a:endParaRPr lang="ru-RU" sz="1600" dirty="0">
              <a:solidFill>
                <a:schemeClr val="tx1">
                  <a:lumMod val="95000"/>
                  <a:lumOff val="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5004048" y="5013176"/>
            <a:ext cx="3960440" cy="122413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omic Sans MS" pitchFamily="66" charset="0"/>
              </a:rPr>
              <a:t>УЧИТЕЛЬ-ЛОГОПЕД   </a:t>
            </a:r>
            <a:r>
              <a:rPr lang="ru-RU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Comic Sans MS" pitchFamily="66" charset="0"/>
              </a:rPr>
              <a:t>Кравченко А.А.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143240" y="1285860"/>
            <a:ext cx="5500726" cy="403187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</a:rPr>
              <a:t>   </a:t>
            </a:r>
            <a:r>
              <a:rPr lang="ru-RU" sz="2800" b="1" i="1" dirty="0" smtClean="0">
                <a:solidFill>
                  <a:srgbClr val="FF0000"/>
                </a:solidFill>
                <a:latin typeface="Comic Sans MS" pitchFamily="66" charset="0"/>
              </a:rPr>
              <a:t>«Аист»</a:t>
            </a:r>
            <a:r>
              <a:rPr lang="ru-RU" sz="2800" i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2800" dirty="0" smtClean="0">
                <a:latin typeface="Comic Sans MS" pitchFamily="66" charset="0"/>
              </a:rPr>
              <a:t>- стоять  прямо, поднять  руки  в  стороны, одну  ногу, согнув  в  колене, вынести  вперед  и  зафиксировать  положение  на  несколько  минут, удерживая  равновесие; на  выдохе  опустить  ногу  и  руки, тихо  произнося  «</a:t>
            </a:r>
            <a:r>
              <a:rPr lang="ru-RU" sz="2800" dirty="0" err="1" smtClean="0">
                <a:latin typeface="Comic Sans MS" pitchFamily="66" charset="0"/>
              </a:rPr>
              <a:t>ш-ш-ш</a:t>
            </a:r>
            <a:r>
              <a:rPr lang="ru-RU" sz="2800" dirty="0" smtClean="0">
                <a:latin typeface="Comic Sans MS" pitchFamily="66" charset="0"/>
              </a:rPr>
              <a:t>»  (6-7 раз).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3074" name="Picture 2" descr="C:\Documents and Settings\Admin\Рабочий стол\bird3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3143248"/>
            <a:ext cx="2428892" cy="27860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472" y="2643182"/>
            <a:ext cx="60722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i="1" dirty="0" smtClean="0">
                <a:solidFill>
                  <a:srgbClr val="FF0000"/>
                </a:solidFill>
              </a:rPr>
              <a:t>  </a:t>
            </a:r>
            <a:endParaRPr lang="ru-RU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2571744"/>
            <a:ext cx="5429288" cy="32316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</a:rPr>
              <a:t>   </a:t>
            </a:r>
            <a:r>
              <a:rPr lang="ru-RU" sz="2800" b="1" i="1" dirty="0" smtClean="0">
                <a:solidFill>
                  <a:srgbClr val="FF0000"/>
                </a:solidFill>
                <a:latin typeface="Comic Sans MS" pitchFamily="66" charset="0"/>
              </a:rPr>
              <a:t>«Маятник»</a:t>
            </a:r>
            <a:r>
              <a:rPr lang="ru-RU" sz="2800" i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2800" dirty="0" smtClean="0">
                <a:latin typeface="Comic Sans MS" pitchFamily="66" charset="0"/>
              </a:rPr>
              <a:t>- сесть  по-турецки, руки  на  затылке; спокойно  вдохнуть  (пауза  </a:t>
            </a:r>
          </a:p>
          <a:p>
            <a:pPr algn="ctr"/>
            <a:r>
              <a:rPr lang="ru-RU" sz="2800" dirty="0" smtClean="0">
                <a:latin typeface="Comic Sans MS" pitchFamily="66" charset="0"/>
              </a:rPr>
              <a:t>3 секунды), наклониться  вперед – выдох, возвратиться  в  исходное  положение – вдох (3-4 раза).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1027" name="Picture 3" descr="C:\Documents and Settings\Admin\Рабочий стол\229854-Royalty-Free-Rion-Of-A-A-Li-Swin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29322" y="714356"/>
            <a:ext cx="2714644" cy="37729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55576" y="1988840"/>
            <a:ext cx="6072230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i="1" dirty="0" smtClean="0">
                <a:solidFill>
                  <a:srgbClr val="FF0000"/>
                </a:solidFill>
                <a:latin typeface="Comic Sans MS" pitchFamily="66" charset="0"/>
              </a:rPr>
              <a:t>   </a:t>
            </a:r>
            <a:r>
              <a:rPr lang="ru-RU" sz="2800" b="1" i="1" dirty="0" smtClean="0">
                <a:solidFill>
                  <a:srgbClr val="FF0000"/>
                </a:solidFill>
                <a:latin typeface="Comic Sans MS" pitchFamily="66" charset="0"/>
              </a:rPr>
              <a:t>«Охота»</a:t>
            </a:r>
            <a:r>
              <a:rPr lang="ru-RU" sz="2800" i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2800" dirty="0" smtClean="0">
                <a:latin typeface="Comic Sans MS" pitchFamily="66" charset="0"/>
              </a:rPr>
              <a:t>- закрыть  глаза и  по  запаху  определить, что  за  предмет  перед  вами  (апельсин, духи, яблоко, варенье  и  т.д.)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2053" name="Picture 5" descr="C:\Documents and Settings\Admin\Рабочий стол\post-33310-120380304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264" y="476672"/>
            <a:ext cx="1928826" cy="1857388"/>
          </a:xfrm>
          <a:prstGeom prst="rect">
            <a:avLst/>
          </a:prstGeom>
          <a:noFill/>
        </p:spPr>
      </p:pic>
      <p:pic>
        <p:nvPicPr>
          <p:cNvPr id="2054" name="Picture 6" descr="C:\Documents and Settings\Admin\Рабочий стол\post-41192-123118916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64" y="4572008"/>
            <a:ext cx="1500198" cy="1785950"/>
          </a:xfrm>
          <a:prstGeom prst="rect">
            <a:avLst/>
          </a:prstGeom>
          <a:noFill/>
        </p:spPr>
      </p:pic>
      <p:pic>
        <p:nvPicPr>
          <p:cNvPr id="2055" name="Picture 7" descr="C:\Documents and Settings\Admin\Рабочий стол\post-41192-123118222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28860" y="4500570"/>
            <a:ext cx="1857388" cy="189073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286116" y="1571612"/>
            <a:ext cx="5429288" cy="36009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</a:rPr>
              <a:t>   </a:t>
            </a:r>
            <a:r>
              <a:rPr lang="ru-RU" sz="3600" b="1" i="1" dirty="0" smtClean="0">
                <a:solidFill>
                  <a:srgbClr val="FF0000"/>
                </a:solidFill>
                <a:latin typeface="Comic Sans MS" pitchFamily="66" charset="0"/>
              </a:rPr>
              <a:t>«Шарик»</a:t>
            </a:r>
            <a:r>
              <a:rPr lang="ru-RU" sz="3600" i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3200" dirty="0" smtClean="0">
                <a:latin typeface="Comic Sans MS" pitchFamily="66" charset="0"/>
              </a:rPr>
              <a:t>- представить  себя  воздушным  шариком; на  счет  1,2,3,4, сделать  четыре  глубоких  вдоха  и  задержать  дыхание. Затем  на  счет  1-5  медленно  выдохнуть.</a:t>
            </a:r>
            <a:endParaRPr lang="ru-RU" sz="3200" dirty="0">
              <a:latin typeface="Comic Sans MS" pitchFamily="66" charset="0"/>
            </a:endParaRPr>
          </a:p>
        </p:txBody>
      </p:sp>
      <p:pic>
        <p:nvPicPr>
          <p:cNvPr id="3074" name="Picture 2" descr="C:\Documents and Settings\Admin\Рабочий стол\4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571744"/>
            <a:ext cx="2214578" cy="32147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57224" y="3143248"/>
            <a:ext cx="4714908" cy="2616101"/>
          </a:xfrm>
          <a:prstGeom prst="rect">
            <a:avLst/>
          </a:prstGeom>
          <a:solidFill>
            <a:srgbClr val="FBF87A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  <a:latin typeface="Comic Sans MS" pitchFamily="66" charset="0"/>
              </a:rPr>
              <a:t>   </a:t>
            </a:r>
            <a:r>
              <a:rPr lang="ru-RU" sz="3200" b="1" i="1" dirty="0" smtClean="0">
                <a:solidFill>
                  <a:srgbClr val="FF0000"/>
                </a:solidFill>
                <a:latin typeface="Comic Sans MS" pitchFamily="66" charset="0"/>
              </a:rPr>
              <a:t>«Каша»</a:t>
            </a:r>
            <a:r>
              <a:rPr lang="ru-RU" sz="3200" i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3200" dirty="0" smtClean="0">
                <a:latin typeface="Comic Sans MS" pitchFamily="66" charset="0"/>
              </a:rPr>
              <a:t>- вдыхать  через  нос, на  выдохе  произнести  слово  «пых». Повторить  не  менее  6  раз.</a:t>
            </a:r>
            <a:endParaRPr lang="ru-RU" sz="3200" dirty="0">
              <a:latin typeface="Comic Sans MS" pitchFamily="66" charset="0"/>
            </a:endParaRPr>
          </a:p>
        </p:txBody>
      </p:sp>
      <p:pic>
        <p:nvPicPr>
          <p:cNvPr id="4098" name="Picture 2" descr="C:\Documents and Settings\Admin\Рабочий стол\edaa-60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14942" y="642918"/>
            <a:ext cx="2928958" cy="321471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2643182"/>
            <a:ext cx="4429156" cy="3231654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</a:rPr>
              <a:t>  </a:t>
            </a:r>
            <a:r>
              <a:rPr lang="ru-RU" sz="2800" b="1" i="1" dirty="0" smtClean="0">
                <a:solidFill>
                  <a:srgbClr val="FF0000"/>
                </a:solidFill>
                <a:latin typeface="Comic Sans MS" pitchFamily="66" charset="0"/>
              </a:rPr>
              <a:t>« Ворон»</a:t>
            </a:r>
            <a:r>
              <a:rPr lang="ru-RU" sz="2800" i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2800" dirty="0" smtClean="0">
                <a:latin typeface="Comic Sans MS" pitchFamily="66" charset="0"/>
              </a:rPr>
              <a:t>- сесть  прямо, быстро  поднять  руки  через  стороны  вверх – выдох, медленно  опустить  руки – выдох. Произнести: «кар»!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5122" name="Picture 2" descr="C:\Documents and Settings\Admin\Рабочий стол\ворон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714356"/>
            <a:ext cx="4500594" cy="335758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143240" y="3786190"/>
            <a:ext cx="5643602" cy="2616101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FF0000"/>
                </a:solidFill>
              </a:rPr>
              <a:t>  </a:t>
            </a:r>
            <a:r>
              <a:rPr lang="ru-RU" sz="3600" b="1" i="1" dirty="0" smtClean="0">
                <a:solidFill>
                  <a:srgbClr val="FF0000"/>
                </a:solidFill>
                <a:latin typeface="Comic Sans MS" pitchFamily="66" charset="0"/>
              </a:rPr>
              <a:t>«Покатай  карандаш»</a:t>
            </a:r>
            <a:r>
              <a:rPr lang="ru-RU" sz="3600" i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3200" dirty="0" smtClean="0">
                <a:latin typeface="Comic Sans MS" pitchFamily="66" charset="0"/>
              </a:rPr>
              <a:t>- вдохнуть  через  нос  и, выдыхая  через  рот, прокатить  по  столу  круглый  карандаш.</a:t>
            </a:r>
            <a:endParaRPr lang="ru-RU" sz="3200" dirty="0">
              <a:latin typeface="Comic Sans MS" pitchFamily="66" charset="0"/>
            </a:endParaRPr>
          </a:p>
        </p:txBody>
      </p:sp>
      <p:pic>
        <p:nvPicPr>
          <p:cNvPr id="4" name="Picture 2" descr="C:\Documents and Settings\Admin\Рабочий стол\0_5daeb_f9c603bb_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800000">
            <a:off x="3214678" y="642918"/>
            <a:ext cx="5375284" cy="2417760"/>
          </a:xfrm>
          <a:prstGeom prst="rect">
            <a:avLst/>
          </a:prstGeom>
          <a:noFill/>
        </p:spPr>
      </p:pic>
      <p:pic>
        <p:nvPicPr>
          <p:cNvPr id="1027" name="Picture 3" descr="C:\Documents and Settings\Admin\Рабочий стол\0_5dad3_36a63077_L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3286124"/>
            <a:ext cx="3000396" cy="300039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14612" y="1500174"/>
            <a:ext cx="5715024" cy="261610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</a:rPr>
              <a:t>     </a:t>
            </a:r>
            <a:r>
              <a:rPr lang="ru-RU" sz="3600" b="1" i="1" dirty="0" smtClean="0">
                <a:solidFill>
                  <a:srgbClr val="FF0000"/>
                </a:solidFill>
                <a:latin typeface="Comic Sans MS" pitchFamily="66" charset="0"/>
              </a:rPr>
              <a:t>«Греем  руки»</a:t>
            </a:r>
            <a:r>
              <a:rPr lang="ru-RU" sz="3600" i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3200" dirty="0" smtClean="0">
                <a:latin typeface="Comic Sans MS" pitchFamily="66" charset="0"/>
              </a:rPr>
              <a:t>- вдыхать  через  нос  и  дуть  на  озябшие  руки, плавно  выдыхая  через  рот, как  бы  согревая  руки.</a:t>
            </a:r>
            <a:endParaRPr lang="ru-RU" sz="3200" dirty="0">
              <a:latin typeface="Comic Sans MS" pitchFamily="66" charset="0"/>
            </a:endParaRPr>
          </a:p>
        </p:txBody>
      </p:sp>
      <p:pic>
        <p:nvPicPr>
          <p:cNvPr id="2051" name="Picture 3" descr="C:\Documents and Settings\Admin\Рабочий стол\h2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4357694"/>
            <a:ext cx="1228752" cy="1657366"/>
          </a:xfrm>
          <a:prstGeom prst="rect">
            <a:avLst/>
          </a:prstGeom>
          <a:noFill/>
        </p:spPr>
      </p:pic>
      <p:pic>
        <p:nvPicPr>
          <p:cNvPr id="2052" name="Picture 4" descr="C:\Documents and Settings\Admin\Рабочий стол\h2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48" y="4500570"/>
            <a:ext cx="1249348" cy="1462088"/>
          </a:xfrm>
          <a:prstGeom prst="rect">
            <a:avLst/>
          </a:prstGeom>
          <a:noFill/>
        </p:spPr>
      </p:pic>
      <p:pic>
        <p:nvPicPr>
          <p:cNvPr id="2053" name="Picture 5" descr="C:\Documents and Settings\Admin\Рабочий стол\h2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4357694"/>
            <a:ext cx="1143008" cy="1714512"/>
          </a:xfrm>
          <a:prstGeom prst="rect">
            <a:avLst/>
          </a:prstGeom>
          <a:noFill/>
        </p:spPr>
      </p:pic>
      <p:pic>
        <p:nvPicPr>
          <p:cNvPr id="2054" name="Picture 6" descr="C:\Documents and Settings\Admin\Рабочий стол\h2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4429132"/>
            <a:ext cx="1212866" cy="1714511"/>
          </a:xfrm>
          <a:prstGeom prst="rect">
            <a:avLst/>
          </a:prstGeom>
          <a:noFill/>
        </p:spPr>
      </p:pic>
      <p:pic>
        <p:nvPicPr>
          <p:cNvPr id="2055" name="Picture 7" descr="C:\Documents and Settings\Admin\Рабочий стол\h2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4357694"/>
            <a:ext cx="1214446" cy="1676421"/>
          </a:xfrm>
          <a:prstGeom prst="rect">
            <a:avLst/>
          </a:prstGeom>
          <a:noFill/>
        </p:spPr>
      </p:pic>
      <p:pic>
        <p:nvPicPr>
          <p:cNvPr id="2056" name="Picture 8" descr="C:\Documents and Settings\Admin\Рабочий стол\h2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34" y="4357694"/>
            <a:ext cx="1143008" cy="1714511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00100" y="1928802"/>
            <a:ext cx="7286660" cy="310854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</a:rPr>
              <a:t>   </a:t>
            </a:r>
            <a:r>
              <a:rPr lang="ru-RU" sz="3600" b="1" i="1" dirty="0" smtClean="0">
                <a:solidFill>
                  <a:srgbClr val="FF0000"/>
                </a:solidFill>
                <a:latin typeface="Comic Sans MS" pitchFamily="66" charset="0"/>
              </a:rPr>
              <a:t>«Трубач»</a:t>
            </a:r>
            <a:r>
              <a:rPr lang="ru-RU" sz="3600" i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3200" dirty="0" smtClean="0">
                <a:latin typeface="Comic Sans MS" pitchFamily="66" charset="0"/>
              </a:rPr>
              <a:t>- поднести  к  губам  воображаемую  трубу.  Имитируя  движения  трубача, нажимая  пальцами  на  воображаемые  клавиши, на  выдохе  произнося  «ту-ту-ту» (10-15 секунд).</a:t>
            </a:r>
            <a:endParaRPr lang="ru-RU" sz="3200" dirty="0">
              <a:latin typeface="Comic Sans MS" pitchFamily="66" charset="0"/>
            </a:endParaRPr>
          </a:p>
        </p:txBody>
      </p:sp>
      <p:pic>
        <p:nvPicPr>
          <p:cNvPr id="3074" name="Picture 2" descr="C:\Documents and Settings\Admin\Рабочий стол\dc4233bae819690a7f4fc8244f9f0632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5157192"/>
            <a:ext cx="4857784" cy="1071570"/>
          </a:xfrm>
          <a:prstGeom prst="rect">
            <a:avLst/>
          </a:prstGeom>
          <a:noFill/>
        </p:spPr>
      </p:pic>
      <p:pic>
        <p:nvPicPr>
          <p:cNvPr id="3075" name="Picture 3" descr="C:\Documents and Settings\Admin\Рабочий стол\fdd8c2ecef22941168ea8c2a866fbbeb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714356"/>
            <a:ext cx="5000660" cy="8572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29058" y="1357298"/>
            <a:ext cx="4500594" cy="507831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</a:rPr>
              <a:t>   </a:t>
            </a:r>
            <a:r>
              <a:rPr lang="ru-RU" sz="3600" b="1" i="1" dirty="0" smtClean="0">
                <a:solidFill>
                  <a:srgbClr val="FF0000"/>
                </a:solidFill>
                <a:latin typeface="Comic Sans MS" pitchFamily="66" charset="0"/>
              </a:rPr>
              <a:t>«Жук»</a:t>
            </a:r>
            <a:r>
              <a:rPr lang="ru-RU" sz="3600" i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3200" dirty="0" smtClean="0">
                <a:latin typeface="Comic Sans MS" pitchFamily="66" charset="0"/>
              </a:rPr>
              <a:t>- сесть, руки  развести  в  стороны, немного  отведя  их  назад, - вдох. Выдыхая, показать, как  долго  жужжит  большой  жук – «ж-ж-ж», одновременно  опуская  руки  вниз.</a:t>
            </a:r>
            <a:endParaRPr lang="ru-RU" sz="3200" dirty="0">
              <a:latin typeface="Comic Sans MS" pitchFamily="66" charset="0"/>
            </a:endParaRPr>
          </a:p>
        </p:txBody>
      </p:sp>
      <p:pic>
        <p:nvPicPr>
          <p:cNvPr id="4098" name="Picture 2" descr="C:\Documents and Settings\Admin\Рабочий стол\994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2857496"/>
            <a:ext cx="1847839" cy="285752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28926" y="571481"/>
            <a:ext cx="5857916" cy="280076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Регулярные  занятия  дыхательной  гимнастикой  способствуют  воспитанию  правильного  речевого  дыхания  с  удлиненным  постепенным  вдохом, профилактике  болезней  дыхательных  путей.</a:t>
            </a:r>
          </a:p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  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2" descr="C:\Documents and Settings\Admin\Рабочий стол\a9676be5a59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3500438"/>
            <a:ext cx="2224575" cy="2714644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67544" y="4149080"/>
            <a:ext cx="5786478" cy="206210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Правильное  носовое  дыхание  способствует  тренировке  дыхательной  мускулатуры, улучшает 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местное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Comic Sans MS" pitchFamily="66" charset="0"/>
              </a:rPr>
              <a:t>  и  мозговое  кровообращение, препятствует  разрастанию  аденоидов, предохраняет  от  переохлаждения.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6146" name="Picture 2" descr="C:\Documents and Settings\Admin\Рабочий стол\J0232732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1785926"/>
            <a:ext cx="1500198" cy="165417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14348" y="2786058"/>
            <a:ext cx="4572000" cy="280076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Comic Sans MS" pitchFamily="66" charset="0"/>
              </a:rPr>
              <a:t>«Шину  прокололи»</a:t>
            </a:r>
            <a:r>
              <a:rPr lang="ru-RU" sz="2800" i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2800" dirty="0" smtClean="0">
                <a:latin typeface="Comic Sans MS" pitchFamily="66" charset="0"/>
              </a:rPr>
              <a:t>- сделать  легкий  вдох, выдыхая, показать, как  медленно  выходит  воздух  через  прокол  в  шине – «</a:t>
            </a:r>
            <a:r>
              <a:rPr lang="ru-RU" sz="2800" dirty="0" err="1" smtClean="0">
                <a:latin typeface="Comic Sans MS" pitchFamily="66" charset="0"/>
              </a:rPr>
              <a:t>ш-ш-ш</a:t>
            </a:r>
            <a:r>
              <a:rPr lang="ru-RU" sz="2800" dirty="0" smtClean="0">
                <a:latin typeface="Comic Sans MS" pitchFamily="66" charset="0"/>
              </a:rPr>
              <a:t>».  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5122" name="Picture 2" descr="C:\Documents and Settings\Admin\Рабочий стол\54734c9a8d62fa52673d2e324a8dfa5a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4286256"/>
            <a:ext cx="1660551" cy="1277951"/>
          </a:xfrm>
          <a:prstGeom prst="rect">
            <a:avLst/>
          </a:prstGeom>
          <a:noFill/>
        </p:spPr>
      </p:pic>
      <p:pic>
        <p:nvPicPr>
          <p:cNvPr id="5123" name="Picture 3" descr="C:\Documents and Settings\Admin\Рабочий стол\48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00892" y="714356"/>
            <a:ext cx="1433515" cy="1857388"/>
          </a:xfrm>
          <a:prstGeom prst="rect">
            <a:avLst/>
          </a:prstGeom>
          <a:noFill/>
        </p:spPr>
      </p:pic>
      <p:pic>
        <p:nvPicPr>
          <p:cNvPr id="5124" name="Picture 4" descr="C:\Documents and Settings\Admin\Рабочий стол\J0232903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0" y="642918"/>
            <a:ext cx="1785950" cy="200026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illustration_cartoon_girl_B10-PSD-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14678" y="3143248"/>
            <a:ext cx="5643602" cy="17543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СПАСИБО ЗА ВНИМАНИЕ!</a:t>
            </a:r>
            <a:endParaRPr lang="ru-RU" sz="5400" b="1" i="1" dirty="0">
              <a:solidFill>
                <a:schemeClr val="tx2">
                  <a:lumMod val="75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635896" y="836712"/>
            <a:ext cx="5286412" cy="2000548"/>
          </a:xfrm>
          <a:prstGeom prst="rect">
            <a:avLst/>
          </a:prstGeom>
          <a:solidFill>
            <a:srgbClr val="FBF87A"/>
          </a:solidFill>
          <a:ln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В  дошкольном  учреждении  дыхательным  упражнениям  необходимо  уделять  особое  внимание.</a:t>
            </a:r>
          </a:p>
          <a:p>
            <a:pPr algn="ctr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Comic Sans MS" pitchFamily="66" charset="0"/>
              </a:rPr>
              <a:t>      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050" name="Picture 2" descr="C:\Documents and Settings\Admin\Рабочий стол\post-78454-123392857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32656"/>
            <a:ext cx="2786082" cy="2643182"/>
          </a:xfrm>
          <a:prstGeom prst="rect">
            <a:avLst/>
          </a:prstGeom>
          <a:noFill/>
        </p:spPr>
      </p:pic>
      <p:pic>
        <p:nvPicPr>
          <p:cNvPr id="7170" name="Picture 2" descr="C:\Documents and Settings\Admin\Рабочий стол\post-373610-131039763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3284984"/>
            <a:ext cx="1656184" cy="243516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39552" y="3501008"/>
            <a:ext cx="5945884" cy="23698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>
                    <a:lumMod val="75000"/>
                  </a:schemeClr>
                </a:solidFill>
              </a:rPr>
              <a:t>  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Правильное  речевое  дыхание – основа  для  нормального  звукопроизношения, речи  в  целом. Некоторые  звуки  требуют  энергичного  сильного  выдоха, сильной  воздушной  струи</a:t>
            </a:r>
            <a:r>
              <a:rPr lang="ru-RU" sz="2400" dirty="0" smtClean="0">
                <a:latin typeface="Comic Sans MS" pitchFamily="66" charset="0"/>
              </a:rPr>
              <a:t>. </a:t>
            </a:r>
            <a:endParaRPr lang="ru-RU" sz="2400" dirty="0"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55776" y="476672"/>
            <a:ext cx="6231066" cy="138499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   </a:t>
            </a:r>
            <a:r>
              <a:rPr lang="ru-RU" sz="28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При  занятиях  необходимо  соблюдать  следующие </a:t>
            </a:r>
            <a:r>
              <a:rPr lang="ru-RU" sz="2800" u="sng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 требования</a:t>
            </a:r>
            <a:r>
              <a:rPr lang="ru-RU" sz="2800" dirty="0" smtClean="0">
                <a:solidFill>
                  <a:schemeClr val="accent6">
                    <a:lumMod val="20000"/>
                    <a:lumOff val="80000"/>
                  </a:schemeClr>
                </a:solidFill>
                <a:latin typeface="Comic Sans MS" pitchFamily="66" charset="0"/>
              </a:rPr>
              <a:t>:</a:t>
            </a:r>
            <a:endParaRPr lang="ru-RU" sz="2800" dirty="0">
              <a:solidFill>
                <a:schemeClr val="accent6">
                  <a:lumMod val="20000"/>
                  <a:lumOff val="8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2143116"/>
            <a:ext cx="8072494" cy="440120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выполнять  упражнения  каждый  день  по  3-6 минут, в  зависимости  от  возраста  детей;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проводить  упражнения  в  хорошо  проветренном  помещении  или  при  открытой  форточке;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заниматься  до  еды;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заниматься  в  свободной, не  стесняющей  движения  одежде;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дозировать  количество  и  темп  проведения  упражнений;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вдыхать  воздух  через  рот  и  нос, выдыхать – через  рот;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в  процессе  речевого  дыхания  не  напрягать  мышцы  в  области  шеи, рук, живота, груди (плечи  не  поднимать  при  вдохе  и  опускать  при  выдохе);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2000" dirty="0" smtClean="0">
                <a:solidFill>
                  <a:srgbClr val="0070C0"/>
                </a:solidFill>
                <a:latin typeface="Comic Sans MS" pitchFamily="66" charset="0"/>
              </a:rPr>
              <a:t> после  выдоха  перед  новым  вдохом  сделать  остановку  на  2-3  секунды.</a:t>
            </a:r>
            <a:endParaRPr lang="ru-RU" sz="20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786050" y="428604"/>
            <a:ext cx="6000792" cy="184665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</a:rPr>
              <a:t>   </a:t>
            </a:r>
            <a:r>
              <a:rPr kumimoji="0" lang="ru-RU" sz="32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</a:rPr>
              <a:t>Игровые  упражнения  для развития физиологического и  речевого дыхания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omic Sans MS" pitchFamily="66" charset="0"/>
                <a:ea typeface="Times New Roman" pitchFamily="18" charset="0"/>
              </a:rPr>
              <a:t>.  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omic Sans MS" pitchFamily="66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57290" y="2500306"/>
            <a:ext cx="6786610" cy="30469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  «Задуй  упрямую  свечу»</a:t>
            </a:r>
            <a:r>
              <a:rPr lang="ru-RU" sz="3200" i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ru-RU" sz="3200" dirty="0" smtClean="0"/>
              <a:t>- в  правой  руке  держать  цветные  полоски  бумаги; левую  ладонь  положить  на  живот; вдохнуть  ртом, надуть  живот; затем  длительно  выдыхать, «гасить  свечу».</a:t>
            </a:r>
            <a:endParaRPr lang="ru-RU" sz="3200" dirty="0"/>
          </a:p>
        </p:txBody>
      </p:sp>
      <p:pic>
        <p:nvPicPr>
          <p:cNvPr id="6146" name="Picture 2" descr="C:\Documents and Settings\Admin\Рабочий стол\4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857628"/>
            <a:ext cx="1195369" cy="2571768"/>
          </a:xfrm>
          <a:prstGeom prst="rect">
            <a:avLst/>
          </a:prstGeom>
          <a:noFill/>
        </p:spPr>
      </p:pic>
      <p:pic>
        <p:nvPicPr>
          <p:cNvPr id="6147" name="Picture 3" descr="C:\Documents and Settings\Admin\Рабочий стол\44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24" y="2928934"/>
            <a:ext cx="723882" cy="337184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over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63688" y="642919"/>
            <a:ext cx="6951716" cy="35394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  </a:t>
            </a:r>
            <a:r>
              <a:rPr lang="ru-RU" sz="3200" b="1" i="1" dirty="0" smtClean="0">
                <a:solidFill>
                  <a:srgbClr val="FF0000"/>
                </a:solidFill>
                <a:latin typeface="Comic Sans MS" pitchFamily="66" charset="0"/>
              </a:rPr>
              <a:t>«Паровоз»</a:t>
            </a:r>
            <a:r>
              <a:rPr lang="ru-RU" sz="3200" i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3200" dirty="0" smtClean="0">
                <a:latin typeface="Comic Sans MS" pitchFamily="66" charset="0"/>
              </a:rPr>
              <a:t>- ходить  по  комнате, имитируя  согнутыми  руками  движения  колес  паровоза, произнося  при  этом  «</a:t>
            </a:r>
            <a:r>
              <a:rPr lang="ru-RU" sz="3200" dirty="0" err="1" smtClean="0">
                <a:latin typeface="Comic Sans MS" pitchFamily="66" charset="0"/>
              </a:rPr>
              <a:t>чух-чух</a:t>
            </a:r>
            <a:r>
              <a:rPr lang="ru-RU" sz="3200" dirty="0" smtClean="0">
                <a:latin typeface="Comic Sans MS" pitchFamily="66" charset="0"/>
              </a:rPr>
              <a:t>»  и  изменяя  скорость  движения, громкость  и  частоту  произношения</a:t>
            </a:r>
            <a:r>
              <a:rPr lang="ru-RU" sz="2800" dirty="0" smtClean="0">
                <a:latin typeface="Comic Sans MS" pitchFamily="66" charset="0"/>
              </a:rPr>
              <a:t>.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5121" name="Picture 1" descr="C:\Documents and Settings\Admin\Рабочий стол\Toys-15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3501008"/>
            <a:ext cx="6880278" cy="33569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3571876"/>
            <a:ext cx="8286808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</a:rPr>
              <a:t>  </a:t>
            </a:r>
            <a:r>
              <a:rPr lang="ru-RU" sz="2800" b="1" i="1" dirty="0" smtClean="0">
                <a:solidFill>
                  <a:srgbClr val="FF0000"/>
                </a:solidFill>
                <a:latin typeface="Comic Sans MS" pitchFamily="66" charset="0"/>
              </a:rPr>
              <a:t>«Пастушок»</a:t>
            </a:r>
            <a:r>
              <a:rPr lang="ru-RU" sz="2800" i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2800" dirty="0" smtClean="0">
                <a:latin typeface="Comic Sans MS" pitchFamily="66" charset="0"/>
              </a:rPr>
              <a:t>- подуть  носом  в  небольшую  дудочку  как  можно  громче, чтобы  созвать  разбежавшихся  в  разные  стороны  коров; показать  ребенку, что  необходимо  вдохнуть  через  нос  и  резко  выдохнуть  в  дудочку.</a:t>
            </a:r>
            <a:endParaRPr lang="ru-RU" sz="2800" dirty="0">
              <a:latin typeface="Comic Sans MS" pitchFamily="66" charset="0"/>
            </a:endParaRPr>
          </a:p>
        </p:txBody>
      </p:sp>
      <p:pic>
        <p:nvPicPr>
          <p:cNvPr id="4097" name="Picture 1" descr="C:\Documents and Settings\Admin\Рабочий стол\8ec4ae04244df48c2c49681d30396bc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1000108"/>
            <a:ext cx="1892318" cy="2428892"/>
          </a:xfrm>
          <a:prstGeom prst="rect">
            <a:avLst/>
          </a:prstGeom>
          <a:noFill/>
        </p:spPr>
      </p:pic>
      <p:pic>
        <p:nvPicPr>
          <p:cNvPr id="4098" name="Picture 2" descr="C:\Documents and Settings\Admin\Рабочий стол\post-43892-123469548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714356"/>
            <a:ext cx="1928826" cy="200026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75656" y="1000108"/>
            <a:ext cx="7239748" cy="304698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</a:rPr>
              <a:t>   </a:t>
            </a:r>
            <a:r>
              <a:rPr lang="ru-RU" sz="3200" b="1" i="1" dirty="0" smtClean="0">
                <a:solidFill>
                  <a:srgbClr val="FF0000"/>
                </a:solidFill>
                <a:latin typeface="Comic Sans MS" pitchFamily="66" charset="0"/>
              </a:rPr>
              <a:t>«Гуси  летят»</a:t>
            </a:r>
            <a:r>
              <a:rPr lang="ru-RU" sz="3200" i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3200" dirty="0" smtClean="0">
                <a:latin typeface="Comic Sans MS" pitchFamily="66" charset="0"/>
              </a:rPr>
              <a:t>- медленно  и  плавно  ходить  по  комнате, взмахивая  руками, как  гуси; руки-крылья  на  вдохе  поднимать, на  выдохе  опускать, </a:t>
            </a:r>
          </a:p>
          <a:p>
            <a:pPr algn="ctr"/>
            <a:r>
              <a:rPr lang="ru-RU" sz="3200" dirty="0" smtClean="0">
                <a:latin typeface="Comic Sans MS" pitchFamily="66" charset="0"/>
              </a:rPr>
              <a:t>произнося «</a:t>
            </a:r>
            <a:r>
              <a:rPr lang="ru-RU" sz="3200" dirty="0" err="1" smtClean="0">
                <a:latin typeface="Comic Sans MS" pitchFamily="66" charset="0"/>
              </a:rPr>
              <a:t>гу-у-у</a:t>
            </a:r>
            <a:r>
              <a:rPr lang="ru-RU" sz="3200" dirty="0" smtClean="0">
                <a:latin typeface="Comic Sans MS" pitchFamily="66" charset="0"/>
              </a:rPr>
              <a:t>» (8-10 раз).</a:t>
            </a:r>
            <a:endParaRPr lang="ru-RU" sz="3200" dirty="0">
              <a:latin typeface="Comic Sans MS" pitchFamily="66" charset="0"/>
            </a:endParaRPr>
          </a:p>
        </p:txBody>
      </p:sp>
      <p:pic>
        <p:nvPicPr>
          <p:cNvPr id="1029" name="Picture 5" descr="C:\Documents and Settings\Admin\Рабочий стол\bird3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4714884"/>
            <a:ext cx="2071702" cy="1420832"/>
          </a:xfrm>
          <a:prstGeom prst="rect">
            <a:avLst/>
          </a:prstGeom>
          <a:noFill/>
        </p:spPr>
      </p:pic>
      <p:pic>
        <p:nvPicPr>
          <p:cNvPr id="1030" name="Picture 6" descr="C:\Documents and Settings\Admin\Рабочий стол\bird3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30" y="4786322"/>
            <a:ext cx="2000264" cy="1420832"/>
          </a:xfrm>
          <a:prstGeom prst="rect">
            <a:avLst/>
          </a:prstGeom>
          <a:noFill/>
        </p:spPr>
      </p:pic>
      <p:pic>
        <p:nvPicPr>
          <p:cNvPr id="1031" name="Picture 7" descr="C:\Documents and Settings\Admin\Рабочий стол\bird3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4857760"/>
            <a:ext cx="2143140" cy="135732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randomBar dir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Documents and Settings\Admin\Рабочий стол\72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67544" y="3356992"/>
            <a:ext cx="8215370" cy="273921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i="1" dirty="0" smtClean="0">
                <a:solidFill>
                  <a:srgbClr val="FF0000"/>
                </a:solidFill>
              </a:rPr>
              <a:t>   </a:t>
            </a:r>
            <a:r>
              <a:rPr lang="ru-RU" sz="2000" b="1" i="1" dirty="0" smtClean="0">
                <a:solidFill>
                  <a:srgbClr val="FF0000"/>
                </a:solidFill>
                <a:latin typeface="Comic Sans MS" pitchFamily="66" charset="0"/>
              </a:rPr>
              <a:t>«Кто  громче»</a:t>
            </a:r>
            <a:r>
              <a:rPr lang="ru-RU" sz="2000" i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ru-RU" sz="2000" dirty="0" smtClean="0">
                <a:latin typeface="Comic Sans MS" pitchFamily="66" charset="0"/>
              </a:rPr>
              <a:t>- выпрямить  спину, сомкнуть  губы, указательный  палец  левой  руки  положить  на  боковую  сторону  носа, плотно  прижимая  левую  ноздрю, глубоко  вдохнуть  правой  ноздрей (рот  закрыть)  и  произносить  (выдыхать)  «м-м-м», одновременно  похлопывая  указательным  пальцем  правой  руки  по  правой ноздре  (в  результате  получается  длинный  скандированный  выдох); выполнить  такие  же  действия, прижимая  правую  ноздрю.</a:t>
            </a:r>
            <a:endParaRPr lang="ru-RU" sz="2000" dirty="0">
              <a:latin typeface="Comic Sans MS" pitchFamily="66" charset="0"/>
            </a:endParaRPr>
          </a:p>
        </p:txBody>
      </p:sp>
      <p:pic>
        <p:nvPicPr>
          <p:cNvPr id="2050" name="Picture 2" descr="C:\Documents and Settings\Admin\Рабочий стол\16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500042"/>
            <a:ext cx="2245928" cy="1992854"/>
          </a:xfrm>
          <a:prstGeom prst="rect">
            <a:avLst/>
          </a:prstGeom>
          <a:noFill/>
        </p:spPr>
      </p:pic>
      <p:pic>
        <p:nvPicPr>
          <p:cNvPr id="2053" name="Picture 5" descr="C:\Documents and Settings\Admin\Рабочий стол\0fd1b09adf408fe2d84b9ea7805c0f1a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428604"/>
            <a:ext cx="3374686" cy="22803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l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776</Words>
  <Application>Microsoft Office PowerPoint</Application>
  <PresentationFormat>Экран (4:3)</PresentationFormat>
  <Paragraphs>41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Arial</vt:lpstr>
      <vt:lpstr>Calibri</vt:lpstr>
      <vt:lpstr>Comic Sans MS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Аля</dc:creator>
  <cp:lastModifiedBy>Аля</cp:lastModifiedBy>
  <cp:revision>62</cp:revision>
  <dcterms:modified xsi:type="dcterms:W3CDTF">2021-08-16T21:33:11Z</dcterms:modified>
</cp:coreProperties>
</file>