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3" r:id="rId4"/>
    <p:sldId id="280" r:id="rId5"/>
    <p:sldId id="279" r:id="rId6"/>
    <p:sldId id="257" r:id="rId7"/>
    <p:sldId id="258" r:id="rId8"/>
    <p:sldId id="275" r:id="rId9"/>
    <p:sldId id="277" r:id="rId10"/>
    <p:sldId id="263" r:id="rId11"/>
    <p:sldId id="266" r:id="rId12"/>
    <p:sldId id="262" r:id="rId13"/>
    <p:sldId id="264" r:id="rId14"/>
    <p:sldId id="265" r:id="rId15"/>
    <p:sldId id="268" r:id="rId16"/>
    <p:sldId id="267" r:id="rId17"/>
    <p:sldId id="269" r:id="rId18"/>
    <p:sldId id="270" r:id="rId19"/>
    <p:sldId id="271" r:id="rId20"/>
    <p:sldId id="281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>
      <p:cViewPr varScale="1">
        <p:scale>
          <a:sx n="51" d="100"/>
          <a:sy n="51" d="100"/>
        </p:scale>
        <p:origin x="88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720D389-1763-4060-9FC6-79F68CBFA51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0ED05A9-9693-4A10-AF6D-35FB992B920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edlib.ru/books1/3/0298/image173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edlib.ru/books1/3/0298/image179.jp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5301208"/>
            <a:ext cx="7346677" cy="936104"/>
          </a:xfrm>
        </p:spPr>
        <p:txBody>
          <a:bodyPr>
            <a:normAutofit/>
          </a:bodyPr>
          <a:lstStyle/>
          <a:p>
            <a:pPr algn="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Подготовила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: учитель-логопед Кравченко А.А.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1" y="404664"/>
            <a:ext cx="8640960" cy="4520793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800" i="1" dirty="0" smtClean="0">
                <a:latin typeface="Cambria" panose="02040503050406030204" pitchFamily="18" charset="0"/>
              </a:rPr>
              <a:t>Муниципальное бюджетное дошкольное учреждение № 81 детский сад «Мальвина»</a:t>
            </a:r>
            <a:r>
              <a:rPr lang="ru-RU" sz="1800" i="1" dirty="0">
                <a:latin typeface="Cambria" panose="02040503050406030204" pitchFamily="18" charset="0"/>
              </a:rPr>
              <a:t/>
            </a:r>
            <a:br>
              <a:rPr lang="ru-RU" sz="1800" i="1" dirty="0">
                <a:latin typeface="Cambria" panose="02040503050406030204" pitchFamily="18" charset="0"/>
              </a:rPr>
            </a:br>
            <a:r>
              <a:rPr lang="ru-RU" sz="1800" i="1" dirty="0" smtClean="0">
                <a:latin typeface="Cambria" panose="02040503050406030204" pitchFamily="18" charset="0"/>
              </a:rPr>
              <a:t/>
            </a:r>
            <a:br>
              <a:rPr lang="ru-RU" sz="1800" i="1" dirty="0" smtClean="0">
                <a:latin typeface="Cambria" panose="02040503050406030204" pitchFamily="18" charset="0"/>
              </a:rPr>
            </a:br>
            <a:r>
              <a:rPr lang="ru-RU" sz="4400" i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С</a:t>
            </a:r>
            <a:r>
              <a:rPr lang="ru-RU" sz="4400" i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еминар - Практикум</a:t>
            </a:r>
            <a:r>
              <a:rPr lang="ru-RU" sz="4400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4400" i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ru-RU" sz="4400" i="1" dirty="0" smtClean="0"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для родителей </a:t>
            </a:r>
            <a:br>
              <a:rPr lang="ru-RU" sz="4400" i="1" dirty="0" smtClean="0">
                <a:solidFill>
                  <a:srgbClr val="C00000"/>
                </a:solidFill>
                <a:effectLst/>
                <a:latin typeface="Cambria" panose="02040503050406030204" pitchFamily="18" charset="0"/>
              </a:rPr>
            </a:br>
            <a:r>
              <a:rPr lang="ru-RU" sz="3600" i="1" dirty="0" smtClean="0"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«</a:t>
            </a:r>
            <a:r>
              <a:rPr lang="ru-RU" sz="3600" dirty="0">
                <a:solidFill>
                  <a:schemeClr val="accent6"/>
                </a:solidFill>
                <a:effectLst/>
                <a:latin typeface="Cambria" panose="02040503050406030204" pitchFamily="18" charset="0"/>
              </a:rPr>
              <a:t>Артикуляционная гимнастика как средство развития правильного звукопроизношения</a:t>
            </a:r>
            <a:r>
              <a:rPr lang="ru-RU" sz="3600" dirty="0" smtClean="0">
                <a:solidFill>
                  <a:schemeClr val="accent6"/>
                </a:solidFill>
                <a:effectLst/>
                <a:latin typeface="Cambria" panose="02040503050406030204" pitchFamily="18" charset="0"/>
              </a:rPr>
              <a:t>»</a:t>
            </a:r>
            <a:r>
              <a:rPr lang="ru-RU" sz="3600" i="1" dirty="0"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ru-RU" sz="3600" i="1" dirty="0">
                <a:solidFill>
                  <a:srgbClr val="C00000"/>
                </a:solidFill>
                <a:effectLst/>
                <a:latin typeface="Cambria" panose="02040503050406030204" pitchFamily="18" charset="0"/>
              </a:rPr>
            </a:br>
            <a:endParaRPr lang="ru-RU" sz="3600" i="1" dirty="0">
              <a:solidFill>
                <a:srgbClr val="C00000"/>
              </a:solidFill>
              <a:effectLst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2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«ЧАСИКИ»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916832"/>
            <a:ext cx="4142134" cy="3720488"/>
          </a:xfrm>
        </p:spPr>
        <p:txBody>
          <a:bodyPr/>
          <a:lstStyle/>
          <a:p>
            <a:pPr algn="ctr"/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 улыбнуться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, открыть рот. Тянуться языком попеременно то к левому углу рта, то к правому. Повторить 5-10 раз.</a:t>
            </a: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988840"/>
            <a:ext cx="3079377" cy="2693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0270" y="3519314"/>
            <a:ext cx="1177993" cy="286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00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«ЧИСТИМ ЗУБКИ»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700808"/>
            <a:ext cx="4142134" cy="3936512"/>
          </a:xfrm>
        </p:spPr>
        <p:txBody>
          <a:bodyPr>
            <a:normAutofit/>
          </a:bodyPr>
          <a:lstStyle/>
          <a:p>
            <a:pPr marL="342900" lvl="0" indent="-342900" algn="ctr" fontAlgn="base">
              <a:spcAft>
                <a:spcPct val="0"/>
              </a:spcAft>
              <a:buClrTx/>
              <a:buSzTx/>
            </a:pP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Улыбнуться, приоткрыть рот. Кончиком языка «почистить» нижние, затем верхние зубы с внутренней стороны, делая движения языком вправо - влево. Нижняя челюсть при этом не двигается.</a:t>
            </a: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703829"/>
            <a:ext cx="2781300" cy="3790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5650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«БЛИНЧИК»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844824"/>
            <a:ext cx="4142134" cy="3792496"/>
          </a:xfrm>
        </p:spPr>
        <p:txBody>
          <a:bodyPr/>
          <a:lstStyle/>
          <a:p>
            <a:pPr marR="237490" algn="ctr"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улыбнуться, открыть рот, положить широкий язык на нижнюю губу и удерживать его неподвижно под счёт взрослого до пяти; потом до десяти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.</a:t>
            </a: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2132856"/>
            <a:ext cx="3384375" cy="349339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2562" y="2359893"/>
            <a:ext cx="3062372" cy="3039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4653136"/>
            <a:ext cx="225251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060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«ВКУСНОЕ ВАРЕНЬЕ»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556792"/>
            <a:ext cx="4430166" cy="4080528"/>
          </a:xfrm>
        </p:spPr>
        <p:txBody>
          <a:bodyPr>
            <a:normAutofit/>
          </a:bodyPr>
          <a:lstStyle/>
          <a:p>
            <a:pPr marR="237490" algn="ctr">
              <a:lnSpc>
                <a:spcPct val="115000"/>
              </a:lnSpc>
              <a:spcAft>
                <a:spcPts val="600"/>
              </a:spcAft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Описание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упражнения: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улыбнуться, открыть рот; не закрывая рот, облизывать языком верхнюю губу; нижней губой стараться язык не поддерживать. Повторить 4–5 раз.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731520"/>
            <a:ext cx="3312367" cy="48947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E:\Прочее\ЛОГОПЕДИЯ\ЛОГОПЕДИЧЕСКИЙ КАБИНЕТ - ПОСОБИЯ\Артикуляционная гимнастика\вкусное варенье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1700808"/>
            <a:ext cx="3024336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age173.jpg">
            <a:hlinkClick r:id="rId3" tgtFrame="_blank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4142740"/>
            <a:ext cx="1944216" cy="2094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721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«МАЛЯР»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556792"/>
            <a:ext cx="4430166" cy="408052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Описание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упражнения: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   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libri"/>
                <a:cs typeface="Times New Roman"/>
              </a:rPr>
              <a:t>улыбнуться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libri"/>
                <a:cs typeface="Times New Roman"/>
              </a:rPr>
              <a:t>, открыть рот, язык поднять верхи кончиком языка проводить по нёбу от верхних зубов до горла и обратно. Выполнять медленно, под счёт до 8.</a:t>
            </a: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044"/>
          <a:stretch/>
        </p:blipFill>
        <p:spPr bwMode="auto">
          <a:xfrm>
            <a:off x="899593" y="1827466"/>
            <a:ext cx="2952328" cy="2975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Рисунок 8" descr="image179.jpg">
            <a:hlinkClick r:id="rId3" tgtFrame="_blank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3933056"/>
            <a:ext cx="1584176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7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«КАЧЕЛИ»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556792"/>
            <a:ext cx="4430166" cy="4080528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   улыбнуться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, открыть широко рот, на счёт «раз» - опустить кончик языка за нижние зубы, на счёт «два» - поднять язык за верхние зубы. Повторить 4-5 раз.</a:t>
            </a:r>
          </a:p>
          <a:p>
            <a:pPr marR="237490" algn="ctr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642104"/>
            <a:ext cx="2808312" cy="3767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0537" y="3861048"/>
            <a:ext cx="1728192" cy="2350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41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«КИСКА СЕРДИТСЯ» («ГОРКА»)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844824"/>
            <a:ext cx="4430166" cy="3792496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  </a:t>
            </a:r>
            <a:r>
              <a:rPr lang="ru-RU" sz="2000" dirty="0" smtClean="0">
                <a:latin typeface="Times New Roman"/>
                <a:ea typeface="Times New Roman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улыбнуться,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открыть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рот, кончик языка упереть за нижние зубы, «спинку» выгнуть, а боковые края языка прижать к верхним коренным зубам. Удерживать язык в таком положении под счёт до восьми, потом до десяти.</a:t>
            </a:r>
          </a:p>
          <a:p>
            <a:pPr marR="237490" algn="ctr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20887"/>
          <a:stretch/>
        </p:blipFill>
        <p:spPr bwMode="auto">
          <a:xfrm>
            <a:off x="827584" y="1916832"/>
            <a:ext cx="2914141" cy="2886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4509120"/>
            <a:ext cx="1656184" cy="206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42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«ДЯТЕЛ»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51920" y="1556792"/>
            <a:ext cx="4392488" cy="408052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  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улыбнуться, открыть рот, поднять язык вверх. Кончиком языка с силой «ударять» по бугоркам (альвеолам) за верхними зубами и произносить звуки: «д-д-д...». Выполнять 10-20 секунд сначала медленно, затем всё быстрее и быстрее. Следить, чтобы «работал» только кончик языка, а сам язык не прыгал.</a:t>
            </a:r>
          </a:p>
          <a:p>
            <a:pPr marR="237490" algn="ctr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2952328" cy="29330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4437112"/>
            <a:ext cx="1224136" cy="228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92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«ГРИБОК»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942"/>
          <a:stretch/>
        </p:blipFill>
        <p:spPr bwMode="auto">
          <a:xfrm>
            <a:off x="755576" y="1700808"/>
            <a:ext cx="2991649" cy="2983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211960" y="1556792"/>
            <a:ext cx="4608512" cy="3384376"/>
          </a:xfrm>
        </p:spPr>
        <p:txBody>
          <a:bodyPr>
            <a:normAutofit fontScale="92500" lnSpcReduction="10000"/>
          </a:bodyPr>
          <a:lstStyle/>
          <a:p>
            <a:pPr marR="237490" algn="ctr">
              <a:lnSpc>
                <a:spcPct val="110000"/>
              </a:lnSpc>
              <a:spcAft>
                <a:spcPts val="1000"/>
              </a:spcAft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Описание упражнения: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улыбнуться, открыть рот, «приклеить» (присосать) язык к нёбу. Следить, чтобы при этом рот был широко открыт. Если не получается сразу «приклеить» язычок к нёбу, предложить ребёнку медленно пощёлкать языком. Пусть малыш почувствует, как язычок «присасывается» к нёбу.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4725144"/>
            <a:ext cx="1368152" cy="190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42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«ЧАШЕЧКА»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995936" y="1556792"/>
            <a:ext cx="4824536" cy="3384376"/>
          </a:xfrm>
        </p:spPr>
        <p:txBody>
          <a:bodyPr>
            <a:noAutofit/>
          </a:bodyPr>
          <a:lstStyle/>
          <a:p>
            <a:pPr marR="237490" algn="ctr">
              <a:spcAft>
                <a:spcPts val="1000"/>
              </a:spcAft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Описание упражнения: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улыбнуться, открыть рот, высунуть язык и тянуть его к носу. Стараться, чтобы бока язычка были загнуты в виде чашечки (чтобы чай не пролился). Стараться не поддерживать язык нижней губой. Удерживать язык в таком положении под счёт до пяти, потом до десяти. Повторить 3–4 раза.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 algn="ctr">
              <a:spcAft>
                <a:spcPts val="1000"/>
              </a:spcAft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 </a:t>
            </a:r>
            <a:endParaRPr lang="ru-RU" sz="2000" dirty="0">
              <a:solidFill>
                <a:schemeClr val="accent1">
                  <a:lumMod val="75000"/>
                </a:schemeClr>
              </a:solidFill>
              <a:effectLst/>
              <a:latin typeface="Cambria" panose="02040503050406030204" pitchFamily="18" charset="0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731520"/>
            <a:ext cx="3096344" cy="48947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E:\Прочее\ЛОГОПЕДИЯ\ЛОГОПЕДИЧЕСКИЙ КАБИНЕТ - ПОСОБИЯ\Артикуляционная гимнастика\чашечка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1738269"/>
            <a:ext cx="295232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4662846"/>
            <a:ext cx="1872208" cy="160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972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5531" y="1367489"/>
            <a:ext cx="6283221" cy="3687274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Воспитание звуковой культуры речи является одной из основных задач развития речи</a:t>
            </a:r>
            <a:endParaRPr lang="ru-RU" sz="4400" i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51894" y="5054763"/>
            <a:ext cx="5970494" cy="83546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80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2" descr="TR0103626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Заголовок 2"/>
          <p:cNvSpPr>
            <a:spLocks noGrp="1"/>
          </p:cNvSpPr>
          <p:nvPr>
            <p:ph type="title"/>
          </p:nvPr>
        </p:nvSpPr>
        <p:spPr>
          <a:xfrm>
            <a:off x="611560" y="140444"/>
            <a:ext cx="7600799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Нормы звукопроизношения</a:t>
            </a:r>
          </a:p>
        </p:txBody>
      </p:sp>
      <p:sp>
        <p:nvSpPr>
          <p:cNvPr id="25603" name="Rectangle 1"/>
          <p:cNvSpPr>
            <a:spLocks noChangeArrowheads="1"/>
          </p:cNvSpPr>
          <p:nvPr/>
        </p:nvSpPr>
        <p:spPr bwMode="auto">
          <a:xfrm>
            <a:off x="539750" y="3168650"/>
            <a:ext cx="8135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80975"/>
            <a:endParaRPr lang="ru-RU" sz="2800" b="1">
              <a:solidFill>
                <a:srgbClr val="0070C0"/>
              </a:solidFill>
              <a:latin typeface="Calibri" pitchFamily="34" charset="0"/>
            </a:endParaRPr>
          </a:p>
        </p:txBody>
      </p:sp>
      <p:graphicFrame>
        <p:nvGraphicFramePr>
          <p:cNvPr id="25624" name="Group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046491"/>
              </p:ext>
            </p:extLst>
          </p:nvPr>
        </p:nvGraphicFramePr>
        <p:xfrm>
          <a:off x="250825" y="2132856"/>
          <a:ext cx="8713788" cy="4011613"/>
        </p:xfrm>
        <a:graphic>
          <a:graphicData uri="http://schemas.openxmlformats.org/drawingml/2006/table">
            <a:tbl>
              <a:tblPr/>
              <a:tblGrid>
                <a:gridCol w="1452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2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2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0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2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525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11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7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Возрастребёнка</a:t>
                      </a:r>
                      <a:r>
                        <a:rPr kumimoji="0" lang="ru-RU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Звуки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1-2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А О Э</a:t>
                      </a:r>
                      <a:b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П Б М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2-3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И Ы У</a:t>
                      </a:r>
                      <a:b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Ф В</a:t>
                      </a:r>
                      <a:b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Т Д Н</a:t>
                      </a:r>
                      <a:b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К Г Х 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3-4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С З Ц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4-5 лет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Ш Ж</a:t>
                      </a:r>
                      <a:b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Ч Щ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5-5,5 лет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Л </a:t>
                      </a:r>
                      <a:b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alibri" pitchFamily="34" charset="0"/>
                        </a:rPr>
                        <a:t>Р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455044"/>
      </p:ext>
    </p:extLst>
  </p:cSld>
  <p:clrMapOvr>
    <a:masterClrMapping/>
  </p:clrMapOvr>
  <p:transition advTm="4477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332" y="2492896"/>
            <a:ext cx="9143999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СПАСИБО ЗА ВНИМАНИЕ!</a:t>
            </a:r>
            <a:endParaRPr lang="ru-RU" dirty="0"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844824"/>
            <a:ext cx="6400800" cy="347472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86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05273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i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Звуковая</a:t>
            </a:r>
            <a:r>
              <a:rPr lang="ru-RU" i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2800" i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культура речи</a:t>
            </a:r>
            <a:endParaRPr lang="ru-RU" sz="2800" i="1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03648" y="2060848"/>
            <a:ext cx="6400800" cy="4104456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altLang="ru-RU" sz="2600" i="1" dirty="0">
                <a:latin typeface="Cambria" panose="02040503050406030204" pitchFamily="18" charset="0"/>
              </a:rPr>
              <a:t>Задачи для детей 3-4 лет:</a:t>
            </a:r>
          </a:p>
          <a:p>
            <a:pPr marL="45720" indent="0" algn="ctr">
              <a:lnSpc>
                <a:spcPct val="80000"/>
              </a:lnSpc>
              <a:buNone/>
            </a:pPr>
            <a:r>
              <a:rPr lang="ru-RU" altLang="ru-RU" sz="2600" dirty="0">
                <a:latin typeface="Cambria" panose="02040503050406030204" pitchFamily="18" charset="0"/>
              </a:rPr>
              <a:t>Совершенствовать умение детей внятно произносить в словах гласные звуки (</a:t>
            </a:r>
            <a:r>
              <a:rPr lang="ru-RU" altLang="ru-RU" sz="2600" dirty="0" err="1">
                <a:latin typeface="Cambria" panose="02040503050406030204" pitchFamily="18" charset="0"/>
              </a:rPr>
              <a:t>а,у,и,о,э,ы</a:t>
            </a:r>
            <a:r>
              <a:rPr lang="ru-RU" altLang="ru-RU" sz="2600" dirty="0">
                <a:latin typeface="Cambria" panose="02040503050406030204" pitchFamily="18" charset="0"/>
              </a:rPr>
              <a:t>) и некоторые согласные звуки ( п-б-т-д-к-г-ф-в-т-д-с-з-ц</a:t>
            </a:r>
            <a:r>
              <a:rPr lang="ru-RU" altLang="ru-RU" sz="2600" dirty="0" smtClean="0">
                <a:latin typeface="Cambria" panose="02040503050406030204" pitchFamily="18" charset="0"/>
              </a:rPr>
              <a:t>)</a:t>
            </a:r>
          </a:p>
          <a:p>
            <a:pPr marL="45720" indent="0" algn="ctr">
              <a:lnSpc>
                <a:spcPct val="80000"/>
              </a:lnSpc>
              <a:buNone/>
            </a:pPr>
            <a:r>
              <a:rPr lang="ru-RU" sz="2600" dirty="0">
                <a:latin typeface="Cambria" panose="02040503050406030204" pitchFamily="18" charset="0"/>
              </a:rPr>
              <a:t>Важную роль в формировании правильного произношения звуков играет чёткая, точная, координированная работа артикуляционного </a:t>
            </a:r>
            <a:r>
              <a:rPr lang="ru-RU" sz="2600" dirty="0" smtClean="0">
                <a:latin typeface="Cambria" panose="02040503050406030204" pitchFamily="18" charset="0"/>
              </a:rPr>
              <a:t>аппарата</a:t>
            </a:r>
            <a:endParaRPr lang="ru-RU" altLang="ru-RU" sz="2600" dirty="0">
              <a:latin typeface="Cambria" panose="02040503050406030204" pitchFamily="18" charset="0"/>
            </a:endParaRPr>
          </a:p>
          <a:p>
            <a:pPr algn="ctr"/>
            <a:endParaRPr lang="ru-RU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3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rhivurokov.ru/multiurok/2/6/7/2677dac106d9d9217b66b296efd30dfd3c40fc12/sieminar-praktikum-dlia-roditieliei-artikuliatsionnaia-gimnastika-kak-sriedstvo-razvitiia-pravil-nogo-zvukoproiznoshieniia_2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3" y="548680"/>
            <a:ext cx="7488832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373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7704856" cy="4783648"/>
          </a:xfrm>
        </p:spPr>
        <p:txBody>
          <a:bodyPr/>
          <a:lstStyle/>
          <a:p>
            <a:pPr algn="ctr">
              <a:buNone/>
            </a:pPr>
            <a:r>
              <a:rPr lang="ru-RU" sz="3600" b="1" dirty="0">
                <a:solidFill>
                  <a:srgbClr val="C00000"/>
                </a:solidFill>
                <a:latin typeface="Cambria" panose="02040503050406030204" pitchFamily="18" charset="0"/>
              </a:rPr>
              <a:t>Артикуляционный аппарат</a:t>
            </a:r>
          </a:p>
          <a:p>
            <a:pPr algn="ctr">
              <a:buNone/>
            </a:pPr>
            <a:endParaRPr lang="ru-RU" sz="1800" b="1" dirty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2400" dirty="0">
                <a:latin typeface="Cambria" panose="02040503050406030204" pitchFamily="18" charset="0"/>
              </a:rPr>
              <a:t>– это </a:t>
            </a:r>
            <a:r>
              <a:rPr lang="ru-RU" sz="2400" b="1" i="1" dirty="0">
                <a:latin typeface="Cambria" panose="02040503050406030204" pitchFamily="18" charset="0"/>
              </a:rPr>
              <a:t>самый активный орган </a:t>
            </a:r>
            <a:r>
              <a:rPr lang="ru-RU" sz="2400" dirty="0">
                <a:latin typeface="Cambria" panose="02040503050406030204" pitchFamily="18" charset="0"/>
              </a:rPr>
              <a:t>по производству звуков речи, к которому относятся </a:t>
            </a:r>
          </a:p>
          <a:p>
            <a:pPr algn="ctr">
              <a:buNone/>
            </a:pPr>
            <a:r>
              <a:rPr lang="ru-RU" sz="2400" dirty="0">
                <a:latin typeface="Cambria" panose="02040503050406030204" pitchFamily="18" charset="0"/>
              </a:rPr>
              <a:t>язык, губы, мягкое нёбо, твёрдое нёбо, нижняя челюсть и т.д</a:t>
            </a:r>
            <a:r>
              <a:rPr lang="ru-RU" sz="2400" dirty="0" smtClean="0">
                <a:latin typeface="Cambria" panose="02040503050406030204" pitchFamily="18" charset="0"/>
              </a:rPr>
              <a:t>. </a:t>
            </a:r>
          </a:p>
          <a:p>
            <a:pPr algn="ctr">
              <a:buNone/>
            </a:pPr>
            <a:r>
              <a:rPr lang="ru-RU" sz="2400" dirty="0" smtClean="0">
                <a:latin typeface="Cambria" panose="02040503050406030204" pitchFamily="18" charset="0"/>
              </a:rPr>
              <a:t>Для </a:t>
            </a:r>
            <a:r>
              <a:rPr lang="ru-RU" sz="2400" dirty="0">
                <a:latin typeface="Cambria" panose="02040503050406030204" pitchFamily="18" charset="0"/>
              </a:rPr>
              <a:t>выработки полноценных  движений губ, языка, челюсти полезна </a:t>
            </a:r>
            <a:r>
              <a:rPr lang="ru-RU" sz="2400" b="1" u="sng" dirty="0">
                <a:latin typeface="Cambria" panose="02040503050406030204" pitchFamily="18" charset="0"/>
              </a:rPr>
              <a:t>артикуляционная гимнастика</a:t>
            </a:r>
            <a:endParaRPr lang="ru-RU" sz="2400" dirty="0">
              <a:latin typeface="Cambria" panose="0204050305040603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309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476672"/>
            <a:ext cx="5616624" cy="4824536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Артикуляционная гимнастика -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это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комплекс специальных упражнений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для тренировки органов артикуляции (губ, языка, нижней челюсти),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необходимых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для правильного звукопроизношения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.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 descr="Артикуляционная гимнастик презентаци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108" y="3068960"/>
            <a:ext cx="2942772" cy="33615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605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992888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Причины</a:t>
            </a:r>
            <a:r>
              <a:rPr lang="ru-RU" sz="24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, по которым необходимо заниматься артикуляционной гимнастикой:</a:t>
            </a:r>
            <a:endParaRPr lang="ru-RU" sz="24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484784"/>
            <a:ext cx="8280920" cy="5184576"/>
          </a:xfrm>
        </p:spPr>
        <p:txBody>
          <a:bodyPr>
            <a:normAutofit fontScale="77500" lnSpcReduction="20000"/>
          </a:bodyPr>
          <a:lstStyle/>
          <a:p>
            <a:pPr marL="5715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</a:t>
            </a: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Благодаря </a:t>
            </a:r>
            <a:r>
              <a:rPr lang="ru-RU" sz="23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занятиям артикуляционной гимнастикой некоторые дети сами могут научиться говорить чисто и правильно, без помощи специалиста.  Детям 3-4 лет артикуляционная гимнастика поможет быстрее "поставить" правильное звукопроизношение. Дети 5-6 лет смогут при помощи артикуляционной гимнастики во многом преодолеть уже сложившиеся нарушения звукопроизношение.</a:t>
            </a:r>
          </a:p>
          <a:p>
            <a:pPr marL="5715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Дети </a:t>
            </a:r>
            <a:r>
              <a:rPr lang="ru-RU" sz="23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со сложными нарушениями звукопроизношения смогут быстрее преодолеть свои речевые дефекты, когда с ними начнет заниматься логопед: их мышцы будут уже подготовлены.</a:t>
            </a:r>
          </a:p>
          <a:p>
            <a:pPr marL="5715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Артикуляционная </a:t>
            </a:r>
            <a:r>
              <a:rPr lang="ru-RU" sz="23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гимнастика  полезна также детям с правильным, но вялым звукопроизношением, про которых говорят, что у них «каша во рту».</a:t>
            </a:r>
          </a:p>
          <a:p>
            <a:pPr marL="5715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Занятия </a:t>
            </a:r>
            <a:r>
              <a:rPr lang="ru-RU" sz="23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артикуляционной гимнастикой позволят всем - и детям, и взрослым - научиться говорить правильно, чётко и красиво. </a:t>
            </a:r>
            <a:endParaRPr lang="ru-RU" sz="2300" dirty="0" smtClean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Надо </a:t>
            </a:r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помнить, что чёткое произношение звуков является основой при обучении письму на начальном этапе. </a:t>
            </a:r>
          </a:p>
          <a:p>
            <a:pPr marL="228600" algn="l">
              <a:lnSpc>
                <a:spcPct val="115000"/>
              </a:lnSpc>
              <a:spcAft>
                <a:spcPts val="0"/>
              </a:spcAft>
            </a:pPr>
            <a:r>
              <a:rPr lang="ru-RU" sz="23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2300" dirty="0">
              <a:latin typeface="Calibri"/>
              <a:ea typeface="Calibri"/>
              <a:cs typeface="Times New Roman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30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899591" y="2276872"/>
            <a:ext cx="7175351" cy="4176464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Cambria" panose="02040503050406030204" pitchFamily="18" charset="0"/>
              </a:rPr>
              <a:t>Артикуляционная гимнастика проводится ежедневно по 5-10 минут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Cambria" panose="02040503050406030204" pitchFamily="18" charset="0"/>
              </a:rPr>
              <a:t>Сначала упражнения надо выполнять медленно, с зеркалом, так как ребёнку необходим зрительный контроль. После того, как он немного освоится, зеркало можно убрать. Полезно задавать ребёнку наводящие вопросы. Например: что делают губы? Что делает язычок? Где он находится (вверху или внизу)?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chemeClr val="tx1"/>
                </a:solidFill>
                <a:latin typeface="Cambria" panose="02040503050406030204" pitchFamily="18" charset="0"/>
              </a:rPr>
              <a:t>Затем темп упражнений можно увеличить и выполнять их под счёт. Но при этом следить за тем, чтобы упражнения выполнялись точно и плавно, иначе занятия не имеют смысла</a:t>
            </a:r>
            <a:endParaRPr lang="ru-RU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43608" y="0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solidFill>
                  <a:srgbClr val="000099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ru-RU" sz="2800" dirty="0" smtClean="0">
                <a:solidFill>
                  <a:srgbClr val="000099"/>
                </a:solidFill>
                <a:effectLst/>
                <a:latin typeface="Cambria" panose="020405030504060302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Рекомендации </a:t>
            </a:r>
            <a:r>
              <a:rPr lang="ru-RU" sz="2800" dirty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к проведению </a:t>
            </a:r>
            <a:br>
              <a:rPr lang="ru-RU" sz="2800" dirty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</a:br>
            <a:r>
              <a:rPr lang="ru-RU" sz="2800" dirty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артикуляционной гимнастики:</a:t>
            </a:r>
            <a:endParaRPr lang="ru-RU" sz="28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27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7992888" cy="5607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Cambria" panose="02040503050406030204" pitchFamily="18" charset="0"/>
              </a:rPr>
              <a:t>Занимаясь с детьми 3-4 лет нужно следить</a:t>
            </a:r>
          </a:p>
          <a:p>
            <a:pPr algn="just">
              <a:lnSpc>
                <a:spcPct val="80000"/>
              </a:lnSpc>
            </a:pPr>
            <a:r>
              <a:rPr lang="ru-RU" altLang="ru-RU" sz="2800" dirty="0">
                <a:latin typeface="Cambria" panose="02040503050406030204" pitchFamily="18" charset="0"/>
              </a:rPr>
              <a:t>   за тем, чтобы они усвоили основные движения. </a:t>
            </a:r>
          </a:p>
          <a:p>
            <a:pPr marL="457200" indent="-4572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Cambria" panose="02040503050406030204" pitchFamily="18" charset="0"/>
              </a:rPr>
              <a:t>К детям 4-5 лет требования повышаются: движения должны быть чёткими и плавными, без подёргиваний. </a:t>
            </a:r>
          </a:p>
          <a:p>
            <a:pPr marL="457200" indent="-4572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Cambria" panose="02040503050406030204" pitchFamily="18" charset="0"/>
              </a:rPr>
              <a:t>В 6-7 -летнем возрасте дети выполняют упражнения в быстром темпе и умеют удерживать положения языка некоторое время без изменений. </a:t>
            </a:r>
          </a:p>
          <a:p>
            <a:pPr marL="457200" indent="-4572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>
                <a:latin typeface="Cambria" panose="02040503050406030204" pitchFamily="18" charset="0"/>
              </a:rPr>
              <a:t>Если во время занятий язычок у ребёнка дрожит, слишком напряжён, отклоняется в сторону, и малыш не может удержать нужное положение даже короткое время, нужно выбрать более лёгкие упражнения на расслабление мышечного тонуса</a:t>
            </a:r>
            <a:r>
              <a:rPr lang="ru-RU" alt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646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817</TotalTime>
  <Words>1004</Words>
  <Application>Microsoft Office PowerPoint</Application>
  <PresentationFormat>Экран (4:3)</PresentationFormat>
  <Paragraphs>103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</vt:lpstr>
      <vt:lpstr>Georgia</vt:lpstr>
      <vt:lpstr>Times New Roman</vt:lpstr>
      <vt:lpstr>Trebuchet MS</vt:lpstr>
      <vt:lpstr>Воздушный поток</vt:lpstr>
      <vt:lpstr>Муниципальное бюджетное дошкольное учреждение № 81 детский сад «Мальвина»  Семинар - Практикум  для родителей  «Артикуляционная гимнастика как средство развития правильного звукопроизношения» </vt:lpstr>
      <vt:lpstr>Воспитание звуковой культуры речи является одной из основных задач развития речи</vt:lpstr>
      <vt:lpstr>Звуковая культура речи</vt:lpstr>
      <vt:lpstr>Презентация PowerPoint</vt:lpstr>
      <vt:lpstr>Презентация PowerPoint</vt:lpstr>
      <vt:lpstr>Артикуляционная гимнастика -  это комплекс специальных упражнений для тренировки органов артикуляции (губ, языка, нижней челюсти), необходимых для правильного звукопроизношения.</vt:lpstr>
      <vt:lpstr>Причины, по которым необходимо заниматься артикуляционной гимнастикой:</vt:lpstr>
      <vt:lpstr> Рекомендации к проведению  артикуляционной гимнастики:</vt:lpstr>
      <vt:lpstr>Презентация PowerPoint</vt:lpstr>
      <vt:lpstr>«ЧАСИКИ»</vt:lpstr>
      <vt:lpstr>«ЧИСТИМ ЗУБКИ»</vt:lpstr>
      <vt:lpstr>«БЛИНЧИК»</vt:lpstr>
      <vt:lpstr>«ВКУСНОЕ ВАРЕНЬЕ»</vt:lpstr>
      <vt:lpstr>«МАЛЯР»</vt:lpstr>
      <vt:lpstr>«КАЧЕЛИ»</vt:lpstr>
      <vt:lpstr>«КИСКА СЕРДИТСЯ» («ГОРКА»)</vt:lpstr>
      <vt:lpstr>«ДЯТЕЛ»</vt:lpstr>
      <vt:lpstr>«ГРИБОК»</vt:lpstr>
      <vt:lpstr>«ЧАШЕЧКА»</vt:lpstr>
      <vt:lpstr>Нормы звукопроизношения</vt:lpstr>
      <vt:lpstr>СПАСИБО ЗА ВНИМАНИЕ!</vt:lpstr>
    </vt:vector>
  </TitlesOfParts>
  <Company>DNS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Детский сад комбинированного вида № 43 «Солнышко»     Мастер-класс для родителей «Артикуляционная гимнастика»</dc:title>
  <dc:creator>1</dc:creator>
  <cp:lastModifiedBy>Аля</cp:lastModifiedBy>
  <cp:revision>40</cp:revision>
  <dcterms:created xsi:type="dcterms:W3CDTF">2014-04-14T16:09:07Z</dcterms:created>
  <dcterms:modified xsi:type="dcterms:W3CDTF">2025-01-22T21:06:53Z</dcterms:modified>
</cp:coreProperties>
</file>