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8"/>
  </p:notesMasterIdLst>
  <p:sldIdLst>
    <p:sldId id="269" r:id="rId2"/>
    <p:sldId id="312" r:id="rId3"/>
    <p:sldId id="272" r:id="rId4"/>
    <p:sldId id="345" r:id="rId5"/>
    <p:sldId id="346" r:id="rId6"/>
    <p:sldId id="344" r:id="rId7"/>
    <p:sldId id="305" r:id="rId8"/>
    <p:sldId id="315" r:id="rId9"/>
    <p:sldId id="316" r:id="rId10"/>
    <p:sldId id="317" r:id="rId11"/>
    <p:sldId id="318" r:id="rId12"/>
    <p:sldId id="319" r:id="rId13"/>
    <p:sldId id="337" r:id="rId14"/>
    <p:sldId id="320" r:id="rId15"/>
    <p:sldId id="322" r:id="rId16"/>
    <p:sldId id="326" r:id="rId17"/>
    <p:sldId id="323" r:id="rId18"/>
    <p:sldId id="329" r:id="rId19"/>
    <p:sldId id="331" r:id="rId20"/>
    <p:sldId id="358" r:id="rId21"/>
    <p:sldId id="332" r:id="rId22"/>
    <p:sldId id="333" r:id="rId23"/>
    <p:sldId id="334" r:id="rId24"/>
    <p:sldId id="336" r:id="rId25"/>
    <p:sldId id="349" r:id="rId26"/>
    <p:sldId id="27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33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89695" autoAdjust="0"/>
  </p:normalViewPr>
  <p:slideViewPr>
    <p:cSldViewPr>
      <p:cViewPr varScale="1">
        <p:scale>
          <a:sx n="63" d="100"/>
          <a:sy n="63" d="100"/>
        </p:scale>
        <p:origin x="138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F4C94-4DB6-4839-B5CB-F0CA8742C30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30489-F9B0-43AE-B5BE-0D56EDD942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74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0489-F9B0-43AE-B5BE-0D56EDD9424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3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6752"/>
            <a:ext cx="8568952" cy="130811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«Использование современных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технологий учителем-логопедом в работе с детьми с ограниченными возможностями здоровья»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(развитие звуковой культуры речи посредством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технологий).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Подготовила: учитель-логопед Кравченко А.А.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4" y="4227033"/>
            <a:ext cx="8091734" cy="192178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73491" y="6169537"/>
            <a:ext cx="1223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Сургут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174529" y="137618"/>
            <a:ext cx="2477976" cy="2291878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51964" y="137619"/>
            <a:ext cx="2592288" cy="227546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151964" y="2553209"/>
            <a:ext cx="2835860" cy="21602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27584" y="1700808"/>
            <a:ext cx="174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«Ладошки»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8968" y="2043749"/>
            <a:ext cx="1586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«Погончики»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14908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«Насос»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8" y="2616847"/>
            <a:ext cx="2854136" cy="2140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64" y="4870816"/>
            <a:ext cx="3760846" cy="18804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37617"/>
            <a:ext cx="3033951" cy="22754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849072"/>
            <a:ext cx="3937050" cy="19685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504703"/>
            <a:ext cx="1495267" cy="290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94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r>
              <a:rPr lang="ru-RU" sz="2000" b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это совокупность специальных упражнений, направленных на укрепление мышц артикуляционного аппарата, развитие силы, подвижности и </a:t>
            </a:r>
            <a:r>
              <a:rPr lang="ru-RU" sz="2000" b="1" dirty="0" err="1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дифференцированности</a:t>
            </a:r>
            <a:r>
              <a:rPr lang="ru-RU" sz="2000" b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движений органов, участвующих в речевом процессе</a:t>
            </a:r>
            <a:r>
              <a:rPr lang="ru-RU" sz="2000" b="1" dirty="0" smtClean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48880"/>
            <a:ext cx="5568619" cy="41764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46251"/>
            <a:ext cx="236257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1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259" y="332656"/>
            <a:ext cx="387112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для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глаз.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764704"/>
            <a:ext cx="4680520" cy="588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Зрительная гимнастика используется: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улучшения циркуляции крови и внутриглазной жидкости глаз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укрепления мышц глаз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для улучшения аккомодации (это способность глаза человека к хорошему качеству зрения на разных расстояниях)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Зрительную гимнастику необходимо проводить регулярно 2-3 раза в день по 3-5 минут. Для гимнастики можно использовать мелкие предметы, различные тренажеры. Гимнастику можно проводит по словесным указаниям, с использованием стихов,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64704"/>
            <a:ext cx="273630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2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7226"/>
            <a:ext cx="8496944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 бывает: 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игровая коррекционная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с предметами; 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по зрительным тренажёрам; 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комплексы по словесным инструкциям.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36" y="1872138"/>
            <a:ext cx="3888432" cy="2681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992" y="4365104"/>
            <a:ext cx="4697760" cy="234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887880"/>
            <a:ext cx="4703504" cy="235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52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41209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Телесноориетированные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техники 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биоэнергоплатика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суть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метода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биоэнергопластики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заключается в том, что ко всем классическим артикуляционным упражнениям добавляется движение кисти – чередование напряжения и расслабления в различных частях тела, эти упражнения нормализуют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гипертонус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гипотонус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что оказывает чрезвычайно благотворное влияние на активизацию интеллектуальной деятельности детей, развивает координацию движений и мелкую моторику.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16632"/>
            <a:ext cx="2436722" cy="3492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05064"/>
            <a:ext cx="417646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69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070956" y="2011363"/>
            <a:ext cx="3301244" cy="155733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здоровому образу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1500" y="785813"/>
            <a:ext cx="2928938" cy="12287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Самомассаж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937916" y="4221088"/>
            <a:ext cx="3567324" cy="160669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  динамических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физминуток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(развитие общей моторики)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28468" y="779728"/>
            <a:ext cx="2643188" cy="12858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1"/>
            <a:endCxn id="12" idx="5"/>
          </p:cNvCxnSpPr>
          <p:nvPr/>
        </p:nvCxnSpPr>
        <p:spPr>
          <a:xfrm flipH="1" flipV="1">
            <a:off x="3071505" y="1834595"/>
            <a:ext cx="482907" cy="4048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7"/>
            <a:endCxn id="9" idx="3"/>
          </p:cNvCxnSpPr>
          <p:nvPr/>
        </p:nvCxnSpPr>
        <p:spPr>
          <a:xfrm flipV="1">
            <a:off x="5888744" y="1877291"/>
            <a:ext cx="726810" cy="3621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721578" y="3568701"/>
            <a:ext cx="0" cy="6523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7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626469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переводе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корейского языка Су – кисть,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стопа. Методика Су-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диагностики заключается в поиске на кисти и стопе в определенных зонах, являющихся отраженными рефлекторными проекциями внутренних органов, мышц, позвоночника болезненных точек соответствия (су-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точки соответствия), указывающих на ту или иную патологию.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 эти точки,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суджок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терапия может помочь организму справится с заболеванием путем их стимуляции На коррекционных занятиях происходит стимулирование активных точек, расположенных на пальцах рук при помощи различных приспособлений (шарики, массажные мячики, грецкие орехи, колючие валики). Эффективен и ручной массаж пальцев. Особенно важно воздействовать на большой палец, отвечающий за голову человека. Кончики пальцев и ногтевые пластины отвечают за головной мозг. Массаж проводится до появления тепла.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82062" y="15007"/>
            <a:ext cx="2793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терапия: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2111"/>
            <a:ext cx="1789192" cy="3347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84" r="7672"/>
          <a:stretch/>
        </p:blipFill>
        <p:spPr>
          <a:xfrm>
            <a:off x="5840470" y="3722687"/>
            <a:ext cx="3294466" cy="168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38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Самомассаж-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53654"/>
            <a:ext cx="8424936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массаж, выполняемый самим ребёнком, страдающим речевой патологией, это динамические артикуляционные упражнения, вызывающие эффект, сходный с массажным. Самомассаж органов артикуляции активизирует кровообращение в области губ и языка. Ребёнок сам выполняет приёмы самомассажа, которые показывает ему взрослый.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логопедического самомассажа является стимуляция кинестетических ощущений мышц, участвующих в работе периферического речевого аппарата и нормализация мышечного тонуса данных мышц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Самомассаж можно проводить в игровой форме, используя определенный игровой сюжет, речевой стихотворный материал.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способы самомассажа-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классические:постукивание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растирание, поглаживание.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853293"/>
            <a:ext cx="3841374" cy="1920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310" b="20310"/>
          <a:stretch/>
        </p:blipFill>
        <p:spPr>
          <a:xfrm>
            <a:off x="4860032" y="3799998"/>
            <a:ext cx="1512168" cy="302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1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116176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Динамические игры и паузы  хорошо развивают психоэмоциональную устойчивость и физическое здоровье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повышают функциональную деятельность мозга и тонизируют весь организм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4664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  динамических пауз,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физминуток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(развитие общей моторики)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12551"/>
            <a:ext cx="8424936" cy="2003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Оздоровительные паузы –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проводятся в игровой форме в середине занятия. Они направлены на нормализацию мышечного тонуса, исправление неправильных поз, запоминание серии двигательных актов, воспитание быстроты реакции на словесные инструкции. Сочетание речи с определёнными движениями даёт ряд преимуществ для детей, посещающих логопедические занятия.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83" y="4039506"/>
            <a:ext cx="4494505" cy="2073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94" y="4725144"/>
            <a:ext cx="4342706" cy="20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30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00801" y="2289307"/>
            <a:ext cx="2908300" cy="155733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технологии </a:t>
            </a:r>
          </a:p>
        </p:txBody>
      </p:sp>
      <p:sp>
        <p:nvSpPr>
          <p:cNvPr id="12" name="Овал 11"/>
          <p:cNvSpPr/>
          <p:nvPr/>
        </p:nvSpPr>
        <p:spPr>
          <a:xfrm>
            <a:off x="403447" y="678784"/>
            <a:ext cx="2928938" cy="14337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(развитие мимической мускулатуры)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654951" y="542594"/>
            <a:ext cx="3180531" cy="12255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Кинезеологические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Овал 8"/>
          <p:cNvSpPr/>
          <p:nvPr/>
        </p:nvSpPr>
        <p:spPr>
          <a:xfrm>
            <a:off x="5756453" y="3954213"/>
            <a:ext cx="2643188" cy="158206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(элементы)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93739" y="3954213"/>
            <a:ext cx="2857500" cy="12858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1"/>
            <a:endCxn id="12" idx="5"/>
          </p:cNvCxnSpPr>
          <p:nvPr/>
        </p:nvCxnSpPr>
        <p:spPr>
          <a:xfrm flipH="1" flipV="1">
            <a:off x="2903452" y="1902605"/>
            <a:ext cx="723260" cy="6147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354922" y="1745096"/>
            <a:ext cx="335792" cy="5877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483768" y="3430913"/>
            <a:ext cx="895676" cy="6012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987897" y="3468761"/>
            <a:ext cx="698121" cy="5633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181225" y="5156796"/>
            <a:ext cx="2942278" cy="14339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(развитие мелкой моторики)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cxnSp>
        <p:nvCxnSpPr>
          <p:cNvPr id="14" name="Прямая со стрелкой 13"/>
          <p:cNvCxnSpPr>
            <a:endCxn id="11" idx="0"/>
          </p:cNvCxnSpPr>
          <p:nvPr/>
        </p:nvCxnSpPr>
        <p:spPr>
          <a:xfrm flipH="1">
            <a:off x="4652364" y="3884841"/>
            <a:ext cx="6372" cy="12719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9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3671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 логопеда: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устойчивой мотивации и потребности в сохранении своего собственного здоровья и здоровья окружающих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2276872"/>
            <a:ext cx="6624736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indent="-381000">
              <a:lnSpc>
                <a:spcPct val="80000"/>
              </a:lnSpc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сенсорных и моторных функций;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кинестетической основы артикуляторных движений;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мимической мускулатуры;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интеллектуальных функций;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эмоционально-волевой сферы и игровой деятельности;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0" indent="-381000">
              <a:buFontTx/>
              <a:buChar char="•"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черт гармоничной и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незакомплексованной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личности.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16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Учеными доказано, что развитие руки находится в тесной связи с развитием речи ребенка и его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мышления: «Речь- на кончиках пальцев».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476672"/>
            <a:ext cx="7940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 гимнастика (развитие мелкой моторики).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020" y="1617767"/>
            <a:ext cx="8346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Систематические упражнения по тренировке 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движений пальцев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является мощным средством повышения работоспособности коры головного мозга, влияет на центры развития речи, развивает ручную умелость, помогает снять напряжение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956" y="4785825"/>
            <a:ext cx="3556698" cy="1829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30014"/>
            <a:ext cx="1636611" cy="3273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902" y="2986797"/>
            <a:ext cx="3384376" cy="1692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87" r="13687"/>
          <a:stretch/>
        </p:blipFill>
        <p:spPr>
          <a:xfrm>
            <a:off x="5457788" y="2707395"/>
            <a:ext cx="3384376" cy="19037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869160"/>
            <a:ext cx="3266340" cy="163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4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756084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Кинезеологические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упражнения для развития межполушарного взаимодействия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29" y="1359350"/>
            <a:ext cx="8568952" cy="4535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Данный вид упражнений направлены на формирование и развитие межполушарного взаимодействия, развитие точности движения пальцев и способность переключения с одного движения на другое («Кулак-ребро-ладонь», «Ухо-нос», «Колечко», «Лягушка», «Замок» и др.).  Они одинаково хорошо подходят как для работы с детьми-логопатами, так и с детьми без речевых нарушений, так как решают ряд важнейших задач: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специализации полушарий головного мозга;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-синхронизация полушарий головного мозга;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мышления, памяти, внимания;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способности к произвольному контролю;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-снятие </a:t>
            </a:r>
            <a:r>
              <a:rPr lang="ru-RU" sz="2000" b="1" dirty="0" err="1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-эмоционального </a:t>
            </a:r>
            <a:r>
              <a:rPr lang="ru-RU" sz="2000" b="1" dirty="0" smtClean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напряжения.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2209"/>
          <a:stretch/>
        </p:blipFill>
        <p:spPr>
          <a:xfrm>
            <a:off x="6876256" y="3429000"/>
            <a:ext cx="2048983" cy="318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7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04664"/>
            <a:ext cx="8129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Психогимнастика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(развитие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мимическоой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мускулатуры)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558" y="873022"/>
            <a:ext cx="82732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раскрепощению детей, проявлению своего «я», развитию воображения, преодолению двигательной неловкости.</a:t>
            </a:r>
          </a:p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Мимические упражнения улучшают работу лицевых мышц, способствуют развитию подвижности артикуляционного аппарата.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97" y="2218791"/>
            <a:ext cx="2978611" cy="22339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05" r="33705"/>
          <a:stretch/>
        </p:blipFill>
        <p:spPr>
          <a:xfrm>
            <a:off x="-1260648" y="4505365"/>
            <a:ext cx="4392488" cy="2196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451" b="25451"/>
          <a:stretch/>
        </p:blipFill>
        <p:spPr>
          <a:xfrm>
            <a:off x="4866909" y="3240146"/>
            <a:ext cx="1831084" cy="36621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18" b="15618"/>
          <a:stretch/>
        </p:blipFill>
        <p:spPr>
          <a:xfrm>
            <a:off x="6087682" y="1703728"/>
            <a:ext cx="1521981" cy="30439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852" b="23852"/>
          <a:stretch/>
        </p:blipFill>
        <p:spPr>
          <a:xfrm>
            <a:off x="7308304" y="3378297"/>
            <a:ext cx="1678496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08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4461" y="260648"/>
            <a:ext cx="9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двигательных упражнений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произнесением конкретного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37866"/>
            <a:ext cx="6120680" cy="5134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решения именно оздоровительных задач </a:t>
            </a:r>
            <a:r>
              <a:rPr lang="ru-RU" sz="2000" b="1" dirty="0" smtClean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речевыми нарушениями укрепляется костно-мышечный аппарат, развиваются дыхание, моторные, сенсорные функции, воспитывается чувство равновесия, правильная осанка, походка, грация </a:t>
            </a:r>
            <a:r>
              <a:rPr lang="ru-RU" sz="2000" b="1" dirty="0" smtClean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движений.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905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r>
              <a:rPr lang="ru-RU" sz="2000" b="1" dirty="0">
                <a:solidFill>
                  <a:srgbClr val="38311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полезна детям, имеющим задержки речевого развития, алалию,  нарушения звукопроизношения, заикание, аутистические расстройства. Очень важна логопедическая ритмика для детей с так называемым речевым негативизмом, так как занятия создают положительный эмоциональный настрой к речи, мотивацию к выполнению логопедических упражнений и пр.</a:t>
            </a:r>
            <a:r>
              <a:rPr lang="ru-RU" dirty="0">
                <a:solidFill>
                  <a:srgbClr val="383119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323" y="2712679"/>
            <a:ext cx="2324058" cy="23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03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120742"/>
            <a:ext cx="2642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4882" y="541792"/>
            <a:ext cx="45365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притягательности для детей сказки, как вида произведения, позволяющего мечтать, фантазировать, выражать свои чувства при помощи слов и развивать связную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речь.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5859" y="202956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tabLst>
                <a:tab pos="677863" algn="l"/>
              </a:tabLst>
            </a:pPr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alt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сказкотерапии</a:t>
            </a:r>
            <a:r>
              <a:rPr lang="ru-RU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  <a:tabLst>
                <a:tab pos="677863" algn="l"/>
              </a:tabLs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облачение занятия сказочным сюжетом</a:t>
            </a:r>
          </a:p>
          <a:p>
            <a:pPr>
              <a:buFontTx/>
              <a:buChar char="•"/>
              <a:tabLst>
                <a:tab pos="677863" algn="l"/>
              </a:tabLs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отрывков из сказок  </a:t>
            </a:r>
          </a:p>
          <a:p>
            <a:pPr>
              <a:buFontTx/>
              <a:buChar char="•"/>
              <a:tabLst>
                <a:tab pos="677863" algn="l"/>
              </a:tabLs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введение в занятие сказочного героя  </a:t>
            </a:r>
          </a:p>
          <a:p>
            <a:pPr>
              <a:buFontTx/>
              <a:buChar char="•"/>
              <a:tabLst>
                <a:tab pos="677863" algn="l"/>
              </a:tabLs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сочинение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сказок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95" y="140214"/>
            <a:ext cx="1972964" cy="18207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59" y="4547711"/>
            <a:ext cx="4430624" cy="2215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490" y="3048860"/>
            <a:ext cx="1874591" cy="37491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90" y="4553721"/>
            <a:ext cx="2454010" cy="18604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5671" y="4039685"/>
            <a:ext cx="2016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Char char="•"/>
              <a:tabLst>
                <a:tab pos="677863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Куклы Бибабо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90358" y="4143361"/>
            <a:ext cx="2284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777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5547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образом, рассмотрев множество приёмов и методов по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здоровьесбережению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применению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в практической деятельности, можно сделать вывод, что использование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технологий в коррекционной работе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детьми с ограниченными возможностями здоровья даёт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положительные результаты: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снижение уровня заболеваемости;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работоспособности, выносливости;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психических процессов;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улучшение зрения;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двигательных умений и навыков, правильной осанки;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общей и мелкой моторики,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речевой активности;</a:t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увеличение уровня социальной адаптации.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рименение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элементов педагогики оздоровления способствуют личностному, интеллектуальному и речевому развитию ребёнка.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 – это главное жизненное благо. Только здоровый человек может быть свободным, радостным, счастливым.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663792"/>
            <a:ext cx="5508104" cy="112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01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6" y="-126433"/>
            <a:ext cx="7236296" cy="4011618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  <a:t>Спасибо </a:t>
            </a:r>
            <a:br>
              <a:rPr lang="ru-RU" sz="7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  <a:t>за </a:t>
            </a:r>
            <a:br>
              <a:rPr lang="ru-RU" sz="7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itchFamily="18" charset="0"/>
              </a:rPr>
              <a:t>внимание!</a:t>
            </a:r>
            <a:endParaRPr lang="ru-RU" sz="72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789040"/>
            <a:ext cx="5112568" cy="2676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9230"/>
            <a:ext cx="8378452" cy="508976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	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технологии -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91" y="4549450"/>
            <a:ext cx="8202699" cy="2059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628800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дошкольнику высокий уровень здоровья, вооружив его необходимым багажом знаний, умений, навыков, необходимых для ведения здорового образа жизни и воспитав у него культуру здоровья.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40" y="4005064"/>
            <a:ext cx="5184576" cy="243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9" y="1628800"/>
            <a:ext cx="8532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«Не навреди! »;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сознательности и активности;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непрерывности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систематичности и последовательности;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доступности и индивидуальности;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всестороннего и гармоничного развития   личности;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системного чередования нагрузок и отдыха;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постепенно наращивания оздоровительных воздействий;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возрастной адекватности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процесса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2415" y="791997"/>
            <a:ext cx="8788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777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22" y="332656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физического развития детей с речевыми недостатками: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нарушение артикуляционных укладов, либо органов артикуляционного аппарата;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нарушение дыхания и голосообразования;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нарушение общей и мелкой моторики;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расторможенность и заторможенность мышечного напряжения;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повышенная утомляемость;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заметное отставание в показателях основных физических качеств (силы, скорости, ловкости);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нарушение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темпоритмической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организации движений.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717032"/>
            <a:ext cx="839106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психического развития детей с речевыми недостатками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нарушение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оптико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пространственного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неустойчивость внимания;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расстройство памяти (особенно слуховой)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мышления;</a:t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задержка развития воображения.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" r="1118" b="8388"/>
          <a:stretch/>
        </p:blipFill>
        <p:spPr>
          <a:xfrm>
            <a:off x="6444208" y="4149080"/>
            <a:ext cx="2618658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52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4969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2425" algn="ctr">
              <a:tabLst>
                <a:tab pos="457200" algn="l"/>
              </a:tabLst>
            </a:pPr>
            <a:r>
              <a:rPr lang="ru-RU" alt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Lucida Sans Unicode" pitchFamily="34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Lucida Sans Unicode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Lucida Sans Unicode" pitchFamily="34" charset="0"/>
                <a:cs typeface="Times New Roman" panose="02020603050405020304" pitchFamily="18" charset="0"/>
              </a:rPr>
              <a:t>образовательные технологии наиболее значимы среди всех известных технологий по степени влияния на здоровье и развитие </a:t>
            </a: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Lucida Sans Unicode" pitchFamily="34" charset="0"/>
                <a:cs typeface="Times New Roman" panose="02020603050405020304" pitchFamily="18" charset="0"/>
              </a:rPr>
              <a:t>детей.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Lucida Sans Unicode" pitchFamily="34" charset="0"/>
              <a:cs typeface="Times New Roman" panose="02020603050405020304" pitchFamily="18" charset="0"/>
            </a:endParaRPr>
          </a:p>
          <a:p>
            <a:pPr indent="352425" algn="ctr">
              <a:tabLst>
                <a:tab pos="457200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 </a:t>
            </a:r>
            <a:endParaRPr lang="ru-RU" altLang="ru-RU" dirty="0">
              <a:solidFill>
                <a:srgbClr val="FFC000"/>
              </a:solidFill>
              <a:latin typeface="Arial" charset="0"/>
              <a:ea typeface="Lucida Sans Unicode" pitchFamily="34" charset="0"/>
              <a:cs typeface="Lucida Sans Unicode" pitchFamily="34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altLang="ru-RU" sz="2400" b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</a:t>
            </a:r>
            <a:r>
              <a:rPr lang="ru-RU" altLang="ru-RU" sz="2400" b="1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Технологии сохранения и стимулирования здоровья</a:t>
            </a:r>
            <a:r>
              <a:rPr lang="ru-RU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>
              <a:tabLst>
                <a:tab pos="457200" algn="l"/>
              </a:tabLst>
            </a:pP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способствующие </a:t>
            </a:r>
            <a:r>
              <a:rPr lang="ru-RU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предотвращению состояний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переутомления, гиподинамии </a:t>
            </a:r>
            <a:r>
              <a:rPr lang="ru-RU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других </a:t>
            </a:r>
            <a:r>
              <a:rPr lang="ru-RU" altLang="ru-RU" sz="2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дезадаптационных</a:t>
            </a:r>
            <a:r>
              <a:rPr lang="ru-RU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состояний.</a:t>
            </a:r>
            <a:endParaRPr lang="ru-RU" alt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altLang="ru-RU" sz="2400" b="1" dirty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Технологии обучения здоровому образу жизни.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57200" algn="l"/>
              </a:tabLst>
            </a:pPr>
            <a:endParaRPr lang="ru-RU" altLang="ru-RU" sz="2400" b="1" dirty="0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altLang="ru-RU" sz="2400" b="1" dirty="0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t> Коррекционные технологии.</a:t>
            </a:r>
            <a:endParaRPr lang="ru-RU" altLang="ru-RU" sz="2400" b="1" dirty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  <a:p>
            <a:pPr>
              <a:tabLst>
                <a:tab pos="457200" algn="l"/>
              </a:tabLst>
            </a:pP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endParaRPr lang="ru-RU" altLang="ru-RU" sz="2400" dirty="0">
              <a:solidFill>
                <a:srgbClr val="FFC000"/>
              </a:solidFill>
              <a:latin typeface="Arial" charset="0"/>
              <a:ea typeface="Lucida Sans Unicode" pitchFamily="34" charset="0"/>
              <a:cs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69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143250" y="2000250"/>
            <a:ext cx="2786063" cy="155733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сохранения и стимулирования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ru-RU" dirty="0" smtClean="0"/>
          </a:p>
        </p:txBody>
      </p:sp>
      <p:sp>
        <p:nvSpPr>
          <p:cNvPr id="12" name="Овал 11"/>
          <p:cNvSpPr/>
          <p:nvPr/>
        </p:nvSpPr>
        <p:spPr>
          <a:xfrm>
            <a:off x="395536" y="785813"/>
            <a:ext cx="3104902" cy="12287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Овал 8"/>
          <p:cNvSpPr/>
          <p:nvPr/>
        </p:nvSpPr>
        <p:spPr>
          <a:xfrm>
            <a:off x="3833652" y="4677224"/>
            <a:ext cx="4248472" cy="117413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Телесноориетированнные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биоэнергоплатика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Овал 9"/>
          <p:cNvSpPr/>
          <p:nvPr/>
        </p:nvSpPr>
        <p:spPr>
          <a:xfrm>
            <a:off x="71927" y="3573408"/>
            <a:ext cx="2857500" cy="12858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1"/>
            <a:endCxn id="12" idx="5"/>
          </p:cNvCxnSpPr>
          <p:nvPr/>
        </p:nvCxnSpPr>
        <p:spPr>
          <a:xfrm rot="16200000" flipV="1">
            <a:off x="3114676" y="1792287"/>
            <a:ext cx="393700" cy="4794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7"/>
          </p:cNvCxnSpPr>
          <p:nvPr/>
        </p:nvCxnSpPr>
        <p:spPr>
          <a:xfrm rot="5400000" flipH="1" flipV="1">
            <a:off x="5541169" y="1812131"/>
            <a:ext cx="396875" cy="436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627784" y="3301118"/>
            <a:ext cx="830694" cy="4858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9" idx="0"/>
          </p:cNvCxnSpPr>
          <p:nvPr/>
        </p:nvCxnSpPr>
        <p:spPr>
          <a:xfrm>
            <a:off x="5292080" y="3429000"/>
            <a:ext cx="665808" cy="1248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5724525" y="938213"/>
            <a:ext cx="2633663" cy="122555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59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568952" cy="6683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  <a:r>
              <a:rPr lang="ru-RU" sz="2000" b="1" i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упражнения, способствующие развитию речевого дыхания, формированию длительного, направленного выдоха.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125"/>
              </a:spcAft>
            </a:pPr>
            <a:r>
              <a:rPr lang="ru-RU" sz="2000" b="1" dirty="0">
                <a:solidFill>
                  <a:srgbClr val="211E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 Упражнения дыхательной гимнастики направлены на закрепление навыков диафрагмального – речевого дыхания (оно считается наиболее правильным типом дыхания). Ведётся работа над развитием силы, плавности, длительности выдоха. Кроме оздоровительного значения – выработка правильного дыхания необходима для дальнейшей работы над коррекцией звукопроизношения. Дыхание влияет на звукопроизношение, артикуляцию и развитие голоса. Кроме того, дыхательная гимнастика оказывает на организм ребенка комплексное лечебное воздействие. </a:t>
            </a:r>
            <a:endParaRPr lang="ru-RU" sz="2000" b="1" dirty="0" smtClean="0">
              <a:solidFill>
                <a:srgbClr val="211E1E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125"/>
              </a:spcAft>
            </a:pPr>
            <a:r>
              <a:rPr lang="ru-RU" sz="2000" b="1" dirty="0" smtClean="0">
                <a:solidFill>
                  <a:srgbClr val="211E1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Кроме традиционных дыхательных упражнений я использую элементы гимнастики Стрельниковой. Так </a:t>
            </a:r>
            <a:r>
              <a:rPr lang="ru-RU" sz="2000" dirty="0" smtClean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называемая «актерская» дыхательная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восстанавливает певцам дыхание и голос, но и вообще чрезвычайно благо­творно воздействует на организм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восстанавливает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нарушенное носовое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дыхание; улучшает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дренажную функцию бронхов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положительно влияет на функцию нервно-регуляторных механизмов, управля­ющих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дыханием.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69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</TotalTime>
  <Words>1593</Words>
  <Application>Microsoft Office PowerPoint</Application>
  <PresentationFormat>Экран (4:3)</PresentationFormat>
  <Paragraphs>104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Comic Sans MS</vt:lpstr>
      <vt:lpstr>Lucida Sans Unicode</vt:lpstr>
      <vt:lpstr>Times New Roman</vt:lpstr>
      <vt:lpstr>Verdana</vt:lpstr>
      <vt:lpstr>Тема Office</vt:lpstr>
      <vt:lpstr>     Тема: «Использование современных здоровьесберегающих технологий учителем-логопедом в работе с детьми с ограниченными возможностями здоровья» (развитие звуковой культуры речи посредством здоровьесберегающих технологий).  Подготовила: учитель-логопед Кравченко А.А.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Аля</cp:lastModifiedBy>
  <cp:revision>186</cp:revision>
  <dcterms:modified xsi:type="dcterms:W3CDTF">2022-08-18T15:04:56Z</dcterms:modified>
</cp:coreProperties>
</file>