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 id="273" r:id="rId17"/>
    <p:sldId id="263"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1814059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2385221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30727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783604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3684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3904411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3829336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4288158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866180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E7CBECF-9B9E-4B79-B3D9-6F4AF95A0462}" type="datetimeFigureOut">
              <a:rPr lang="ru-RU" smtClean="0"/>
              <a:t>26.12.2022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2637521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E7CBECF-9B9E-4B79-B3D9-6F4AF95A0462}" type="datetimeFigureOut">
              <a:rPr lang="ru-RU" smtClean="0"/>
              <a:t>26.12.2022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1325820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E7CBECF-9B9E-4B79-B3D9-6F4AF95A0462}" type="datetimeFigureOut">
              <a:rPr lang="ru-RU" smtClean="0"/>
              <a:t>26.12.2022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3004700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E7CBECF-9B9E-4B79-B3D9-6F4AF95A0462}" type="datetimeFigureOut">
              <a:rPr lang="ru-RU" smtClean="0"/>
              <a:t>26.12.2022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4023151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7CBECF-9B9E-4B79-B3D9-6F4AF95A0462}" type="datetimeFigureOut">
              <a:rPr lang="ru-RU" smtClean="0"/>
              <a:t>26.12.2022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1644335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E7CBECF-9B9E-4B79-B3D9-6F4AF95A0462}" type="datetimeFigureOut">
              <a:rPr lang="ru-RU" smtClean="0"/>
              <a:t>26.12.2022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3080669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E7CBECF-9B9E-4B79-B3D9-6F4AF95A0462}" type="datetimeFigureOut">
              <a:rPr lang="ru-RU" smtClean="0"/>
              <a:t>26.12.2022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63E5FD2-4FD9-434C-9EF7-318947DD2595}" type="slidenum">
              <a:rPr lang="ru-RU" smtClean="0"/>
              <a:t>‹#›</a:t>
            </a:fld>
            <a:endParaRPr lang="ru-RU"/>
          </a:p>
        </p:txBody>
      </p:sp>
    </p:spTree>
    <p:extLst>
      <p:ext uri="{BB962C8B-B14F-4D97-AF65-F5344CB8AC3E}">
        <p14:creationId xmlns:p14="http://schemas.microsoft.com/office/powerpoint/2010/main" val="3682242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7CBECF-9B9E-4B79-B3D9-6F4AF95A0462}" type="datetimeFigureOut">
              <a:rPr lang="ru-RU" smtClean="0"/>
              <a:t>26.12.2022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3E5FD2-4FD9-434C-9EF7-318947DD2595}" type="slidenum">
              <a:rPr lang="ru-RU" smtClean="0"/>
              <a:t>‹#›</a:t>
            </a:fld>
            <a:endParaRPr lang="ru-RU"/>
          </a:p>
        </p:txBody>
      </p:sp>
    </p:spTree>
    <p:extLst>
      <p:ext uri="{BB962C8B-B14F-4D97-AF65-F5344CB8AC3E}">
        <p14:creationId xmlns:p14="http://schemas.microsoft.com/office/powerpoint/2010/main" val="1336208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a:spLocks noGrp="1"/>
          </p:cNvSpPr>
          <p:nvPr>
            <p:ph type="subTitle" idx="1"/>
          </p:nvPr>
        </p:nvSpPr>
        <p:spPr>
          <a:xfrm>
            <a:off x="1524000" y="479685"/>
            <a:ext cx="9144000" cy="6220918"/>
          </a:xfrm>
        </p:spPr>
        <p:txBody>
          <a:bodyPr>
            <a:normAutofit/>
          </a:bodyPr>
          <a:lstStyle/>
          <a:p>
            <a:pPr algn="ctr"/>
            <a:endParaRPr lang="ru-RU" sz="3200" b="1" dirty="0" smtClean="0">
              <a:latin typeface="Times New Roman" panose="02020603050405020304" pitchFamily="18" charset="0"/>
              <a:cs typeface="Times New Roman" panose="02020603050405020304" pitchFamily="18" charset="0"/>
            </a:endParaRPr>
          </a:p>
          <a:p>
            <a:pPr algn="ctr"/>
            <a:r>
              <a:rPr lang="ru-RU" sz="3200" b="1" dirty="0" smtClean="0">
                <a:solidFill>
                  <a:srgbClr val="C00000"/>
                </a:solidFill>
                <a:latin typeface="Times New Roman" panose="02020603050405020304" pitchFamily="18" charset="0"/>
                <a:cs typeface="Times New Roman" panose="02020603050405020304" pitchFamily="18" charset="0"/>
              </a:rPr>
              <a:t>Проект</a:t>
            </a:r>
          </a:p>
          <a:p>
            <a:pPr algn="ctr"/>
            <a:r>
              <a:rPr lang="ru-RU" sz="3200" b="1" dirty="0" smtClean="0">
                <a:solidFill>
                  <a:srgbClr val="C00000"/>
                </a:solidFill>
                <a:latin typeface="Times New Roman" panose="02020603050405020304" pitchFamily="18" charset="0"/>
                <a:cs typeface="Times New Roman" panose="02020603050405020304" pitchFamily="18" charset="0"/>
              </a:rPr>
              <a:t>«Советы взрослым от детей»</a:t>
            </a:r>
          </a:p>
          <a:p>
            <a:r>
              <a:rPr lang="ru-RU" sz="3200" b="1" dirty="0">
                <a:latin typeface="Times New Roman" panose="02020603050405020304" pitchFamily="18" charset="0"/>
                <a:cs typeface="Times New Roman" panose="02020603050405020304" pitchFamily="18" charset="0"/>
              </a:rPr>
              <a:t> </a:t>
            </a:r>
            <a:r>
              <a:rPr lang="ru-RU" sz="3200" b="1" dirty="0" smtClean="0">
                <a:latin typeface="Times New Roman" panose="02020603050405020304" pitchFamily="18" charset="0"/>
                <a:cs typeface="Times New Roman" panose="02020603050405020304" pitchFamily="18" charset="0"/>
              </a:rPr>
              <a:t>                       </a:t>
            </a:r>
          </a:p>
          <a:p>
            <a:endParaRPr lang="ru-RU" sz="3200" b="1" dirty="0">
              <a:latin typeface="Times New Roman" panose="02020603050405020304" pitchFamily="18" charset="0"/>
              <a:cs typeface="Times New Roman" panose="02020603050405020304" pitchFamily="18" charset="0"/>
            </a:endParaRPr>
          </a:p>
          <a:p>
            <a:pPr algn="ctr"/>
            <a:r>
              <a:rPr lang="ru-RU" sz="2000" b="1" dirty="0" smtClean="0">
                <a:latin typeface="Times New Roman" panose="02020603050405020304" pitchFamily="18" charset="0"/>
                <a:cs typeface="Times New Roman" panose="02020603050405020304" pitchFamily="18" charset="0"/>
              </a:rPr>
              <a:t>                                                                                        </a:t>
            </a:r>
            <a:r>
              <a:rPr lang="ru-RU" sz="2000" b="1" dirty="0">
                <a:solidFill>
                  <a:schemeClr val="tx1"/>
                </a:solidFill>
                <a:latin typeface="Times New Roman" panose="02020603050405020304" pitchFamily="18" charset="0"/>
                <a:cs typeface="Times New Roman" panose="02020603050405020304" pitchFamily="18" charset="0"/>
              </a:rPr>
              <a:t>Яценко </a:t>
            </a:r>
            <a:r>
              <a:rPr lang="ru-RU" sz="2000" b="1" dirty="0" smtClean="0">
                <a:solidFill>
                  <a:schemeClr val="tx1"/>
                </a:solidFill>
                <a:latin typeface="Times New Roman" panose="02020603050405020304" pitchFamily="18" charset="0"/>
                <a:cs typeface="Times New Roman" panose="02020603050405020304" pitchFamily="18" charset="0"/>
              </a:rPr>
              <a:t>Л.Н., </a:t>
            </a:r>
          </a:p>
          <a:p>
            <a:pPr algn="ctr"/>
            <a:r>
              <a:rPr lang="ru-RU" sz="2000" b="1" dirty="0" smtClean="0">
                <a:solidFill>
                  <a:schemeClr val="tx1"/>
                </a:solidFill>
                <a:latin typeface="Times New Roman" panose="02020603050405020304" pitchFamily="18" charset="0"/>
                <a:cs typeface="Times New Roman" panose="02020603050405020304" pitchFamily="18" charset="0"/>
              </a:rPr>
              <a:t>                                                                                       Фаник А. М.</a:t>
            </a:r>
          </a:p>
          <a:p>
            <a:pPr algn="ctr"/>
            <a:r>
              <a:rPr lang="ru-RU" sz="2000" b="1" dirty="0" smtClean="0">
                <a:solidFill>
                  <a:schemeClr val="tx1"/>
                </a:solidFill>
                <a:latin typeface="Times New Roman" panose="02020603050405020304" pitchFamily="18" charset="0"/>
                <a:cs typeface="Times New Roman" panose="02020603050405020304" pitchFamily="18" charset="0"/>
              </a:rPr>
              <a:t>                                                                                        воспитатели </a:t>
            </a:r>
          </a:p>
          <a:p>
            <a:pPr algn="ctr"/>
            <a:r>
              <a:rPr lang="ru-RU" sz="2000" b="1" dirty="0" smtClean="0">
                <a:solidFill>
                  <a:schemeClr val="tx1"/>
                </a:solidFill>
                <a:latin typeface="Times New Roman" panose="02020603050405020304" pitchFamily="18" charset="0"/>
                <a:cs typeface="Times New Roman" panose="02020603050405020304" pitchFamily="18" charset="0"/>
              </a:rPr>
              <a:t>                                                                                               МБДОУ №77 «Бусинка»</a:t>
            </a:r>
          </a:p>
          <a:p>
            <a:pPr algn="ctr"/>
            <a:endParaRPr lang="ru-RU" sz="1600" b="1" dirty="0">
              <a:solidFill>
                <a:schemeClr val="tx1"/>
              </a:solidFill>
              <a:latin typeface="Times New Roman" panose="02020603050405020304" pitchFamily="18" charset="0"/>
              <a:cs typeface="Times New Roman" panose="02020603050405020304" pitchFamily="18" charset="0"/>
            </a:endParaRPr>
          </a:p>
          <a:p>
            <a:pPr algn="ctr"/>
            <a:r>
              <a:rPr lang="ru-RU" sz="1600" b="1" dirty="0" smtClean="0">
                <a:solidFill>
                  <a:schemeClr val="tx1"/>
                </a:solidFill>
                <a:latin typeface="Times New Roman" panose="02020603050405020304" pitchFamily="18" charset="0"/>
                <a:cs typeface="Times New Roman" panose="02020603050405020304" pitchFamily="18" charset="0"/>
              </a:rPr>
              <a:t>Г. Сургут</a:t>
            </a:r>
          </a:p>
          <a:p>
            <a:pPr algn="ctr"/>
            <a:r>
              <a:rPr lang="ru-RU" sz="1600" b="1" dirty="0" smtClean="0">
                <a:solidFill>
                  <a:schemeClr val="tx1"/>
                </a:solidFill>
                <a:latin typeface="Times New Roman" panose="02020603050405020304" pitchFamily="18" charset="0"/>
                <a:cs typeface="Times New Roman" panose="02020603050405020304" pitchFamily="18" charset="0"/>
              </a:rPr>
              <a:t>2021г</a:t>
            </a:r>
            <a:endParaRPr lang="ru-RU" sz="1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6333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224852"/>
            <a:ext cx="10970023" cy="1139253"/>
          </a:xfrm>
        </p:spPr>
        <p:txBody>
          <a:bodyPr>
            <a:normAutofit/>
          </a:bodyPr>
          <a:lstStyle/>
          <a:p>
            <a:pPr algn="ctr"/>
            <a:r>
              <a:rPr lang="ru-RU" sz="2800" spc="100" dirty="0">
                <a:solidFill>
                  <a:srgbClr val="C00000"/>
                </a:solidFill>
                <a:latin typeface="Times New Roman" panose="02020603050405020304" pitchFamily="18" charset="0"/>
                <a:cs typeface="Times New Roman" panose="02020603050405020304" pitchFamily="18" charset="0"/>
              </a:rPr>
              <a:t>Изображение нежелательных последствий неприемлемого поведения</a:t>
            </a:r>
            <a:endParaRPr lang="ru-RU" sz="3200"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43259" y="1682196"/>
            <a:ext cx="3450635" cy="4602879"/>
          </a:xfrm>
          <a:prstGeom prst="rect">
            <a:avLst/>
          </a:prstGeom>
        </p:spPr>
      </p:pic>
      <p:pic>
        <p:nvPicPr>
          <p:cNvPr id="5" name="Рисунок 4"/>
          <p:cNvPicPr>
            <a:picLocks noChangeAspect="1"/>
          </p:cNvPicPr>
          <p:nvPr/>
        </p:nvPicPr>
        <p:blipFill>
          <a:blip r:embed="rId3"/>
          <a:stretch>
            <a:fillRect/>
          </a:stretch>
        </p:blipFill>
        <p:spPr>
          <a:xfrm>
            <a:off x="4077331" y="3410769"/>
            <a:ext cx="4170025" cy="3304318"/>
          </a:xfrm>
          <a:prstGeom prst="rect">
            <a:avLst/>
          </a:prstGeom>
        </p:spPr>
      </p:pic>
      <p:pic>
        <p:nvPicPr>
          <p:cNvPr id="6" name="Рисунок 5"/>
          <p:cNvPicPr>
            <a:picLocks noChangeAspect="1"/>
          </p:cNvPicPr>
          <p:nvPr/>
        </p:nvPicPr>
        <p:blipFill>
          <a:blip r:embed="rId4"/>
          <a:stretch>
            <a:fillRect/>
          </a:stretch>
        </p:blipFill>
        <p:spPr>
          <a:xfrm>
            <a:off x="7719934" y="794478"/>
            <a:ext cx="4472066" cy="3279919"/>
          </a:xfrm>
          <a:prstGeom prst="rect">
            <a:avLst/>
          </a:prstGeom>
        </p:spPr>
      </p:pic>
      <p:pic>
        <p:nvPicPr>
          <p:cNvPr id="7" name="Рисунок 6"/>
          <p:cNvPicPr>
            <a:picLocks noChangeAspect="1"/>
          </p:cNvPicPr>
          <p:nvPr/>
        </p:nvPicPr>
        <p:blipFill>
          <a:blip r:embed="rId5"/>
          <a:stretch>
            <a:fillRect/>
          </a:stretch>
        </p:blipFill>
        <p:spPr>
          <a:xfrm>
            <a:off x="8845006" y="2666992"/>
            <a:ext cx="3011685" cy="4048095"/>
          </a:xfrm>
          <a:prstGeom prst="rect">
            <a:avLst/>
          </a:prstGeom>
        </p:spPr>
      </p:pic>
    </p:spTree>
    <p:extLst>
      <p:ext uri="{BB962C8B-B14F-4D97-AF65-F5344CB8AC3E}">
        <p14:creationId xmlns:p14="http://schemas.microsoft.com/office/powerpoint/2010/main" val="1335488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09862"/>
            <a:ext cx="9905722" cy="1139253"/>
          </a:xfrm>
        </p:spPr>
        <p:txBody>
          <a:bodyPr/>
          <a:lstStyle/>
          <a:p>
            <a:pPr algn="ctr"/>
            <a:r>
              <a:rPr lang="ru-RU" sz="2800" spc="100" dirty="0">
                <a:solidFill>
                  <a:srgbClr val="C00000"/>
                </a:solidFill>
                <a:latin typeface="Times New Roman" panose="02020603050405020304" pitchFamily="18" charset="0"/>
                <a:cs typeface="Times New Roman" panose="02020603050405020304" pitchFamily="18" charset="0"/>
              </a:rPr>
              <a:t>Рассказ детей о тех последствиях, к которым может привести обсуждаемая ситуация</a:t>
            </a:r>
            <a:endParaRPr lang="ru-RU"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117280" y="1349115"/>
            <a:ext cx="3151905" cy="5246557"/>
          </a:xfrm>
          <a:prstGeom prst="rect">
            <a:avLst/>
          </a:prstGeom>
        </p:spPr>
      </p:pic>
      <p:pic>
        <p:nvPicPr>
          <p:cNvPr id="5" name="Рисунок 4"/>
          <p:cNvPicPr>
            <a:picLocks noChangeAspect="1"/>
          </p:cNvPicPr>
          <p:nvPr/>
        </p:nvPicPr>
        <p:blipFill>
          <a:blip r:embed="rId3"/>
          <a:stretch>
            <a:fillRect/>
          </a:stretch>
        </p:blipFill>
        <p:spPr>
          <a:xfrm>
            <a:off x="6111299" y="1349115"/>
            <a:ext cx="3237257" cy="5246557"/>
          </a:xfrm>
          <a:prstGeom prst="rect">
            <a:avLst/>
          </a:prstGeom>
        </p:spPr>
      </p:pic>
    </p:spTree>
    <p:extLst>
      <p:ext uri="{BB962C8B-B14F-4D97-AF65-F5344CB8AC3E}">
        <p14:creationId xmlns:p14="http://schemas.microsoft.com/office/powerpoint/2010/main" val="3640773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9803" y="254834"/>
            <a:ext cx="10972799" cy="944380"/>
          </a:xfrm>
        </p:spPr>
        <p:txBody>
          <a:bodyPr>
            <a:noAutofit/>
          </a:bodyPr>
          <a:lstStyle/>
          <a:p>
            <a:pPr algn="ctr"/>
            <a:r>
              <a:rPr lang="ru-RU" sz="2800" cap="all" spc="100" dirty="0">
                <a:solidFill>
                  <a:srgbClr val="C00000"/>
                </a:solidFill>
                <a:latin typeface="Times New Roman" panose="02020603050405020304" pitchFamily="18" charset="0"/>
                <a:cs typeface="Times New Roman" panose="02020603050405020304" pitchFamily="18" charset="0"/>
              </a:rPr>
              <a:t>Обсуждение и </a:t>
            </a:r>
            <a:r>
              <a:rPr lang="ru-RU" sz="2800" cap="all" spc="100" dirty="0" err="1">
                <a:solidFill>
                  <a:srgbClr val="C00000"/>
                </a:solidFill>
                <a:latin typeface="Times New Roman" panose="02020603050405020304" pitchFamily="18" charset="0"/>
                <a:cs typeface="Times New Roman" panose="02020603050405020304" pitchFamily="18" charset="0"/>
              </a:rPr>
              <a:t>зарисовывание</a:t>
            </a:r>
            <a:r>
              <a:rPr lang="ru-RU" sz="2800" cap="all" spc="100" dirty="0">
                <a:solidFill>
                  <a:srgbClr val="C00000"/>
                </a:solidFill>
                <a:latin typeface="Times New Roman" panose="02020603050405020304" pitchFamily="18" charset="0"/>
                <a:cs typeface="Times New Roman" panose="02020603050405020304" pitchFamily="18" charset="0"/>
              </a:rPr>
              <a:t>  правил безопасного поведения</a:t>
            </a:r>
            <a:endParaRPr lang="ru-RU" sz="4000"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702570" y="1199214"/>
            <a:ext cx="4437089" cy="2578307"/>
          </a:xfrm>
          <a:prstGeom prst="rect">
            <a:avLst/>
          </a:prstGeom>
        </p:spPr>
      </p:pic>
      <p:pic>
        <p:nvPicPr>
          <p:cNvPr id="5" name="Рисунок 4"/>
          <p:cNvPicPr>
            <a:picLocks noChangeAspect="1"/>
          </p:cNvPicPr>
          <p:nvPr/>
        </p:nvPicPr>
        <p:blipFill>
          <a:blip r:embed="rId3"/>
          <a:stretch>
            <a:fillRect/>
          </a:stretch>
        </p:blipFill>
        <p:spPr>
          <a:xfrm>
            <a:off x="187457" y="2414587"/>
            <a:ext cx="3327713" cy="4164551"/>
          </a:xfrm>
          <a:prstGeom prst="rect">
            <a:avLst/>
          </a:prstGeom>
        </p:spPr>
      </p:pic>
      <p:pic>
        <p:nvPicPr>
          <p:cNvPr id="6" name="Рисунок 5"/>
          <p:cNvPicPr>
            <a:picLocks noChangeAspect="1"/>
          </p:cNvPicPr>
          <p:nvPr/>
        </p:nvPicPr>
        <p:blipFill>
          <a:blip r:embed="rId4"/>
          <a:stretch>
            <a:fillRect/>
          </a:stretch>
        </p:blipFill>
        <p:spPr>
          <a:xfrm>
            <a:off x="4227226" y="3013023"/>
            <a:ext cx="3200377" cy="3566115"/>
          </a:xfrm>
          <a:prstGeom prst="rect">
            <a:avLst/>
          </a:prstGeom>
        </p:spPr>
      </p:pic>
      <p:pic>
        <p:nvPicPr>
          <p:cNvPr id="7" name="Рисунок 6"/>
          <p:cNvPicPr>
            <a:picLocks noChangeAspect="1"/>
          </p:cNvPicPr>
          <p:nvPr/>
        </p:nvPicPr>
        <p:blipFill>
          <a:blip r:embed="rId5"/>
          <a:stretch>
            <a:fillRect/>
          </a:stretch>
        </p:blipFill>
        <p:spPr>
          <a:xfrm>
            <a:off x="8631049" y="1188229"/>
            <a:ext cx="2997581" cy="5390909"/>
          </a:xfrm>
          <a:prstGeom prst="rect">
            <a:avLst/>
          </a:prstGeom>
        </p:spPr>
      </p:pic>
    </p:spTree>
    <p:extLst>
      <p:ext uri="{BB962C8B-B14F-4D97-AF65-F5344CB8AC3E}">
        <p14:creationId xmlns:p14="http://schemas.microsoft.com/office/powerpoint/2010/main" val="1900049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4754" y="239843"/>
            <a:ext cx="11002780" cy="1244183"/>
          </a:xfrm>
        </p:spPr>
        <p:txBody>
          <a:bodyPr>
            <a:normAutofit/>
          </a:bodyPr>
          <a:lstStyle/>
          <a:p>
            <a:pPr algn="ctr"/>
            <a:r>
              <a:rPr lang="ru-RU" spc="100" dirty="0">
                <a:solidFill>
                  <a:srgbClr val="C00000"/>
                </a:solidFill>
                <a:latin typeface="Times New Roman" panose="02020603050405020304" pitchFamily="18" charset="0"/>
                <a:cs typeface="Times New Roman" panose="02020603050405020304" pitchFamily="18" charset="0"/>
              </a:rPr>
              <a:t>Объяснение детьми правил безопасного поведения на рабочем месте</a:t>
            </a:r>
            <a:endParaRPr lang="ru-RU" sz="2400" dirty="0">
              <a:solidFill>
                <a:srgbClr val="C00000"/>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603883" y="1484026"/>
            <a:ext cx="3767655" cy="5023539"/>
          </a:xfrm>
          <a:prstGeom prst="rect">
            <a:avLst/>
          </a:prstGeom>
        </p:spPr>
      </p:pic>
      <p:pic>
        <p:nvPicPr>
          <p:cNvPr id="6" name="Рисунок 5"/>
          <p:cNvPicPr>
            <a:picLocks noChangeAspect="1"/>
          </p:cNvPicPr>
          <p:nvPr/>
        </p:nvPicPr>
        <p:blipFill>
          <a:blip r:embed="rId3"/>
          <a:stretch>
            <a:fillRect/>
          </a:stretch>
        </p:blipFill>
        <p:spPr>
          <a:xfrm>
            <a:off x="6122020" y="1484026"/>
            <a:ext cx="3755461" cy="5005250"/>
          </a:xfrm>
          <a:prstGeom prst="rect">
            <a:avLst/>
          </a:prstGeom>
        </p:spPr>
      </p:pic>
    </p:spTree>
    <p:extLst>
      <p:ext uri="{BB962C8B-B14F-4D97-AF65-F5344CB8AC3E}">
        <p14:creationId xmlns:p14="http://schemas.microsoft.com/office/powerpoint/2010/main" val="3244589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065" y="285226"/>
            <a:ext cx="11362543" cy="1139252"/>
          </a:xfrm>
        </p:spPr>
        <p:txBody>
          <a:bodyPr>
            <a:normAutofit/>
          </a:bodyPr>
          <a:lstStyle/>
          <a:p>
            <a:pPr algn="ctr"/>
            <a:r>
              <a:rPr lang="ru-RU" sz="3200" spc="100" dirty="0">
                <a:solidFill>
                  <a:srgbClr val="C00000"/>
                </a:solidFill>
                <a:latin typeface="Times New Roman" panose="02020603050405020304" pitchFamily="18" charset="0"/>
                <a:cs typeface="Times New Roman" panose="02020603050405020304" pitchFamily="18" charset="0"/>
              </a:rPr>
              <a:t>Оформление альбома с правилами безопасного поведения для каждой профессии</a:t>
            </a:r>
            <a:endParaRPr lang="ru-RU"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18646" y="2030136"/>
            <a:ext cx="1937070" cy="4198730"/>
          </a:xfrm>
          <a:prstGeom prst="rect">
            <a:avLst/>
          </a:prstGeom>
        </p:spPr>
      </p:pic>
      <p:pic>
        <p:nvPicPr>
          <p:cNvPr id="5" name="Рисунок 4"/>
          <p:cNvPicPr>
            <a:picLocks noChangeAspect="1"/>
          </p:cNvPicPr>
          <p:nvPr/>
        </p:nvPicPr>
        <p:blipFill>
          <a:blip r:embed="rId3"/>
          <a:stretch>
            <a:fillRect/>
          </a:stretch>
        </p:blipFill>
        <p:spPr>
          <a:xfrm>
            <a:off x="2481534" y="1518406"/>
            <a:ext cx="1969933" cy="3636669"/>
          </a:xfrm>
          <a:prstGeom prst="rect">
            <a:avLst/>
          </a:prstGeom>
        </p:spPr>
      </p:pic>
      <p:pic>
        <p:nvPicPr>
          <p:cNvPr id="6" name="Рисунок 5"/>
          <p:cNvPicPr>
            <a:picLocks noChangeAspect="1"/>
          </p:cNvPicPr>
          <p:nvPr/>
        </p:nvPicPr>
        <p:blipFill>
          <a:blip r:embed="rId4"/>
          <a:stretch>
            <a:fillRect/>
          </a:stretch>
        </p:blipFill>
        <p:spPr>
          <a:xfrm>
            <a:off x="4530054" y="2034009"/>
            <a:ext cx="2694791" cy="4486712"/>
          </a:xfrm>
          <a:prstGeom prst="rect">
            <a:avLst/>
          </a:prstGeom>
        </p:spPr>
      </p:pic>
      <p:pic>
        <p:nvPicPr>
          <p:cNvPr id="7" name="Рисунок 6"/>
          <p:cNvPicPr>
            <a:picLocks noChangeAspect="1"/>
          </p:cNvPicPr>
          <p:nvPr/>
        </p:nvPicPr>
        <p:blipFill>
          <a:blip r:embed="rId5"/>
          <a:stretch>
            <a:fillRect/>
          </a:stretch>
        </p:blipFill>
        <p:spPr>
          <a:xfrm>
            <a:off x="7437814" y="1300293"/>
            <a:ext cx="2004058" cy="3920133"/>
          </a:xfrm>
          <a:prstGeom prst="rect">
            <a:avLst/>
          </a:prstGeom>
        </p:spPr>
      </p:pic>
      <p:pic>
        <p:nvPicPr>
          <p:cNvPr id="9" name="Рисунок 8"/>
          <p:cNvPicPr>
            <a:picLocks noChangeAspect="1"/>
          </p:cNvPicPr>
          <p:nvPr/>
        </p:nvPicPr>
        <p:blipFill>
          <a:blip r:embed="rId6"/>
          <a:stretch>
            <a:fillRect/>
          </a:stretch>
        </p:blipFill>
        <p:spPr>
          <a:xfrm rot="16200000">
            <a:off x="8992156" y="3393868"/>
            <a:ext cx="3955699" cy="2041319"/>
          </a:xfrm>
          <a:prstGeom prst="rect">
            <a:avLst/>
          </a:prstGeom>
        </p:spPr>
      </p:pic>
    </p:spTree>
    <p:extLst>
      <p:ext uri="{BB962C8B-B14F-4D97-AF65-F5344CB8AC3E}">
        <p14:creationId xmlns:p14="http://schemas.microsoft.com/office/powerpoint/2010/main" val="519713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9784" y="329785"/>
            <a:ext cx="11047750" cy="1379094"/>
          </a:xfrm>
        </p:spPr>
        <p:txBody>
          <a:bodyPr>
            <a:normAutofit/>
          </a:bodyPr>
          <a:lstStyle/>
          <a:p>
            <a:pPr algn="ctr"/>
            <a:r>
              <a:rPr lang="ru-RU" sz="2800" cap="all" spc="100" dirty="0">
                <a:solidFill>
                  <a:srgbClr val="C00000"/>
                </a:solidFill>
                <a:latin typeface="Times New Roman" panose="02020603050405020304" pitchFamily="18" charset="0"/>
                <a:cs typeface="Times New Roman" panose="02020603050405020304" pitchFamily="18" charset="0"/>
              </a:rPr>
              <a:t>Взаимодействие с семьями воспитанников:</a:t>
            </a:r>
            <a:br>
              <a:rPr lang="ru-RU" sz="2800" cap="all" spc="100" dirty="0">
                <a:solidFill>
                  <a:srgbClr val="C00000"/>
                </a:solidFill>
                <a:latin typeface="Times New Roman" panose="02020603050405020304" pitchFamily="18" charset="0"/>
                <a:cs typeface="Times New Roman" panose="02020603050405020304" pitchFamily="18" charset="0"/>
              </a:rPr>
            </a:br>
            <a:r>
              <a:rPr lang="ru-RU" sz="2800" spc="100" dirty="0">
                <a:solidFill>
                  <a:srgbClr val="C00000"/>
                </a:solidFill>
                <a:latin typeface="Times New Roman" panose="02020603050405020304" pitchFamily="18" charset="0"/>
                <a:cs typeface="Times New Roman" panose="02020603050405020304" pitchFamily="18" charset="0"/>
              </a:rPr>
              <a:t>Беседы с детьми, совместное рисование иллюстраций к проекту, чтение детской литературы, заучивание стихов.</a:t>
            </a:r>
            <a:endParaRPr lang="ru-RU" sz="2800"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098181" y="1938881"/>
            <a:ext cx="3316511" cy="3377477"/>
          </a:xfrm>
          <a:prstGeom prst="rect">
            <a:avLst/>
          </a:prstGeom>
        </p:spPr>
      </p:pic>
      <p:pic>
        <p:nvPicPr>
          <p:cNvPr id="5" name="Рисунок 4"/>
          <p:cNvPicPr>
            <a:picLocks noChangeAspect="1"/>
          </p:cNvPicPr>
          <p:nvPr/>
        </p:nvPicPr>
        <p:blipFill>
          <a:blip r:embed="rId3"/>
          <a:stretch>
            <a:fillRect/>
          </a:stretch>
        </p:blipFill>
        <p:spPr>
          <a:xfrm>
            <a:off x="7958709" y="1708879"/>
            <a:ext cx="3418825" cy="3377477"/>
          </a:xfrm>
          <a:prstGeom prst="rect">
            <a:avLst/>
          </a:prstGeom>
        </p:spPr>
      </p:pic>
      <p:pic>
        <p:nvPicPr>
          <p:cNvPr id="6" name="Рисунок 5"/>
          <p:cNvPicPr>
            <a:picLocks noChangeAspect="1"/>
          </p:cNvPicPr>
          <p:nvPr/>
        </p:nvPicPr>
        <p:blipFill>
          <a:blip r:embed="rId4"/>
          <a:stretch>
            <a:fillRect/>
          </a:stretch>
        </p:blipFill>
        <p:spPr>
          <a:xfrm>
            <a:off x="0" y="3627620"/>
            <a:ext cx="3177915" cy="3230380"/>
          </a:xfrm>
          <a:prstGeom prst="rect">
            <a:avLst/>
          </a:prstGeom>
        </p:spPr>
      </p:pic>
      <p:pic>
        <p:nvPicPr>
          <p:cNvPr id="7" name="Рисунок 6"/>
          <p:cNvPicPr>
            <a:picLocks noChangeAspect="1"/>
          </p:cNvPicPr>
          <p:nvPr/>
        </p:nvPicPr>
        <p:blipFill>
          <a:blip r:embed="rId5"/>
          <a:stretch>
            <a:fillRect/>
          </a:stretch>
        </p:blipFill>
        <p:spPr>
          <a:xfrm>
            <a:off x="5393849" y="3627621"/>
            <a:ext cx="3426249" cy="3185410"/>
          </a:xfrm>
          <a:prstGeom prst="rect">
            <a:avLst/>
          </a:prstGeom>
        </p:spPr>
      </p:pic>
    </p:spTree>
    <p:extLst>
      <p:ext uri="{BB962C8B-B14F-4D97-AF65-F5344CB8AC3E}">
        <p14:creationId xmlns:p14="http://schemas.microsoft.com/office/powerpoint/2010/main" val="1310551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794" y="179883"/>
            <a:ext cx="9638676" cy="1364104"/>
          </a:xfrm>
        </p:spPr>
        <p:txBody>
          <a:bodyPr>
            <a:normAutofit fontScale="90000"/>
          </a:bodyPr>
          <a:lstStyle/>
          <a:p>
            <a:pPr algn="ctr"/>
            <a:r>
              <a:rPr lang="ru-RU" sz="3200" spc="100" dirty="0">
                <a:solidFill>
                  <a:srgbClr val="C00000"/>
                </a:solidFill>
                <a:latin typeface="Times New Roman" panose="02020603050405020304" pitchFamily="18" charset="0"/>
                <a:cs typeface="Times New Roman" panose="02020603050405020304" pitchFamily="18" charset="0"/>
              </a:rPr>
              <a:t>Презентация альбомов с правилами сотрудникам детского </a:t>
            </a:r>
            <a:r>
              <a:rPr lang="ru-RU" sz="3200" spc="100" dirty="0" smtClean="0">
                <a:solidFill>
                  <a:srgbClr val="C00000"/>
                </a:solidFill>
                <a:latin typeface="Times New Roman" panose="02020603050405020304" pitchFamily="18" charset="0"/>
                <a:cs typeface="Times New Roman" panose="02020603050405020304" pitchFamily="18" charset="0"/>
              </a:rPr>
              <a:t/>
            </a:r>
            <a:br>
              <a:rPr lang="ru-RU" sz="3200" spc="100" dirty="0" smtClean="0">
                <a:solidFill>
                  <a:srgbClr val="C00000"/>
                </a:solidFill>
                <a:latin typeface="Times New Roman" panose="02020603050405020304" pitchFamily="18" charset="0"/>
                <a:cs typeface="Times New Roman" panose="02020603050405020304" pitchFamily="18" charset="0"/>
              </a:rPr>
            </a:br>
            <a:r>
              <a:rPr lang="ru-RU" sz="3200" spc="100" dirty="0" smtClean="0">
                <a:solidFill>
                  <a:srgbClr val="C00000"/>
                </a:solidFill>
                <a:latin typeface="Times New Roman" panose="02020603050405020304" pitchFamily="18" charset="0"/>
                <a:cs typeface="Times New Roman" panose="02020603050405020304" pitchFamily="18" charset="0"/>
              </a:rPr>
              <a:t>сада</a:t>
            </a:r>
            <a:endParaRPr lang="ru-RU"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620776" y="1543986"/>
            <a:ext cx="3141755" cy="5135829"/>
          </a:xfrm>
          <a:prstGeom prst="rect">
            <a:avLst/>
          </a:prstGeom>
        </p:spPr>
      </p:pic>
      <p:pic>
        <p:nvPicPr>
          <p:cNvPr id="5" name="Рисунок 4"/>
          <p:cNvPicPr>
            <a:picLocks noChangeAspect="1"/>
          </p:cNvPicPr>
          <p:nvPr/>
        </p:nvPicPr>
        <p:blipFill>
          <a:blip r:embed="rId3"/>
          <a:stretch>
            <a:fillRect/>
          </a:stretch>
        </p:blipFill>
        <p:spPr>
          <a:xfrm>
            <a:off x="4314202" y="1543985"/>
            <a:ext cx="3225850" cy="5135829"/>
          </a:xfrm>
          <a:prstGeom prst="rect">
            <a:avLst/>
          </a:prstGeom>
        </p:spPr>
      </p:pic>
      <p:pic>
        <p:nvPicPr>
          <p:cNvPr id="6" name="Рисунок 5"/>
          <p:cNvPicPr>
            <a:picLocks noChangeAspect="1"/>
          </p:cNvPicPr>
          <p:nvPr/>
        </p:nvPicPr>
        <p:blipFill>
          <a:blip r:embed="rId4"/>
          <a:stretch>
            <a:fillRect/>
          </a:stretch>
        </p:blipFill>
        <p:spPr>
          <a:xfrm>
            <a:off x="8091723" y="1543985"/>
            <a:ext cx="3240841" cy="5103555"/>
          </a:xfrm>
          <a:prstGeom prst="rect">
            <a:avLst/>
          </a:prstGeom>
        </p:spPr>
      </p:pic>
    </p:spTree>
    <p:extLst>
      <p:ext uri="{BB962C8B-B14F-4D97-AF65-F5344CB8AC3E}">
        <p14:creationId xmlns:p14="http://schemas.microsoft.com/office/powerpoint/2010/main" val="158818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871" y="149903"/>
            <a:ext cx="11302585" cy="6340838"/>
          </a:xfrm>
        </p:spPr>
        <p:txBody>
          <a:bodyPr>
            <a:noAutofit/>
          </a:bodyPr>
          <a:lstStyle/>
          <a:p>
            <a:r>
              <a:rPr lang="ru-RU" sz="2800" dirty="0" smtClean="0">
                <a:solidFill>
                  <a:srgbClr val="FF0000"/>
                </a:solidFill>
                <a:latin typeface="Times New Roman" panose="02020603050405020304" pitchFamily="18" charset="0"/>
                <a:cs typeface="Times New Roman" panose="02020603050405020304" pitchFamily="18" charset="0"/>
              </a:rPr>
              <a:t>                                                  Литература</a:t>
            </a:r>
            <a:r>
              <a:rPr lang="ru-RU" sz="2000" dirty="0" smtClean="0">
                <a:solidFill>
                  <a:schemeClr val="tx1"/>
                </a:solidFill>
                <a:latin typeface="Times New Roman" panose="02020603050405020304" pitchFamily="18" charset="0"/>
                <a:cs typeface="Times New Roman" panose="02020603050405020304" pitchFamily="18" charset="0"/>
              </a:rPr>
              <a:t/>
            </a:r>
            <a:br>
              <a:rPr lang="ru-RU" sz="2000" dirty="0" smtClean="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1</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Дыбина</a:t>
            </a:r>
            <a:r>
              <a:rPr lang="ru-RU" sz="2000" dirty="0">
                <a:solidFill>
                  <a:schemeClr val="tx1"/>
                </a:solidFill>
                <a:latin typeface="Times New Roman" panose="02020603050405020304" pitchFamily="18" charset="0"/>
                <a:cs typeface="Times New Roman" panose="02020603050405020304" pitchFamily="18" charset="0"/>
              </a:rPr>
              <a:t>, О. В. Неизведанное рядом. Опыты и эксперименты для дошкольников / О. В. </a:t>
            </a:r>
            <a:r>
              <a:rPr lang="ru-RU" sz="2000" dirty="0" err="1">
                <a:solidFill>
                  <a:schemeClr val="tx1"/>
                </a:solidFill>
                <a:latin typeface="Times New Roman" panose="02020603050405020304" pitchFamily="18" charset="0"/>
                <a:cs typeface="Times New Roman" panose="02020603050405020304" pitchFamily="18" charset="0"/>
              </a:rPr>
              <a:t>Дыбина</a:t>
            </a:r>
            <a:r>
              <a:rPr lang="ru-RU" sz="2000" dirty="0">
                <a:solidFill>
                  <a:schemeClr val="tx1"/>
                </a:solidFill>
                <a:latin typeface="Times New Roman" panose="02020603050405020304" pitchFamily="18" charset="0"/>
                <a:cs typeface="Times New Roman" panose="02020603050405020304" pitchFamily="18" charset="0"/>
              </a:rPr>
              <a:t>, Н. П. Рахманова, В. В. Щетинина. – М.: Наука, 2010. – 362 с.</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2. </a:t>
            </a:r>
            <a:r>
              <a:rPr lang="ru-RU" sz="2000" dirty="0" err="1">
                <a:solidFill>
                  <a:schemeClr val="tx1"/>
                </a:solidFill>
                <a:latin typeface="Times New Roman" panose="02020603050405020304" pitchFamily="18" charset="0"/>
                <a:cs typeface="Times New Roman" panose="02020603050405020304" pitchFamily="18" charset="0"/>
              </a:rPr>
              <a:t>Дыбина</a:t>
            </a:r>
            <a:r>
              <a:rPr lang="ru-RU" sz="2000" dirty="0">
                <a:solidFill>
                  <a:schemeClr val="tx1"/>
                </a:solidFill>
                <a:latin typeface="Times New Roman" panose="02020603050405020304" pitchFamily="18" charset="0"/>
                <a:cs typeface="Times New Roman" panose="02020603050405020304" pitchFamily="18" charset="0"/>
              </a:rPr>
              <a:t>, О. В. Из чего сделаны предметы. Игры-занятия для дошкольников. - М.: Сфера, 2010г.</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3</a:t>
            </a:r>
            <a:r>
              <a:rPr lang="ru-RU" sz="2000" dirty="0">
                <a:solidFill>
                  <a:schemeClr val="tx1"/>
                </a:solidFill>
                <a:latin typeface="Times New Roman" panose="02020603050405020304" pitchFamily="18" charset="0"/>
                <a:cs typeface="Times New Roman" panose="02020603050405020304" pitchFamily="18" charset="0"/>
              </a:rPr>
              <a:t>. Мартынова, Е. А. Организация опытно-экспериментальной деятельности детей 2-7 лет / Е.А. </a:t>
            </a:r>
            <a:r>
              <a:rPr lang="ru-RU" sz="2000" dirty="0" smtClean="0">
                <a:solidFill>
                  <a:schemeClr val="tx1"/>
                </a:solidFill>
                <a:latin typeface="Times New Roman" panose="02020603050405020304" pitchFamily="18" charset="0"/>
                <a:cs typeface="Times New Roman" panose="02020603050405020304" pitchFamily="18" charset="0"/>
              </a:rPr>
              <a:t>   Мартынова</a:t>
            </a:r>
            <a:r>
              <a:rPr lang="ru-RU" sz="2000" dirty="0">
                <a:solidFill>
                  <a:schemeClr val="tx1"/>
                </a:solidFill>
                <a:latin typeface="Times New Roman" panose="02020603050405020304" pitchFamily="18" charset="0"/>
                <a:cs typeface="Times New Roman" panose="02020603050405020304" pitchFamily="18" charset="0"/>
              </a:rPr>
              <a:t>, И.М. Сучкова. – М.: Академия, 2011. – 256 с.</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4</a:t>
            </a:r>
            <a:r>
              <a:rPr lang="ru-RU" sz="2000" dirty="0">
                <a:solidFill>
                  <a:schemeClr val="tx1"/>
                </a:solidFill>
                <a:latin typeface="Times New Roman" panose="02020603050405020304" pitchFamily="18" charset="0"/>
                <a:cs typeface="Times New Roman" panose="02020603050405020304" pitchFamily="18" charset="0"/>
              </a:rPr>
              <a:t>. Кондрашов В.П. Введение дошкольников в мир профессий: Учебно-методическое пособие / В.П. Кондрашов.-Балашов: Изд-во «Николаев», 2004.</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5</a:t>
            </a:r>
            <a:r>
              <a:rPr lang="ru-RU" sz="2000" dirty="0">
                <a:solidFill>
                  <a:schemeClr val="tx1"/>
                </a:solidFill>
                <a:latin typeface="Times New Roman" panose="02020603050405020304" pitchFamily="18" charset="0"/>
                <a:cs typeface="Times New Roman" panose="02020603050405020304" pitchFamily="18" charset="0"/>
              </a:rPr>
              <a:t>. Королева, Л. А. Познавательно-исследовательская деятельность в ДОУ. Тематические дни / Л. А. Королева. – СПб: Детство-Пресс, 2015. – 64с.</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6.Короткова</a:t>
            </a:r>
            <a:r>
              <a:rPr lang="ru-RU" sz="2000" dirty="0">
                <a:solidFill>
                  <a:schemeClr val="tx1"/>
                </a:solidFill>
                <a:latin typeface="Times New Roman" panose="02020603050405020304" pitchFamily="18" charset="0"/>
                <a:cs typeface="Times New Roman" panose="02020603050405020304" pitchFamily="18" charset="0"/>
              </a:rPr>
              <a:t>, Н.А. Познавательно-исследовательская деятельность старших дошкольников // Ребенок в детском саду. – 2009. – №3. – С. 4–12.</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7.</a:t>
            </a:r>
            <a:r>
              <a:rPr lang="ru-RU" sz="2000" dirty="0">
                <a:solidFill>
                  <a:schemeClr val="tx1"/>
                </a:solidFill>
                <a:latin typeface="Times New Roman" panose="02020603050405020304" pitchFamily="18" charset="0"/>
                <a:cs typeface="Times New Roman" panose="02020603050405020304" pitchFamily="18" charset="0"/>
              </a:rPr>
              <a:t> Куликовская, И. Э, </a:t>
            </a:r>
            <a:r>
              <a:rPr lang="ru-RU" sz="2000" dirty="0" err="1">
                <a:solidFill>
                  <a:schemeClr val="tx1"/>
                </a:solidFill>
                <a:latin typeface="Times New Roman" panose="02020603050405020304" pitchFamily="18" charset="0"/>
                <a:cs typeface="Times New Roman" panose="02020603050405020304" pitchFamily="18" charset="0"/>
              </a:rPr>
              <a:t>Совгир</a:t>
            </a:r>
            <a:r>
              <a:rPr lang="ru-RU" sz="2000" dirty="0">
                <a:solidFill>
                  <a:schemeClr val="tx1"/>
                </a:solidFill>
                <a:latin typeface="Times New Roman" panose="02020603050405020304" pitchFamily="18" charset="0"/>
                <a:cs typeface="Times New Roman" panose="02020603050405020304" pitchFamily="18" charset="0"/>
              </a:rPr>
              <a:t>, Н. Н. Детское экспериментирование. Старший дошкольный возраст / И. Э. Куликовская, Н. Н. </a:t>
            </a:r>
            <a:r>
              <a:rPr lang="ru-RU" sz="2000" dirty="0" err="1">
                <a:solidFill>
                  <a:schemeClr val="tx1"/>
                </a:solidFill>
                <a:latin typeface="Times New Roman" panose="02020603050405020304" pitchFamily="18" charset="0"/>
                <a:cs typeface="Times New Roman" panose="02020603050405020304" pitchFamily="18" charset="0"/>
              </a:rPr>
              <a:t>Совгир</a:t>
            </a:r>
            <a:r>
              <a:rPr lang="ru-RU" sz="2000" dirty="0">
                <a:solidFill>
                  <a:schemeClr val="tx1"/>
                </a:solidFill>
                <a:latin typeface="Times New Roman" panose="02020603050405020304" pitchFamily="18" charset="0"/>
                <a:cs typeface="Times New Roman" panose="02020603050405020304" pitchFamily="18" charset="0"/>
              </a:rPr>
              <a:t>. – М.: Педагогическое общество России, 2010. – 79 с</a:t>
            </a:r>
            <a:r>
              <a:rPr lang="ru-RU" sz="2000" dirty="0" smtClean="0">
                <a:solidFill>
                  <a:schemeClr val="tx1"/>
                </a:solidFill>
                <a:latin typeface="Times New Roman" panose="02020603050405020304" pitchFamily="18" charset="0"/>
                <a:cs typeface="Times New Roman" panose="02020603050405020304" pitchFamily="18" charset="0"/>
              </a:rPr>
              <a:t/>
            </a:r>
            <a:br>
              <a:rPr lang="ru-RU" sz="2000" dirty="0" smtClean="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8. </a:t>
            </a:r>
            <a:r>
              <a:rPr lang="ru-RU" sz="2000" dirty="0" err="1">
                <a:solidFill>
                  <a:schemeClr val="tx1"/>
                </a:solidFill>
                <a:latin typeface="Times New Roman" panose="02020603050405020304" pitchFamily="18" charset="0"/>
                <a:cs typeface="Times New Roman" panose="02020603050405020304" pitchFamily="18" charset="0"/>
              </a:rPr>
              <a:t>Локтионова</a:t>
            </a:r>
            <a:r>
              <a:rPr lang="ru-RU" sz="2000" dirty="0">
                <a:solidFill>
                  <a:schemeClr val="tx1"/>
                </a:solidFill>
                <a:latin typeface="Times New Roman" panose="02020603050405020304" pitchFamily="18" charset="0"/>
                <a:cs typeface="Times New Roman" panose="02020603050405020304" pitchFamily="18" charset="0"/>
              </a:rPr>
              <a:t>, З. А., Варыгина, В. В. Поисково-познавательная работа в детском саду / З. А. </a:t>
            </a:r>
            <a:r>
              <a:rPr lang="ru-RU" sz="2000" dirty="0" err="1">
                <a:solidFill>
                  <a:schemeClr val="tx1"/>
                </a:solidFill>
                <a:latin typeface="Times New Roman" panose="02020603050405020304" pitchFamily="18" charset="0"/>
                <a:cs typeface="Times New Roman" panose="02020603050405020304" pitchFamily="18" charset="0"/>
              </a:rPr>
              <a:t>Локтионова</a:t>
            </a:r>
            <a:r>
              <a:rPr lang="ru-RU" sz="2000" dirty="0">
                <a:solidFill>
                  <a:schemeClr val="tx1"/>
                </a:solidFill>
                <a:latin typeface="Times New Roman" panose="02020603050405020304" pitchFamily="18" charset="0"/>
                <a:cs typeface="Times New Roman" panose="02020603050405020304" pitchFamily="18" charset="0"/>
              </a:rPr>
              <a:t>, В. В. Варыгина // Методист. – 2006. – №8. – С. 60–64.</a:t>
            </a:r>
            <a:br>
              <a:rPr lang="ru-RU" sz="2000" dirty="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9.</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Нищева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smtClean="0">
                <a:solidFill>
                  <a:schemeClr val="tx1"/>
                </a:solidFill>
                <a:latin typeface="Times New Roman" panose="02020603050405020304" pitchFamily="18" charset="0"/>
                <a:cs typeface="Times New Roman" panose="02020603050405020304" pitchFamily="18" charset="0"/>
              </a:rPr>
              <a:t>Н.В Комплексная образовательная программа дошкольного образования для детей с тяжелыми нарушениями речи с 3 – 7 лет.</a:t>
            </a:r>
            <a:br>
              <a:rPr lang="ru-RU" sz="2000" dirty="0" smtClean="0">
                <a:solidFill>
                  <a:schemeClr val="tx1"/>
                </a:solidFill>
                <a:latin typeface="Times New Roman" panose="02020603050405020304" pitchFamily="18" charset="0"/>
                <a:cs typeface="Times New Roman" panose="02020603050405020304" pitchFamily="18" charset="0"/>
              </a:rPr>
            </a:br>
            <a:r>
              <a:rPr lang="ru-RU" sz="2000" dirty="0" smtClean="0">
                <a:solidFill>
                  <a:schemeClr val="tx1"/>
                </a:solidFill>
                <a:latin typeface="Times New Roman" panose="02020603050405020304" pitchFamily="18" charset="0"/>
                <a:cs typeface="Times New Roman" panose="02020603050405020304" pitchFamily="18" charset="0"/>
              </a:rPr>
              <a:t>10. Потапова </a:t>
            </a:r>
            <a:r>
              <a:rPr lang="ru-RU" sz="2000" dirty="0">
                <a:solidFill>
                  <a:schemeClr val="tx1"/>
                </a:solidFill>
                <a:latin typeface="Times New Roman" panose="02020603050405020304" pitchFamily="18" charset="0"/>
                <a:cs typeface="Times New Roman" panose="02020603050405020304" pitchFamily="18" charset="0"/>
              </a:rPr>
              <a:t>Т.В. Беседы о профессиях с детьми 4-7 лет / Т.В. Потапова - М.: ТЦ Сфера, 2008. 6. </a:t>
            </a:r>
            <a:r>
              <a:rPr lang="ru-RU" sz="2000" dirty="0" smtClean="0">
                <a:solidFill>
                  <a:schemeClr val="tx1"/>
                </a:solidFill>
                <a:latin typeface="Times New Roman" panose="02020603050405020304" pitchFamily="18" charset="0"/>
                <a:cs typeface="Times New Roman" panose="02020603050405020304" pitchFamily="18" charset="0"/>
              </a:rPr>
              <a:t>11.Шорыгина </a:t>
            </a:r>
            <a:r>
              <a:rPr lang="ru-RU" sz="2000" dirty="0">
                <a:solidFill>
                  <a:schemeClr val="tx1"/>
                </a:solidFill>
                <a:latin typeface="Times New Roman" panose="02020603050405020304" pitchFamily="18" charset="0"/>
                <a:cs typeface="Times New Roman" panose="02020603050405020304" pitchFamily="18" charset="0"/>
              </a:rPr>
              <a:t>Т.А. Профессии, какие они? / Т.А. Шорыгина., Издательство ГНОМ и Д, 2011</a:t>
            </a:r>
            <a:r>
              <a:rPr lang="ru-RU" sz="2000" dirty="0" smtClean="0">
                <a:solidFill>
                  <a:schemeClr val="tx1"/>
                </a:solidFill>
                <a:latin typeface="Times New Roman" panose="02020603050405020304" pitchFamily="18" charset="0"/>
                <a:cs typeface="Times New Roman" panose="02020603050405020304" pitchFamily="18" charset="0"/>
              </a:rPr>
              <a:t>.</a:t>
            </a:r>
            <a:br>
              <a:rPr lang="ru-RU" sz="2000" dirty="0" smtClean="0">
                <a:solidFill>
                  <a:schemeClr val="tx1"/>
                </a:solidFill>
                <a:latin typeface="Times New Roman" panose="02020603050405020304" pitchFamily="18" charset="0"/>
                <a:cs typeface="Times New Roman" panose="02020603050405020304" pitchFamily="18" charset="0"/>
              </a:rPr>
            </a:br>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4533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833" y="839449"/>
            <a:ext cx="10463134" cy="5486400"/>
          </a:xfrm>
        </p:spPr>
        <p:txBody>
          <a:bodyPr>
            <a:normAutofit/>
          </a:bodyPr>
          <a:lstStyle/>
          <a:p>
            <a:pPr algn="ctr"/>
            <a:r>
              <a:rPr lang="ru-RU" sz="2400" b="1" cap="all" spc="100" dirty="0" smtClean="0">
                <a:solidFill>
                  <a:srgbClr val="C00000"/>
                </a:solidFill>
                <a:latin typeface="Times New Roman" panose="02020603050405020304" pitchFamily="18" charset="0"/>
                <a:cs typeface="Times New Roman" panose="02020603050405020304" pitchFamily="18" charset="0"/>
              </a:rPr>
              <a:t>Цель:</a:t>
            </a:r>
            <a:r>
              <a:rPr lang="ru-RU" sz="2200" cap="all" spc="100" dirty="0">
                <a:solidFill>
                  <a:prstClr val="black">
                    <a:lumMod val="95000"/>
                    <a:lumOff val="5000"/>
                  </a:prstClr>
                </a:solidFill>
                <a:latin typeface="Times New Roman" panose="02020603050405020304" pitchFamily="18" charset="0"/>
                <a:cs typeface="Times New Roman" panose="02020603050405020304" pitchFamily="18" charset="0"/>
              </a:rPr>
              <a:t/>
            </a:r>
            <a:br>
              <a:rPr lang="ru-RU" sz="2200" cap="all" spc="100" dirty="0">
                <a:solidFill>
                  <a:prstClr val="black">
                    <a:lumMod val="95000"/>
                    <a:lumOff val="5000"/>
                  </a:prstClr>
                </a:solidFill>
                <a:latin typeface="Times New Roman" panose="02020603050405020304" pitchFamily="18" charset="0"/>
                <a:cs typeface="Times New Roman" panose="02020603050405020304" pitchFamily="18" charset="0"/>
              </a:rPr>
            </a:br>
            <a:r>
              <a:rPr lang="ru-RU" sz="2700" spc="100" dirty="0">
                <a:solidFill>
                  <a:schemeClr val="tx1"/>
                </a:solidFill>
                <a:latin typeface="Times New Roman" panose="02020603050405020304" pitchFamily="18" charset="0"/>
                <a:cs typeface="Times New Roman" panose="02020603050405020304" pitchFamily="18" charset="0"/>
              </a:rPr>
              <a:t>Дать каждому ребенку основные понятия опасных для жизни ситуаций и способах их </a:t>
            </a:r>
            <a:r>
              <a:rPr lang="ru-RU" sz="2700" spc="100" dirty="0" smtClean="0">
                <a:solidFill>
                  <a:schemeClr val="tx1"/>
                </a:solidFill>
                <a:latin typeface="Times New Roman" panose="02020603050405020304" pitchFamily="18" charset="0"/>
                <a:cs typeface="Times New Roman" panose="02020603050405020304" pitchFamily="18" charset="0"/>
              </a:rPr>
              <a:t>предотвращения на рабочем месте.</a:t>
            </a:r>
            <a:br>
              <a:rPr lang="ru-RU" sz="2700" spc="100" dirty="0" smtClean="0">
                <a:solidFill>
                  <a:schemeClr val="tx1"/>
                </a:solidFill>
                <a:latin typeface="Times New Roman" panose="02020603050405020304" pitchFamily="18" charset="0"/>
                <a:cs typeface="Times New Roman" panose="02020603050405020304" pitchFamily="18" charset="0"/>
              </a:rPr>
            </a:br>
            <a:r>
              <a:rPr lang="ru-RU" sz="2700" spc="100" dirty="0">
                <a:solidFill>
                  <a:schemeClr val="tx1"/>
                </a:solidFill>
                <a:latin typeface="Times New Roman" panose="02020603050405020304" pitchFamily="18" charset="0"/>
                <a:cs typeface="Times New Roman" panose="02020603050405020304" pitchFamily="18" charset="0"/>
              </a:rPr>
              <a:t/>
            </a:r>
            <a:br>
              <a:rPr lang="ru-RU" sz="2700" spc="100" dirty="0">
                <a:solidFill>
                  <a:schemeClr val="tx1"/>
                </a:solidFill>
                <a:latin typeface="Times New Roman" panose="02020603050405020304" pitchFamily="18" charset="0"/>
                <a:cs typeface="Times New Roman" panose="02020603050405020304" pitchFamily="18" charset="0"/>
              </a:rPr>
            </a:br>
            <a:r>
              <a:rPr lang="ru-RU" sz="2400" b="1" cap="all" spc="100" dirty="0" smtClean="0">
                <a:solidFill>
                  <a:srgbClr val="C00000"/>
                </a:solidFill>
                <a:latin typeface="Times New Roman" panose="02020603050405020304" pitchFamily="18" charset="0"/>
                <a:cs typeface="Times New Roman" panose="02020603050405020304" pitchFamily="18" charset="0"/>
              </a:rPr>
              <a:t>задачи:</a:t>
            </a:r>
            <a:r>
              <a:rPr lang="ru-RU" sz="2400" b="1" cap="all" spc="100" dirty="0">
                <a:solidFill>
                  <a:srgbClr val="C00000"/>
                </a:solidFill>
                <a:latin typeface="Times New Roman" panose="02020603050405020304" pitchFamily="18" charset="0"/>
                <a:cs typeface="Times New Roman" panose="02020603050405020304" pitchFamily="18" charset="0"/>
              </a:rPr>
              <a:t> </a:t>
            </a:r>
            <a:r>
              <a:rPr lang="ru-RU" sz="1800" spc="100" dirty="0">
                <a:solidFill>
                  <a:prstClr val="black">
                    <a:lumMod val="95000"/>
                    <a:lumOff val="5000"/>
                  </a:prstClr>
                </a:solidFill>
                <a:latin typeface="Calibri" panose="020F0502020204030204" pitchFamily="34" charset="0"/>
              </a:rPr>
              <a:t/>
            </a:r>
            <a:br>
              <a:rPr lang="ru-RU" sz="1800" spc="100" dirty="0">
                <a:solidFill>
                  <a:prstClr val="black">
                    <a:lumMod val="95000"/>
                    <a:lumOff val="5000"/>
                  </a:prstClr>
                </a:solidFill>
                <a:latin typeface="Calibri" panose="020F0502020204030204" pitchFamily="34" charset="0"/>
              </a:rPr>
            </a:br>
            <a:r>
              <a:rPr lang="ru-RU" sz="1800" spc="100" dirty="0" smtClean="0">
                <a:solidFill>
                  <a:prstClr val="black">
                    <a:lumMod val="95000"/>
                    <a:lumOff val="5000"/>
                  </a:prstClr>
                </a:solidFill>
                <a:latin typeface="Calibri" panose="020F0502020204030204" pitchFamily="34" charset="0"/>
              </a:rPr>
              <a:t>             </a:t>
            </a:r>
            <a:r>
              <a:rPr lang="ru-RU" sz="2700" spc="100" dirty="0" smtClean="0">
                <a:solidFill>
                  <a:srgbClr val="C00000"/>
                </a:solidFill>
                <a:latin typeface="Times New Roman" panose="02020603050405020304" pitchFamily="18" charset="0"/>
                <a:cs typeface="Times New Roman" panose="02020603050405020304" pitchFamily="18" charset="0"/>
              </a:rPr>
              <a:t>*</a:t>
            </a:r>
            <a:r>
              <a:rPr lang="ru-RU" sz="2700" spc="100" dirty="0" smtClean="0">
                <a:solidFill>
                  <a:schemeClr val="tx1"/>
                </a:solidFill>
                <a:latin typeface="Times New Roman" panose="02020603050405020304" pitchFamily="18" charset="0"/>
                <a:cs typeface="Times New Roman" panose="02020603050405020304" pitchFamily="18" charset="0"/>
              </a:rPr>
              <a:t> </a:t>
            </a:r>
            <a:r>
              <a:rPr lang="ru-RU" sz="2700" dirty="0">
                <a:solidFill>
                  <a:schemeClr val="tx1"/>
                </a:solidFill>
                <a:latin typeface="Times New Roman" panose="02020603050405020304" pitchFamily="18" charset="0"/>
                <a:cs typeface="Times New Roman" panose="02020603050405020304" pitchFamily="18" charset="0"/>
              </a:rPr>
              <a:t>Сформировать представления</a:t>
            </a:r>
            <a:r>
              <a:rPr lang="ru-RU" sz="2700" spc="100" dirty="0" smtClean="0">
                <a:solidFill>
                  <a:schemeClr val="tx1"/>
                </a:solidFill>
                <a:latin typeface="Times New Roman" panose="02020603050405020304" pitchFamily="18" charset="0"/>
                <a:cs typeface="Times New Roman" panose="02020603050405020304" pitchFamily="18" charset="0"/>
              </a:rPr>
              <a:t> </a:t>
            </a:r>
            <a:r>
              <a:rPr lang="ru-RU" sz="2700" spc="100" dirty="0">
                <a:solidFill>
                  <a:schemeClr val="tx1"/>
                </a:solidFill>
                <a:latin typeface="Times New Roman" panose="02020603050405020304" pitchFamily="18" charset="0"/>
                <a:cs typeface="Times New Roman" panose="02020603050405020304" pitchFamily="18" charset="0"/>
              </a:rPr>
              <a:t>о</a:t>
            </a:r>
            <a:r>
              <a:rPr lang="ru-RU" sz="2700" spc="100" dirty="0" smtClean="0">
                <a:solidFill>
                  <a:schemeClr val="tx1"/>
                </a:solidFill>
                <a:latin typeface="Times New Roman" panose="02020603050405020304" pitchFamily="18" charset="0"/>
                <a:cs typeface="Times New Roman" panose="02020603050405020304" pitchFamily="18" charset="0"/>
              </a:rPr>
              <a:t> профессиях </a:t>
            </a:r>
            <a:r>
              <a:rPr lang="ru-RU" sz="2700" spc="100" dirty="0">
                <a:solidFill>
                  <a:schemeClr val="tx1"/>
                </a:solidFill>
                <a:latin typeface="Times New Roman" panose="02020603050405020304" pitchFamily="18" charset="0"/>
                <a:cs typeface="Times New Roman" panose="02020603050405020304" pitchFamily="18" charset="0"/>
              </a:rPr>
              <a:t>в детском саду, </a:t>
            </a:r>
            <a:r>
              <a:rPr lang="ru-RU" sz="2700" spc="100" dirty="0" smtClean="0">
                <a:solidFill>
                  <a:schemeClr val="tx1"/>
                </a:solidFill>
                <a:latin typeface="Times New Roman" panose="02020603050405020304" pitchFamily="18" charset="0"/>
                <a:cs typeface="Times New Roman" panose="02020603050405020304" pitchFamily="18" charset="0"/>
              </a:rPr>
              <a:t>условиях труда</a:t>
            </a:r>
            <a:r>
              <a:rPr lang="ru-RU" sz="2700" spc="100" dirty="0">
                <a:solidFill>
                  <a:schemeClr val="tx1"/>
                </a:solidFill>
                <a:latin typeface="Times New Roman" panose="02020603050405020304" pitchFamily="18" charset="0"/>
                <a:cs typeface="Times New Roman" panose="02020603050405020304" pitchFamily="18" charset="0"/>
              </a:rPr>
              <a:t/>
            </a:r>
            <a:br>
              <a:rPr lang="ru-RU" sz="2700" spc="100" dirty="0">
                <a:solidFill>
                  <a:schemeClr val="tx1"/>
                </a:solidFill>
                <a:latin typeface="Times New Roman" panose="02020603050405020304" pitchFamily="18" charset="0"/>
                <a:cs typeface="Times New Roman" panose="02020603050405020304" pitchFamily="18" charset="0"/>
              </a:rPr>
            </a:br>
            <a:r>
              <a:rPr lang="ru-RU" sz="2700" spc="100" dirty="0" smtClean="0">
                <a:solidFill>
                  <a:srgbClr val="C00000"/>
                </a:solidFill>
                <a:latin typeface="Times New Roman" panose="02020603050405020304" pitchFamily="18" charset="0"/>
                <a:cs typeface="Times New Roman" panose="02020603050405020304" pitchFamily="18" charset="0"/>
              </a:rPr>
              <a:t>*</a:t>
            </a:r>
            <a:r>
              <a:rPr lang="ru-RU" sz="2700" spc="100" dirty="0" smtClean="0">
                <a:solidFill>
                  <a:schemeClr val="tx1"/>
                </a:solidFill>
                <a:latin typeface="Times New Roman" panose="02020603050405020304" pitchFamily="18" charset="0"/>
                <a:cs typeface="Times New Roman" panose="02020603050405020304" pitchFamily="18" charset="0"/>
              </a:rPr>
              <a:t> </a:t>
            </a:r>
            <a:r>
              <a:rPr lang="ru-RU" sz="2700" dirty="0">
                <a:solidFill>
                  <a:schemeClr val="tx1"/>
                </a:solidFill>
                <a:latin typeface="Times New Roman" panose="02020603050405020304" pitchFamily="18" charset="0"/>
                <a:cs typeface="Times New Roman" panose="02020603050405020304" pitchFamily="18" charset="0"/>
              </a:rPr>
              <a:t>Расширить общий кругозор </a:t>
            </a:r>
            <a:r>
              <a:rPr lang="ru-RU" sz="2700" dirty="0" smtClean="0">
                <a:solidFill>
                  <a:schemeClr val="tx1"/>
                </a:solidFill>
                <a:latin typeface="Times New Roman" panose="02020603050405020304" pitchFamily="18" charset="0"/>
                <a:cs typeface="Times New Roman" panose="02020603050405020304" pitchFamily="18" charset="0"/>
              </a:rPr>
              <a:t>воспитанника</a:t>
            </a:r>
            <a:r>
              <a:rPr lang="ru-RU" sz="2700" spc="100" dirty="0" smtClean="0">
                <a:solidFill>
                  <a:schemeClr val="tx1"/>
                </a:solidFill>
                <a:latin typeface="Times New Roman" panose="02020603050405020304" pitchFamily="18" charset="0"/>
                <a:cs typeface="Times New Roman" panose="02020603050405020304" pitchFamily="18" charset="0"/>
              </a:rPr>
              <a:t> </a:t>
            </a:r>
            <a:r>
              <a:rPr lang="ru-RU" sz="2700" spc="100" dirty="0">
                <a:solidFill>
                  <a:schemeClr val="tx1"/>
                </a:solidFill>
                <a:latin typeface="Times New Roman" panose="02020603050405020304" pitchFamily="18" charset="0"/>
                <a:cs typeface="Times New Roman" panose="02020603050405020304" pitchFamily="18" charset="0"/>
              </a:rPr>
              <a:t>о правилах безопасного </a:t>
            </a:r>
            <a:r>
              <a:rPr lang="ru-RU" sz="2700" spc="100" dirty="0" smtClean="0">
                <a:solidFill>
                  <a:schemeClr val="tx1"/>
                </a:solidFill>
                <a:latin typeface="Times New Roman" panose="02020603050405020304" pitchFamily="18" charset="0"/>
                <a:cs typeface="Times New Roman" panose="02020603050405020304" pitchFamily="18" charset="0"/>
              </a:rPr>
              <a:t>  поведения </a:t>
            </a:r>
            <a:r>
              <a:rPr lang="ru-RU" sz="2700" spc="100" dirty="0">
                <a:solidFill>
                  <a:schemeClr val="tx1"/>
                </a:solidFill>
                <a:latin typeface="Times New Roman" panose="02020603050405020304" pitchFamily="18" charset="0"/>
                <a:cs typeface="Times New Roman" panose="02020603050405020304" pitchFamily="18" charset="0"/>
              </a:rPr>
              <a:t>в бытовых условиях</a:t>
            </a:r>
            <a:br>
              <a:rPr lang="ru-RU" sz="2700" spc="100" dirty="0">
                <a:solidFill>
                  <a:schemeClr val="tx1"/>
                </a:solidFill>
                <a:latin typeface="Times New Roman" panose="02020603050405020304" pitchFamily="18" charset="0"/>
                <a:cs typeface="Times New Roman" panose="02020603050405020304" pitchFamily="18" charset="0"/>
              </a:rPr>
            </a:br>
            <a:r>
              <a:rPr lang="ru-RU" sz="2700" spc="100" dirty="0" smtClean="0">
                <a:solidFill>
                  <a:schemeClr val="tx1"/>
                </a:solidFill>
                <a:latin typeface="Times New Roman" panose="02020603050405020304" pitchFamily="18" charset="0"/>
                <a:cs typeface="Times New Roman" panose="02020603050405020304" pitchFamily="18" charset="0"/>
              </a:rPr>
              <a:t>         </a:t>
            </a:r>
            <a:r>
              <a:rPr lang="ru-RU" sz="2700" spc="100" dirty="0" smtClean="0">
                <a:solidFill>
                  <a:srgbClr val="C00000"/>
                </a:solidFill>
                <a:latin typeface="Times New Roman" panose="02020603050405020304" pitchFamily="18" charset="0"/>
                <a:cs typeface="Times New Roman" panose="02020603050405020304" pitchFamily="18" charset="0"/>
              </a:rPr>
              <a:t>*</a:t>
            </a:r>
            <a:r>
              <a:rPr lang="ru-RU" sz="2700" spc="100" dirty="0" smtClean="0">
                <a:solidFill>
                  <a:schemeClr val="tx1"/>
                </a:solidFill>
                <a:latin typeface="Times New Roman" panose="02020603050405020304" pitchFamily="18" charset="0"/>
                <a:cs typeface="Times New Roman" panose="02020603050405020304" pitchFamily="18" charset="0"/>
              </a:rPr>
              <a:t> </a:t>
            </a:r>
            <a:r>
              <a:rPr lang="ru-RU" sz="2700" spc="100" dirty="0">
                <a:solidFill>
                  <a:schemeClr val="tx1"/>
                </a:solidFill>
                <a:latin typeface="Times New Roman" panose="02020603050405020304" pitchFamily="18" charset="0"/>
                <a:cs typeface="Times New Roman" panose="02020603050405020304" pitchFamily="18" charset="0"/>
              </a:rPr>
              <a:t>Ф</a:t>
            </a:r>
            <a:r>
              <a:rPr lang="ru-RU" sz="2700" spc="100" dirty="0" smtClean="0">
                <a:solidFill>
                  <a:schemeClr val="tx1"/>
                </a:solidFill>
                <a:latin typeface="Times New Roman" panose="02020603050405020304" pitchFamily="18" charset="0"/>
                <a:cs typeface="Times New Roman" panose="02020603050405020304" pitchFamily="18" charset="0"/>
              </a:rPr>
              <a:t>ормирование </a:t>
            </a:r>
            <a:r>
              <a:rPr lang="ru-RU" sz="2700" spc="100" dirty="0">
                <a:solidFill>
                  <a:schemeClr val="tx1"/>
                </a:solidFill>
                <a:latin typeface="Times New Roman" panose="02020603050405020304" pitchFamily="18" charset="0"/>
                <a:cs typeface="Times New Roman" panose="02020603050405020304" pitchFamily="18" charset="0"/>
              </a:rPr>
              <a:t>навыков и модели безопасного поведения </a:t>
            </a:r>
            <a:r>
              <a:rPr lang="ru-RU" sz="2700" spc="100" dirty="0" smtClean="0">
                <a:solidFill>
                  <a:schemeClr val="tx1"/>
                </a:solidFill>
                <a:latin typeface="Times New Roman" panose="02020603050405020304" pitchFamily="18" charset="0"/>
                <a:cs typeface="Times New Roman" panose="02020603050405020304" pitchFamily="18" charset="0"/>
              </a:rPr>
              <a:t>в быту</a:t>
            </a:r>
            <a:r>
              <a:rPr lang="ru-RU" sz="2700" spc="100" dirty="0">
                <a:solidFill>
                  <a:schemeClr val="tx1"/>
                </a:solidFill>
                <a:latin typeface="Times New Roman" panose="02020603050405020304" pitchFamily="18" charset="0"/>
                <a:cs typeface="Times New Roman" panose="02020603050405020304" pitchFamily="18" charset="0"/>
              </a:rPr>
              <a:t/>
            </a:r>
            <a:br>
              <a:rPr lang="ru-RU" sz="2700" spc="100" dirty="0">
                <a:solidFill>
                  <a:schemeClr val="tx1"/>
                </a:solidFill>
                <a:latin typeface="Times New Roman" panose="02020603050405020304" pitchFamily="18" charset="0"/>
                <a:cs typeface="Times New Roman" panose="02020603050405020304" pitchFamily="18" charset="0"/>
              </a:rPr>
            </a:br>
            <a:endParaRPr lang="ru-RU" sz="49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7153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9293" y="554635"/>
            <a:ext cx="9713626" cy="5606321"/>
          </a:xfrm>
        </p:spPr>
        <p:txBody>
          <a:bodyPr>
            <a:normAutofit fontScale="90000"/>
          </a:bodyPr>
          <a:lstStyle/>
          <a:p>
            <a:r>
              <a:rPr lang="ru-RU" dirty="0" smtClean="0">
                <a:solidFill>
                  <a:srgbClr val="C00000"/>
                </a:solidFill>
                <a:latin typeface="Times New Roman" panose="02020603050405020304" pitchFamily="18" charset="0"/>
                <a:cs typeface="Times New Roman" panose="02020603050405020304" pitchFamily="18" charset="0"/>
              </a:rPr>
              <a:t>Тип проекта: </a:t>
            </a:r>
            <a:r>
              <a:rPr lang="ru-RU" dirty="0" smtClean="0">
                <a:solidFill>
                  <a:schemeClr val="tx1"/>
                </a:solidFill>
                <a:latin typeface="Times New Roman" panose="02020603050405020304" pitchFamily="18" charset="0"/>
                <a:cs typeface="Times New Roman" panose="02020603050405020304" pitchFamily="18" charset="0"/>
              </a:rPr>
              <a:t>нормотворческий</a:t>
            </a:r>
            <a:br>
              <a:rPr lang="ru-RU" dirty="0" smtClean="0">
                <a:solidFill>
                  <a:schemeClr val="tx1"/>
                </a:solidFill>
                <a:latin typeface="Times New Roman" panose="02020603050405020304" pitchFamily="18" charset="0"/>
                <a:cs typeface="Times New Roman" panose="02020603050405020304" pitchFamily="18" charset="0"/>
              </a:rPr>
            </a:br>
            <a:r>
              <a:rPr lang="ru-RU" dirty="0" smtClean="0">
                <a:solidFill>
                  <a:srgbClr val="C00000"/>
                </a:solidFill>
                <a:latin typeface="Times New Roman" panose="02020603050405020304" pitchFamily="18" charset="0"/>
                <a:cs typeface="Times New Roman" panose="02020603050405020304" pitchFamily="18" charset="0"/>
              </a:rPr>
              <a:t>Продолжительность:</a:t>
            </a:r>
            <a:r>
              <a:rPr lang="ru-RU" dirty="0" smtClean="0">
                <a:solidFill>
                  <a:schemeClr val="tx1"/>
                </a:solidFill>
                <a:latin typeface="Times New Roman" panose="02020603050405020304" pitchFamily="18" charset="0"/>
                <a:cs typeface="Times New Roman" panose="02020603050405020304" pitchFamily="18" charset="0"/>
              </a:rPr>
              <a:t> краткосрочный</a:t>
            </a:r>
            <a:br>
              <a:rPr lang="ru-RU" dirty="0" smtClean="0">
                <a:solidFill>
                  <a:schemeClr val="tx1"/>
                </a:solidFill>
                <a:latin typeface="Times New Roman" panose="02020603050405020304" pitchFamily="18" charset="0"/>
                <a:cs typeface="Times New Roman" panose="02020603050405020304" pitchFamily="18" charset="0"/>
              </a:rPr>
            </a:br>
            <a:r>
              <a:rPr lang="ru-RU" dirty="0" smtClean="0">
                <a:solidFill>
                  <a:schemeClr val="tx1"/>
                </a:solidFill>
                <a:latin typeface="Times New Roman" panose="02020603050405020304" pitchFamily="18" charset="0"/>
                <a:cs typeface="Times New Roman" panose="02020603050405020304" pitchFamily="18" charset="0"/>
              </a:rPr>
              <a:t> </a:t>
            </a:r>
            <a:r>
              <a:rPr lang="ru-RU" dirty="0" smtClean="0">
                <a:solidFill>
                  <a:srgbClr val="C00000"/>
                </a:solidFill>
                <a:latin typeface="Times New Roman" panose="02020603050405020304" pitchFamily="18" charset="0"/>
                <a:cs typeface="Times New Roman" panose="02020603050405020304" pitchFamily="18" charset="0"/>
              </a:rPr>
              <a:t>Образовательные области: </a:t>
            </a:r>
            <a:br>
              <a:rPr lang="ru-RU" dirty="0" smtClean="0">
                <a:solidFill>
                  <a:srgbClr val="C00000"/>
                </a:solidFill>
                <a:latin typeface="Times New Roman" panose="02020603050405020304" pitchFamily="18" charset="0"/>
                <a:cs typeface="Times New Roman" panose="02020603050405020304" pitchFamily="18" charset="0"/>
              </a:rPr>
            </a:br>
            <a:r>
              <a:rPr lang="ru-RU" dirty="0" smtClean="0">
                <a:solidFill>
                  <a:srgbClr val="C00000"/>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Социально – коммуникативная</a:t>
            </a:r>
            <a:br>
              <a:rPr lang="ru-RU" dirty="0" smtClean="0">
                <a:solidFill>
                  <a:schemeClr val="tx1"/>
                </a:solidFill>
                <a:latin typeface="Times New Roman" panose="02020603050405020304" pitchFamily="18" charset="0"/>
                <a:cs typeface="Times New Roman" panose="02020603050405020304" pitchFamily="18" charset="0"/>
              </a:rPr>
            </a:br>
            <a:r>
              <a:rPr lang="ru-RU" dirty="0" smtClean="0">
                <a:solidFill>
                  <a:srgbClr val="C00000"/>
                </a:solidFill>
                <a:latin typeface="Times New Roman" panose="02020603050405020304" pitchFamily="18" charset="0"/>
                <a:cs typeface="Times New Roman" panose="02020603050405020304" pitchFamily="18" charset="0"/>
              </a:rPr>
              <a:t>*</a:t>
            </a:r>
            <a:r>
              <a:rPr lang="ru-RU" dirty="0" smtClean="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П</a:t>
            </a:r>
            <a:r>
              <a:rPr lang="ru-RU" dirty="0" smtClean="0">
                <a:solidFill>
                  <a:schemeClr val="tx1"/>
                </a:solidFill>
                <a:latin typeface="Times New Roman" panose="02020603050405020304" pitchFamily="18" charset="0"/>
                <a:cs typeface="Times New Roman" panose="02020603050405020304" pitchFamily="18" charset="0"/>
              </a:rPr>
              <a:t>ознавательная, </a:t>
            </a:r>
            <a:br>
              <a:rPr lang="ru-RU" dirty="0" smtClean="0">
                <a:solidFill>
                  <a:schemeClr val="tx1"/>
                </a:solidFill>
                <a:latin typeface="Times New Roman" panose="02020603050405020304" pitchFamily="18" charset="0"/>
                <a:cs typeface="Times New Roman" panose="02020603050405020304" pitchFamily="18" charset="0"/>
              </a:rPr>
            </a:br>
            <a:r>
              <a:rPr lang="ru-RU" dirty="0" smtClean="0">
                <a:solidFill>
                  <a:srgbClr val="C00000"/>
                </a:solidFill>
                <a:latin typeface="Times New Roman" panose="02020603050405020304" pitchFamily="18" charset="0"/>
                <a:cs typeface="Times New Roman" panose="02020603050405020304" pitchFamily="18" charset="0"/>
              </a:rPr>
              <a:t>*</a:t>
            </a:r>
            <a:r>
              <a:rPr lang="ru-RU" dirty="0" smtClean="0">
                <a:solidFill>
                  <a:schemeClr val="tx1"/>
                </a:solidFill>
                <a:latin typeface="Times New Roman" panose="02020603050405020304" pitchFamily="18" charset="0"/>
                <a:cs typeface="Times New Roman" panose="02020603050405020304" pitchFamily="18" charset="0"/>
              </a:rPr>
              <a:t> Речевая</a:t>
            </a:r>
            <a:r>
              <a:rPr lang="ru-RU" dirty="0">
                <a:solidFill>
                  <a:schemeClr val="tx1"/>
                </a:solidFill>
                <a:latin typeface="Times New Roman" panose="02020603050405020304" pitchFamily="18" charset="0"/>
                <a:cs typeface="Times New Roman" panose="02020603050405020304" pitchFamily="18" charset="0"/>
              </a:rPr>
              <a:t/>
            </a:r>
            <a:br>
              <a:rPr lang="ru-RU" dirty="0">
                <a:solidFill>
                  <a:schemeClr val="tx1"/>
                </a:solidFill>
                <a:latin typeface="Times New Roman" panose="02020603050405020304" pitchFamily="18" charset="0"/>
                <a:cs typeface="Times New Roman" panose="02020603050405020304" pitchFamily="18" charset="0"/>
              </a:rPr>
            </a:br>
            <a:r>
              <a:rPr lang="ru-RU" dirty="0" smtClean="0">
                <a:solidFill>
                  <a:srgbClr val="C00000"/>
                </a:solidFill>
                <a:latin typeface="Times New Roman" panose="02020603050405020304" pitchFamily="18" charset="0"/>
                <a:cs typeface="Times New Roman" panose="02020603050405020304" pitchFamily="18" charset="0"/>
              </a:rPr>
              <a:t>*</a:t>
            </a:r>
            <a:r>
              <a:rPr lang="ru-RU" dirty="0" smtClean="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Х</a:t>
            </a:r>
            <a:r>
              <a:rPr lang="ru-RU" dirty="0" smtClean="0">
                <a:solidFill>
                  <a:schemeClr val="tx1"/>
                </a:solidFill>
                <a:latin typeface="Times New Roman" panose="02020603050405020304" pitchFamily="18" charset="0"/>
                <a:cs typeface="Times New Roman" panose="02020603050405020304" pitchFamily="18" charset="0"/>
              </a:rPr>
              <a:t>удожественно – эстетическая</a:t>
            </a:r>
            <a:br>
              <a:rPr lang="ru-RU" dirty="0" smtClean="0">
                <a:solidFill>
                  <a:schemeClr val="tx1"/>
                </a:solidFill>
                <a:latin typeface="Times New Roman" panose="02020603050405020304" pitchFamily="18" charset="0"/>
                <a:cs typeface="Times New Roman" panose="02020603050405020304" pitchFamily="18" charset="0"/>
              </a:rPr>
            </a:br>
            <a:r>
              <a:rPr lang="ru-RU" dirty="0" smtClean="0">
                <a:solidFill>
                  <a:srgbClr val="C00000"/>
                </a:solidFill>
                <a:latin typeface="Times New Roman" panose="02020603050405020304" pitchFamily="18" charset="0"/>
                <a:cs typeface="Times New Roman" panose="02020603050405020304" pitchFamily="18" charset="0"/>
              </a:rPr>
              <a:t>*</a:t>
            </a:r>
            <a:r>
              <a:rPr lang="ru-RU" dirty="0" smtClean="0">
                <a:solidFill>
                  <a:schemeClr val="tx1"/>
                </a:solidFill>
                <a:latin typeface="Times New Roman" panose="02020603050405020304" pitchFamily="18" charset="0"/>
                <a:cs typeface="Times New Roman" panose="02020603050405020304" pitchFamily="18" charset="0"/>
              </a:rPr>
              <a:t> Физическая</a:t>
            </a:r>
            <a:br>
              <a:rPr lang="ru-RU" dirty="0" smtClean="0">
                <a:solidFill>
                  <a:schemeClr val="tx1"/>
                </a:solidFill>
                <a:latin typeface="Times New Roman" panose="02020603050405020304" pitchFamily="18" charset="0"/>
                <a:cs typeface="Times New Roman" panose="02020603050405020304" pitchFamily="18" charset="0"/>
              </a:rPr>
            </a:br>
            <a:r>
              <a:rPr lang="ru-RU" dirty="0" smtClean="0">
                <a:solidFill>
                  <a:srgbClr val="C00000"/>
                </a:solidFill>
                <a:latin typeface="Times New Roman" panose="02020603050405020304" pitchFamily="18" charset="0"/>
                <a:cs typeface="Times New Roman" panose="02020603050405020304" pitchFamily="18" charset="0"/>
              </a:rPr>
              <a:t>Участники проекта: </a:t>
            </a:r>
            <a:r>
              <a:rPr lang="ru-RU" dirty="0" smtClean="0">
                <a:solidFill>
                  <a:schemeClr val="tx1"/>
                </a:solidFill>
                <a:latin typeface="Times New Roman" panose="02020603050405020304" pitchFamily="18" charset="0"/>
                <a:cs typeface="Times New Roman" panose="02020603050405020304" pitchFamily="18" charset="0"/>
              </a:rPr>
              <a:t>дети подготовительной </a:t>
            </a:r>
            <a:br>
              <a:rPr lang="ru-RU" dirty="0" smtClean="0">
                <a:solidFill>
                  <a:schemeClr val="tx1"/>
                </a:solidFill>
                <a:latin typeface="Times New Roman" panose="02020603050405020304" pitchFamily="18" charset="0"/>
                <a:cs typeface="Times New Roman" panose="02020603050405020304" pitchFamily="18" charset="0"/>
              </a:rPr>
            </a:br>
            <a:r>
              <a:rPr lang="ru-RU" dirty="0" smtClean="0">
                <a:solidFill>
                  <a:schemeClr val="tx1"/>
                </a:solidFill>
                <a:latin typeface="Times New Roman" panose="02020603050405020304" pitchFamily="18" charset="0"/>
                <a:cs typeface="Times New Roman" panose="02020603050405020304" pitchFamily="18" charset="0"/>
              </a:rPr>
              <a:t>группы, воспитатели, сотрудники д/сада, родители воспитанников. </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2149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34911"/>
            <a:ext cx="8596668" cy="1795489"/>
          </a:xfrm>
        </p:spPr>
        <p:txBody>
          <a:bodyPr/>
          <a:lstStyle/>
          <a:p>
            <a:r>
              <a:rPr lang="ru-RU" dirty="0" smtClean="0">
                <a:solidFill>
                  <a:srgbClr val="FF0000"/>
                </a:solidFill>
                <a:latin typeface="Times New Roman" panose="02020603050405020304" pitchFamily="18" charset="0"/>
                <a:cs typeface="Times New Roman" panose="02020603050405020304" pitchFamily="18" charset="0"/>
              </a:rPr>
              <a:t>                 </a:t>
            </a:r>
            <a:br>
              <a:rPr lang="ru-RU" dirty="0" smtClean="0">
                <a:solidFill>
                  <a:srgbClr val="FF0000"/>
                </a:solidFill>
                <a:latin typeface="Times New Roman" panose="02020603050405020304" pitchFamily="18" charset="0"/>
                <a:cs typeface="Times New Roman" panose="02020603050405020304" pitchFamily="18" charset="0"/>
              </a:rPr>
            </a:br>
            <a:r>
              <a:rPr lang="ru-RU" dirty="0" smtClean="0">
                <a:solidFill>
                  <a:srgbClr val="FF0000"/>
                </a:solidFill>
                <a:latin typeface="Times New Roman" panose="02020603050405020304" pitchFamily="18" charset="0"/>
                <a:cs typeface="Times New Roman" panose="02020603050405020304" pitchFamily="18" charset="0"/>
              </a:rPr>
              <a:t>            </a:t>
            </a:r>
            <a:r>
              <a:rPr lang="ru-RU" dirty="0" smtClean="0">
                <a:solidFill>
                  <a:srgbClr val="C00000"/>
                </a:solidFill>
                <a:latin typeface="Times New Roman" panose="02020603050405020304" pitchFamily="18" charset="0"/>
                <a:cs typeface="Times New Roman" panose="02020603050405020304" pitchFamily="18" charset="0"/>
              </a:rPr>
              <a:t>Нормативные документы</a:t>
            </a:r>
            <a:endParaRPr lang="ru-RU" dirty="0">
              <a:solidFill>
                <a:srgbClr val="C00000"/>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677334" y="1588957"/>
            <a:ext cx="9366076" cy="4411464"/>
          </a:xfrm>
          <a:prstGeom prst="rect">
            <a:avLst/>
          </a:prstGeom>
        </p:spPr>
        <p:txBody>
          <a:bodyPr wrap="square">
            <a:spAutoFit/>
          </a:bodyPr>
          <a:lstStyle/>
          <a:p>
            <a:pPr marL="342900" lvl="0" indent="-342900" defTabSz="457200">
              <a:spcBef>
                <a:spcPts val="1000"/>
              </a:spcBef>
              <a:buClr>
                <a:srgbClr val="90C226"/>
              </a:buClr>
              <a:buSzPct val="80000"/>
              <a:buFont typeface="Wingdings 3" charset="2"/>
              <a:buChar char=""/>
            </a:pPr>
            <a:r>
              <a:rPr lang="ru-RU" sz="2400" dirty="0">
                <a:solidFill>
                  <a:prstClr val="black"/>
                </a:solidFill>
                <a:latin typeface="Times New Roman" panose="02020603050405020304" pitchFamily="18" charset="0"/>
                <a:cs typeface="Times New Roman" panose="02020603050405020304" pitchFamily="18" charset="0"/>
              </a:rPr>
              <a:t>Министерство образования и науки Российской Федерации (</a:t>
            </a:r>
            <a:r>
              <a:rPr lang="ru-RU" sz="2400" dirty="0" err="1">
                <a:solidFill>
                  <a:prstClr val="black"/>
                </a:solidFill>
                <a:latin typeface="Times New Roman" panose="02020603050405020304" pitchFamily="18" charset="0"/>
                <a:cs typeface="Times New Roman" panose="02020603050405020304" pitchFamily="18" charset="0"/>
              </a:rPr>
              <a:t>Минобрнауки</a:t>
            </a:r>
            <a:r>
              <a:rPr lang="ru-RU" sz="2400" dirty="0">
                <a:solidFill>
                  <a:prstClr val="black"/>
                </a:solidFill>
                <a:latin typeface="Times New Roman" panose="02020603050405020304" pitchFamily="18" charset="0"/>
                <a:cs typeface="Times New Roman" panose="02020603050405020304" pitchFamily="18" charset="0"/>
              </a:rPr>
              <a:t>) Департамент общего образования от 28.02.2014 г. №08-249 "Комментарии к ФГОС ДО"</a:t>
            </a:r>
            <a:r>
              <a:rPr lang="ru-RU" sz="2400" dirty="0">
                <a:solidFill>
                  <a:prstClr val="black">
                    <a:lumMod val="75000"/>
                    <a:lumOff val="25000"/>
                  </a:prstClr>
                </a:solidFill>
              </a:rPr>
              <a:t>  </a:t>
            </a:r>
          </a:p>
          <a:p>
            <a:pPr marL="342900" lvl="0" indent="-342900" defTabSz="457200">
              <a:spcBef>
                <a:spcPts val="1000"/>
              </a:spcBef>
              <a:buClr>
                <a:srgbClr val="90C226"/>
              </a:buClr>
              <a:buSzPct val="80000"/>
              <a:buFont typeface="Wingdings 3" charset="2"/>
              <a:buChar char=""/>
            </a:pPr>
            <a:r>
              <a:rPr lang="ru-RU" sz="2400" dirty="0">
                <a:solidFill>
                  <a:prstClr val="black"/>
                </a:solidFill>
                <a:latin typeface="Times New Roman" panose="02020603050405020304" pitchFamily="18" charset="0"/>
                <a:cs typeface="Times New Roman" panose="02020603050405020304" pitchFamily="18" charset="0"/>
              </a:rPr>
              <a:t>Постановление об утверждении санитарных правил СП 2.4. 3648 – 20  от 28.09. 2020 «</a:t>
            </a:r>
            <a:r>
              <a:rPr lang="ru-RU" sz="2400" dirty="0" err="1">
                <a:solidFill>
                  <a:prstClr val="black"/>
                </a:solidFill>
                <a:latin typeface="Times New Roman" panose="02020603050405020304" pitchFamily="18" charset="0"/>
                <a:cs typeface="Times New Roman" panose="02020603050405020304" pitchFamily="18" charset="0"/>
              </a:rPr>
              <a:t>Санитарно</a:t>
            </a:r>
            <a:r>
              <a:rPr lang="ru-RU" sz="2400" dirty="0">
                <a:solidFill>
                  <a:prstClr val="black"/>
                </a:solidFill>
                <a:latin typeface="Times New Roman" panose="02020603050405020304" pitchFamily="18" charset="0"/>
                <a:cs typeface="Times New Roman" panose="02020603050405020304" pitchFamily="18" charset="0"/>
              </a:rPr>
              <a:t> – эпидемиологические требования к организациям воспитания и обучения, отдыха и оздоровлению детей и молодежи»</a:t>
            </a:r>
          </a:p>
          <a:p>
            <a:pPr marL="342900" lvl="0" indent="-342900" defTabSz="457200">
              <a:spcBef>
                <a:spcPts val="1000"/>
              </a:spcBef>
              <a:buClr>
                <a:srgbClr val="90C226"/>
              </a:buClr>
              <a:buSzPct val="80000"/>
              <a:buFont typeface="Wingdings 3" charset="2"/>
              <a:buChar char=""/>
            </a:pPr>
            <a:r>
              <a:rPr lang="ru-RU" sz="2400" dirty="0">
                <a:solidFill>
                  <a:prstClr val="black"/>
                </a:solidFill>
                <a:latin typeface="Times New Roman" panose="02020603050405020304" pitchFamily="18" charset="0"/>
                <a:cs typeface="Times New Roman" panose="02020603050405020304" pitchFamily="18" charset="0"/>
              </a:rPr>
              <a:t>Приказ Министерства образования и науки Российской Федерации (</a:t>
            </a:r>
            <a:r>
              <a:rPr lang="ru-RU" sz="2400" dirty="0" err="1">
                <a:solidFill>
                  <a:prstClr val="black"/>
                </a:solidFill>
                <a:latin typeface="Times New Roman" panose="02020603050405020304" pitchFamily="18" charset="0"/>
                <a:cs typeface="Times New Roman" panose="02020603050405020304" pitchFamily="18" charset="0"/>
              </a:rPr>
              <a:t>Минобрнауки</a:t>
            </a:r>
            <a:r>
              <a:rPr lang="ru-RU" sz="2400" dirty="0">
                <a:solidFill>
                  <a:prstClr val="black"/>
                </a:solidFill>
                <a:latin typeface="Times New Roman" panose="02020603050405020304" pitchFamily="18" charset="0"/>
                <a:cs typeface="Times New Roman" panose="02020603050405020304" pitchFamily="18" charset="0"/>
              </a:rPr>
              <a:t> России) от 17 октября 2013 г. N 1155 г. Москва</a:t>
            </a:r>
            <a:r>
              <a:rPr lang="ru-RU" dirty="0">
                <a:solidFill>
                  <a:prstClr val="black">
                    <a:lumMod val="75000"/>
                    <a:lumOff val="25000"/>
                  </a:prstClr>
                </a:solidFill>
              </a:rPr>
              <a:t>  </a:t>
            </a:r>
            <a:r>
              <a:rPr lang="ru-RU" sz="2400" dirty="0">
                <a:latin typeface="Times New Roman" panose="02020603050405020304" pitchFamily="18" charset="0"/>
                <a:cs typeface="Times New Roman" panose="02020603050405020304" pitchFamily="18" charset="0"/>
              </a:rPr>
              <a:t>"Об утверждении федерального государственного образовательного стандарта дошкольного образования»</a:t>
            </a:r>
          </a:p>
        </p:txBody>
      </p:sp>
    </p:spTree>
    <p:extLst>
      <p:ext uri="{BB962C8B-B14F-4D97-AF65-F5344CB8AC3E}">
        <p14:creationId xmlns:p14="http://schemas.microsoft.com/office/powerpoint/2010/main" val="3936468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49704" y="277161"/>
            <a:ext cx="10702977" cy="732508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ru-RU" sz="2000" b="1" i="0" u="none" strike="noStrike" kern="0" cap="all" spc="100" normalizeH="0" baseline="0" noProof="0" dirty="0" smtClean="0">
              <a:ln>
                <a:noFill/>
              </a:ln>
              <a:solidFill>
                <a:prstClr val="black">
                  <a:lumMod val="95000"/>
                  <a:lumOff val="5000"/>
                </a:prstClr>
              </a:solidFill>
              <a:effectLst/>
              <a:uLnTx/>
              <a:uFillTx/>
              <a:latin typeface="Times New Roman" panose="02020603050405020304" pitchFamily="18" charset="0"/>
              <a:ea typeface="+mj-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1" i="0" u="none" strike="noStrike" kern="0" cap="all" spc="100" normalizeH="0" baseline="0" noProof="0" dirty="0" smtClean="0">
                <a:ln>
                  <a:noFill/>
                </a:ln>
                <a:solidFill>
                  <a:srgbClr val="C00000"/>
                </a:solidFill>
                <a:effectLst/>
                <a:uLnTx/>
                <a:uFillTx/>
                <a:latin typeface="Times New Roman" panose="02020603050405020304" pitchFamily="18" charset="0"/>
                <a:ea typeface="+mj-ea"/>
                <a:cs typeface="Times New Roman" panose="02020603050405020304" pitchFamily="18" charset="0"/>
              </a:rPr>
              <a:t>Актуальность проекта</a:t>
            </a:r>
            <a:r>
              <a:rPr kumimoji="0" lang="ru-RU" sz="1800" b="1" i="0" u="none" strike="noStrike" kern="0" cap="all" spc="100" normalizeH="0" baseline="0" noProof="0" dirty="0" smtClean="0">
                <a:ln>
                  <a:noFill/>
                </a:ln>
                <a:solidFill>
                  <a:prstClr val="black">
                    <a:lumMod val="95000"/>
                    <a:lumOff val="5000"/>
                  </a:prstClr>
                </a:solidFill>
                <a:effectLst/>
                <a:uLnTx/>
                <a:uFillTx/>
                <a:latin typeface="Calibri" panose="020F0502020204030204" pitchFamily="34" charset="0"/>
                <a:ea typeface="+mj-ea"/>
                <a:cs typeface="+mj-cs"/>
              </a:rPr>
              <a:t/>
            </a:r>
            <a:br>
              <a:rPr kumimoji="0" lang="ru-RU" sz="1800" b="1" i="0" u="none" strike="noStrike" kern="0" cap="all" spc="100" normalizeH="0" baseline="0" noProof="0" dirty="0" smtClean="0">
                <a:ln>
                  <a:noFill/>
                </a:ln>
                <a:solidFill>
                  <a:prstClr val="black">
                    <a:lumMod val="95000"/>
                    <a:lumOff val="5000"/>
                  </a:prstClr>
                </a:solidFill>
                <a:effectLst/>
                <a:uLnTx/>
                <a:uFillTx/>
                <a:latin typeface="Calibri" panose="020F0502020204030204" pitchFamily="34" charset="0"/>
                <a:ea typeface="+mj-ea"/>
                <a:cs typeface="+mj-cs"/>
              </a:rPr>
            </a:br>
            <a:r>
              <a:rPr kumimoji="0" lang="ru-RU" sz="20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t>Один из главных критериев уровня жизни человека – это безопасность. Безопасность ребенка – это одна из основных забот как родителей, так и педагогов детского сада. Это не просто усвоенные детьми знания, а правильное поведение в различных жизненных ситуациях, в том числе и неожиданных. Дошкольников необходимо научить понимать, при каких условиях среда обитания безопасна для жизни и здоровья, как разумно и правильно вести себя в разных жизненных ситуациях.</a:t>
            </a:r>
            <a:r>
              <a:rPr kumimoji="0" lang="ru-RU" sz="2000" b="0" i="0" u="none" strike="noStrike" kern="0" cap="all"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t/>
            </a:r>
            <a:br>
              <a:rPr kumimoji="0" lang="ru-RU" sz="2000" b="0" i="0" u="none" strike="noStrike" kern="0" cap="all"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br>
            <a:r>
              <a:rPr kumimoji="0" lang="ru-RU" sz="20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t>Современное дошкольное образовательное учреждение представляет собой сложную систему, компонентами которой в первую очередь являются люди, материальные средства, сложное техническое оборудование. Все, что окружает человека во время его работы, жизнедеятельности, требует особого внимания, поэтому должны быть предприняты определенные меры по обеспечению безопасности жизни воспитанников и охраны труда разных категорий сотрудников. </a:t>
            </a:r>
            <a:br>
              <a:rPr kumimoji="0" lang="ru-RU" sz="20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br>
            <a:r>
              <a:rPr kumimoji="0" lang="ru-RU" sz="20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t>Так как тема безопасности детей в быту сегодня особенно актуальна, мы решили на примере условий труда некоторых профессий взрослых детского сада рассказать детям о необходимости соблюдать правила безопасности на рабочем месте. </a:t>
            </a:r>
            <a:br>
              <a:rPr kumimoji="0" lang="ru-RU" sz="20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br>
            <a:r>
              <a:rPr kumimoji="0" lang="ru-RU" sz="20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t>Именно в дошкольном возрасте закладывается фундамент жизненных ориентировок и стереотип поведения в окружающем нас мире.</a:t>
            </a:r>
          </a:p>
          <a:p>
            <a:pPr marL="0" marR="0" lvl="0" indent="0" defTabSz="914400" eaLnBrk="1" fontAlgn="auto" latinLnBrk="0" hangingPunct="1">
              <a:lnSpc>
                <a:spcPct val="100000"/>
              </a:lnSpc>
              <a:spcBef>
                <a:spcPts val="0"/>
              </a:spcBef>
              <a:spcAft>
                <a:spcPts val="0"/>
              </a:spcAft>
              <a:buClrTx/>
              <a:buSzTx/>
              <a:buFontTx/>
              <a:buNone/>
              <a:tabLst/>
              <a:defRPr/>
            </a:pPr>
            <a:endParaRPr lang="ru-RU" kern="0" spc="100" dirty="0">
              <a:latin typeface="Times New Roman" panose="02020603050405020304" pitchFamily="18" charset="0"/>
              <a:ea typeface="+mj-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ru-RU" kern="0" spc="100" dirty="0">
              <a:latin typeface="Times New Roman" panose="02020603050405020304" pitchFamily="18" charset="0"/>
              <a:ea typeface="+mj-ea"/>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t/>
            </a:r>
            <a:br>
              <a:rPr kumimoji="0" lang="ru-RU" sz="1800" b="0" i="0" u="none" strike="noStrike" kern="0" cap="none" spc="100" normalizeH="0" baseline="0" noProof="0" dirty="0" smtClean="0">
                <a:ln>
                  <a:noFill/>
                </a:ln>
                <a:effectLst/>
                <a:uLnTx/>
                <a:uFillTx/>
                <a:latin typeface="Times New Roman" panose="02020603050405020304" pitchFamily="18" charset="0"/>
                <a:ea typeface="+mj-ea"/>
                <a:cs typeface="Times New Roman" panose="02020603050405020304" pitchFamily="18" charset="0"/>
              </a:rPr>
            </a:br>
            <a:endPar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5425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4794" y="0"/>
            <a:ext cx="11377534" cy="6633148"/>
          </a:xfrm>
        </p:spPr>
        <p:txBody>
          <a:bodyPr>
            <a:normAutofit fontScale="90000"/>
          </a:bodyPr>
          <a:lstStyle/>
          <a:p>
            <a:pPr marL="91440" lvl="0" indent="-91440" defTabSz="914400">
              <a:lnSpc>
                <a:spcPct val="90000"/>
              </a:lnSpc>
              <a:spcBef>
                <a:spcPts val="1200"/>
              </a:spcBef>
              <a:spcAft>
                <a:spcPts val="200"/>
              </a:spcAft>
              <a:buClr>
                <a:srgbClr val="1CADE4"/>
              </a:buClr>
              <a:buSzPct val="100000"/>
              <a:buFont typeface="Tw Cen MT" panose="020B0602020104020603" pitchFamily="34" charset="0"/>
              <a:buChar char=" "/>
            </a:pPr>
            <a:r>
              <a:rPr lang="ru-RU" dirty="0" smtClean="0">
                <a:solidFill>
                  <a:srgbClr val="C00000"/>
                </a:solidFill>
                <a:latin typeface="Times New Roman" panose="02020603050405020304" pitchFamily="18" charset="0"/>
                <a:cs typeface="Times New Roman" panose="02020603050405020304" pitchFamily="18" charset="0"/>
              </a:rPr>
              <a:t>                            Этапы проекта</a:t>
            </a:r>
            <a:br>
              <a:rPr lang="ru-RU" dirty="0" smtClean="0">
                <a:solidFill>
                  <a:srgbClr val="C00000"/>
                </a:solidFill>
                <a:latin typeface="Times New Roman" panose="02020603050405020304" pitchFamily="18" charset="0"/>
                <a:cs typeface="Times New Roman" panose="02020603050405020304" pitchFamily="18" charset="0"/>
              </a:rPr>
            </a:br>
            <a:r>
              <a:rPr lang="en-US" sz="2700" dirty="0" smtClean="0">
                <a:solidFill>
                  <a:srgbClr val="C00000"/>
                </a:solidFill>
                <a:latin typeface="Times New Roman"/>
                <a:ea typeface="+mn-ea"/>
                <a:cs typeface="+mn-cs"/>
              </a:rPr>
              <a:t>I  </a:t>
            </a:r>
            <a:r>
              <a:rPr lang="ru-RU" sz="2700" dirty="0">
                <a:solidFill>
                  <a:srgbClr val="C00000"/>
                </a:solidFill>
                <a:latin typeface="Times New Roman"/>
                <a:ea typeface="+mn-ea"/>
                <a:cs typeface="+mn-cs"/>
              </a:rPr>
              <a:t>этап (</a:t>
            </a:r>
            <a:r>
              <a:rPr lang="ru-RU" sz="2700" i="1" dirty="0" smtClean="0">
                <a:solidFill>
                  <a:srgbClr val="C00000"/>
                </a:solidFill>
                <a:latin typeface="Times New Roman"/>
                <a:ea typeface="+mn-ea"/>
                <a:cs typeface="+mn-cs"/>
              </a:rPr>
              <a:t>подготовительный)</a:t>
            </a:r>
            <a:r>
              <a:rPr lang="ru-RU" sz="3200" i="1" dirty="0">
                <a:solidFill>
                  <a:srgbClr val="C00000"/>
                </a:solidFill>
                <a:latin typeface="Times New Roman"/>
                <a:ea typeface="+mn-ea"/>
                <a:cs typeface="+mn-cs"/>
              </a:rPr>
              <a:t/>
            </a:r>
            <a:br>
              <a:rPr lang="ru-RU" sz="3200" i="1" dirty="0">
                <a:solidFill>
                  <a:srgbClr val="C00000"/>
                </a:solidFill>
                <a:latin typeface="Times New Roman"/>
                <a:ea typeface="+mn-ea"/>
                <a:cs typeface="+mn-cs"/>
              </a:rPr>
            </a:br>
            <a:r>
              <a:rPr lang="ru-RU" sz="2400" i="1" dirty="0" smtClean="0">
                <a:solidFill>
                  <a:srgbClr val="C00000"/>
                </a:solidFill>
                <a:latin typeface="Times New Roman"/>
                <a:ea typeface="+mn-ea"/>
                <a:cs typeface="+mn-cs"/>
              </a:rPr>
              <a:t>* </a:t>
            </a:r>
            <a:r>
              <a:rPr lang="ru-RU" sz="2400" dirty="0" smtClean="0">
                <a:solidFill>
                  <a:prstClr val="black"/>
                </a:solidFill>
                <a:latin typeface="Times New Roman" panose="02020603050405020304" pitchFamily="18" charset="0"/>
                <a:ea typeface="+mn-ea"/>
                <a:cs typeface="Times New Roman" panose="02020603050405020304" pitchFamily="18" charset="0"/>
              </a:rPr>
              <a:t>Чтение </a:t>
            </a:r>
            <a:r>
              <a:rPr lang="ru-RU" sz="2400" dirty="0">
                <a:solidFill>
                  <a:prstClr val="black"/>
                </a:solidFill>
                <a:latin typeface="Times New Roman" panose="02020603050405020304" pitchFamily="18" charset="0"/>
                <a:ea typeface="+mn-ea"/>
                <a:cs typeface="Times New Roman" panose="02020603050405020304" pitchFamily="18" charset="0"/>
              </a:rPr>
              <a:t>детской и познавательной литературы о профессиях</a:t>
            </a:r>
            <a:br>
              <a:rPr lang="ru-RU" sz="2400" dirty="0">
                <a:solidFill>
                  <a:prstClr val="black"/>
                </a:solidFill>
                <a:latin typeface="Times New Roman" panose="02020603050405020304" pitchFamily="18" charset="0"/>
                <a:ea typeface="+mn-ea"/>
                <a:cs typeface="Times New Roman" panose="02020603050405020304" pitchFamily="18" charset="0"/>
              </a:rPr>
            </a:br>
            <a:r>
              <a:rPr lang="ru-RU" sz="2400" dirty="0" smtClean="0">
                <a:solidFill>
                  <a:srgbClr val="C00000"/>
                </a:solidFill>
                <a:latin typeface="Times New Roman" panose="02020603050405020304" pitchFamily="18" charset="0"/>
                <a:ea typeface="+mn-ea"/>
                <a:cs typeface="Times New Roman" panose="02020603050405020304" pitchFamily="18" charset="0"/>
              </a:rPr>
              <a:t>*</a:t>
            </a:r>
            <a:r>
              <a:rPr lang="ru-RU" sz="2400" dirty="0" smtClean="0">
                <a:solidFill>
                  <a:prstClr val="black"/>
                </a:solidFill>
                <a:latin typeface="Calibri" panose="020F0502020204030204" pitchFamily="34" charset="0"/>
                <a:ea typeface="+mn-ea"/>
                <a:cs typeface="+mn-cs"/>
              </a:rPr>
              <a:t> </a:t>
            </a:r>
            <a:r>
              <a:rPr lang="ru-RU" sz="2400" dirty="0">
                <a:solidFill>
                  <a:prstClr val="black"/>
                </a:solidFill>
                <a:latin typeface="Times New Roman" panose="02020603050405020304" pitchFamily="18" charset="0"/>
                <a:ea typeface="+mn-ea"/>
                <a:cs typeface="Times New Roman" panose="02020603050405020304" pitchFamily="18" charset="0"/>
              </a:rPr>
              <a:t>Беседы о </a:t>
            </a:r>
            <a:r>
              <a:rPr lang="ru-RU" sz="2400" dirty="0" smtClean="0">
                <a:solidFill>
                  <a:prstClr val="black"/>
                </a:solidFill>
                <a:latin typeface="Times New Roman" panose="02020603050405020304" pitchFamily="18" charset="0"/>
                <a:ea typeface="+mn-ea"/>
                <a:cs typeface="Times New Roman" panose="02020603050405020304" pitchFamily="18" charset="0"/>
              </a:rPr>
              <a:t>профессиях</a:t>
            </a:r>
            <a:br>
              <a:rPr lang="ru-RU" sz="2400" dirty="0" smtClean="0">
                <a:solidFill>
                  <a:prstClr val="black"/>
                </a:solidFill>
                <a:latin typeface="Times New Roman" panose="02020603050405020304" pitchFamily="18" charset="0"/>
                <a:ea typeface="+mn-ea"/>
                <a:cs typeface="Times New Roman" panose="02020603050405020304" pitchFamily="18" charset="0"/>
              </a:rPr>
            </a:br>
            <a:r>
              <a:rPr lang="ru-RU" sz="2400" dirty="0" smtClean="0">
                <a:solidFill>
                  <a:srgbClr val="C00000"/>
                </a:solidFill>
                <a:latin typeface="Times New Roman" panose="02020603050405020304" pitchFamily="18" charset="0"/>
                <a:ea typeface="+mn-ea"/>
                <a:cs typeface="Times New Roman" panose="02020603050405020304" pitchFamily="18" charset="0"/>
              </a:rPr>
              <a:t>* </a:t>
            </a:r>
            <a:r>
              <a:rPr lang="ru-RU" sz="2400" dirty="0" smtClean="0">
                <a:solidFill>
                  <a:prstClr val="black"/>
                </a:solidFill>
                <a:latin typeface="Times New Roman" panose="02020603050405020304" pitchFamily="18" charset="0"/>
                <a:ea typeface="+mn-ea"/>
                <a:cs typeface="Times New Roman" panose="02020603050405020304" pitchFamily="18" charset="0"/>
              </a:rPr>
              <a:t>Просмотр </a:t>
            </a:r>
            <a:r>
              <a:rPr lang="ru-RU" sz="2400" dirty="0">
                <a:solidFill>
                  <a:prstClr val="black"/>
                </a:solidFill>
                <a:latin typeface="Times New Roman" panose="02020603050405020304" pitchFamily="18" charset="0"/>
                <a:ea typeface="+mn-ea"/>
                <a:cs typeface="Times New Roman" panose="02020603050405020304" pitchFamily="18" charset="0"/>
              </a:rPr>
              <a:t>роликов о </a:t>
            </a:r>
            <a:r>
              <a:rPr lang="ru-RU" sz="2400" dirty="0" smtClean="0">
                <a:solidFill>
                  <a:prstClr val="black"/>
                </a:solidFill>
                <a:latin typeface="Times New Roman" panose="02020603050405020304" pitchFamily="18" charset="0"/>
                <a:ea typeface="+mn-ea"/>
                <a:cs typeface="Times New Roman" panose="02020603050405020304" pitchFamily="18" charset="0"/>
              </a:rPr>
              <a:t>профессиях</a:t>
            </a:r>
            <a:br>
              <a:rPr lang="ru-RU" sz="2400" dirty="0" smtClean="0">
                <a:solidFill>
                  <a:prstClr val="black"/>
                </a:solidFill>
                <a:latin typeface="Times New Roman" panose="02020603050405020304" pitchFamily="18" charset="0"/>
                <a:ea typeface="+mn-ea"/>
                <a:cs typeface="Times New Roman" panose="02020603050405020304" pitchFamily="18" charset="0"/>
              </a:rPr>
            </a:br>
            <a:r>
              <a:rPr lang="ru-RU" sz="2400" dirty="0" smtClean="0">
                <a:solidFill>
                  <a:srgbClr val="C00000"/>
                </a:solidFill>
                <a:latin typeface="Times New Roman" panose="02020603050405020304" pitchFamily="18" charset="0"/>
                <a:ea typeface="+mn-ea"/>
                <a:cs typeface="Times New Roman" panose="02020603050405020304" pitchFamily="18" charset="0"/>
              </a:rPr>
              <a:t>* </a:t>
            </a:r>
            <a:r>
              <a:rPr lang="ru-RU" sz="2400" dirty="0" smtClean="0">
                <a:solidFill>
                  <a:prstClr val="black"/>
                </a:solidFill>
                <a:latin typeface="Times New Roman" panose="02020603050405020304" pitchFamily="18" charset="0"/>
                <a:ea typeface="+mn-ea"/>
                <a:cs typeface="Times New Roman" panose="02020603050405020304" pitchFamily="18" charset="0"/>
              </a:rPr>
              <a:t>Обсуждение </a:t>
            </a:r>
            <a:r>
              <a:rPr lang="ru-RU" sz="2400" dirty="0">
                <a:solidFill>
                  <a:prstClr val="black"/>
                </a:solidFill>
                <a:latin typeface="Times New Roman" panose="02020603050405020304" pitchFamily="18" charset="0"/>
                <a:ea typeface="+mn-ea"/>
                <a:cs typeface="Times New Roman" panose="02020603050405020304" pitchFamily="18" charset="0"/>
              </a:rPr>
              <a:t>правил безопасности на рабочем месте</a:t>
            </a:r>
            <a:br>
              <a:rPr lang="ru-RU" sz="2400" dirty="0">
                <a:solidFill>
                  <a:prstClr val="black"/>
                </a:solidFill>
                <a:latin typeface="Times New Roman" panose="02020603050405020304" pitchFamily="18" charset="0"/>
                <a:ea typeface="+mn-ea"/>
                <a:cs typeface="Times New Roman" panose="02020603050405020304" pitchFamily="18" charset="0"/>
              </a:rPr>
            </a:br>
            <a:r>
              <a:rPr lang="ru-RU" sz="2400" dirty="0" smtClean="0">
                <a:solidFill>
                  <a:srgbClr val="C00000"/>
                </a:solidFill>
                <a:latin typeface="Times New Roman" panose="02020603050405020304" pitchFamily="18" charset="0"/>
                <a:ea typeface="+mn-ea"/>
                <a:cs typeface="Times New Roman" panose="02020603050405020304" pitchFamily="18" charset="0"/>
              </a:rPr>
              <a:t>* </a:t>
            </a:r>
            <a:r>
              <a:rPr lang="ru-RU" sz="2400" dirty="0">
                <a:solidFill>
                  <a:prstClr val="black"/>
                </a:solidFill>
                <a:latin typeface="Times New Roman" panose="02020603050405020304" pitchFamily="18" charset="0"/>
                <a:ea typeface="+mn-ea"/>
                <a:cs typeface="Times New Roman" panose="02020603050405020304" pitchFamily="18" charset="0"/>
              </a:rPr>
              <a:t>О</a:t>
            </a:r>
            <a:r>
              <a:rPr lang="ru-RU" sz="2400" dirty="0" smtClean="0">
                <a:solidFill>
                  <a:prstClr val="black"/>
                </a:solidFill>
                <a:latin typeface="Times New Roman" panose="02020603050405020304" pitchFamily="18" charset="0"/>
                <a:ea typeface="+mn-ea"/>
                <a:cs typeface="Times New Roman" panose="02020603050405020304" pitchFamily="18" charset="0"/>
              </a:rPr>
              <a:t>бсуждение </a:t>
            </a:r>
            <a:r>
              <a:rPr lang="ru-RU" sz="2400" dirty="0">
                <a:solidFill>
                  <a:prstClr val="black"/>
                </a:solidFill>
                <a:latin typeface="Times New Roman" panose="02020603050405020304" pitchFamily="18" charset="0"/>
                <a:ea typeface="+mn-ea"/>
                <a:cs typeface="Times New Roman" panose="02020603050405020304" pitchFamily="18" charset="0"/>
              </a:rPr>
              <a:t>последствий неправильного поведения</a:t>
            </a:r>
            <a:r>
              <a:rPr lang="ru-RU" sz="2400" dirty="0">
                <a:solidFill>
                  <a:prstClr val="black"/>
                </a:solidFill>
                <a:latin typeface="Calibri" panose="020F0502020204030204" pitchFamily="34" charset="0"/>
                <a:ea typeface="+mn-ea"/>
                <a:cs typeface="+mn-cs"/>
              </a:rPr>
              <a:t/>
            </a:r>
            <a:br>
              <a:rPr lang="ru-RU" sz="2400" dirty="0">
                <a:solidFill>
                  <a:prstClr val="black"/>
                </a:solidFill>
                <a:latin typeface="Calibri" panose="020F0502020204030204" pitchFamily="34" charset="0"/>
                <a:ea typeface="+mn-ea"/>
                <a:cs typeface="+mn-cs"/>
              </a:rPr>
            </a:br>
            <a:r>
              <a:rPr lang="en-US" sz="2700" dirty="0" smtClean="0">
                <a:solidFill>
                  <a:srgbClr val="C00000"/>
                </a:solidFill>
                <a:latin typeface="Times New Roman"/>
              </a:rPr>
              <a:t>II </a:t>
            </a:r>
            <a:r>
              <a:rPr lang="ru-RU" sz="2700" dirty="0" smtClean="0">
                <a:solidFill>
                  <a:srgbClr val="C00000"/>
                </a:solidFill>
                <a:latin typeface="Times New Roman"/>
              </a:rPr>
              <a:t>этап</a:t>
            </a:r>
            <a:r>
              <a:rPr lang="en-US" sz="2700" b="1" dirty="0" smtClean="0">
                <a:solidFill>
                  <a:srgbClr val="FF0000"/>
                </a:solidFill>
                <a:latin typeface="Times New Roman"/>
              </a:rPr>
              <a:t> </a:t>
            </a:r>
            <a:r>
              <a:rPr lang="ru-RU" sz="2700" dirty="0" smtClean="0">
                <a:solidFill>
                  <a:srgbClr val="C00000"/>
                </a:solidFill>
                <a:latin typeface="Times New Roman"/>
              </a:rPr>
              <a:t>(</a:t>
            </a:r>
            <a:r>
              <a:rPr lang="ru-RU" sz="2700" i="1" dirty="0">
                <a:solidFill>
                  <a:srgbClr val="C00000"/>
                </a:solidFill>
                <a:latin typeface="Times New Roman"/>
              </a:rPr>
              <a:t>основной</a:t>
            </a:r>
            <a:r>
              <a:rPr lang="ru-RU" sz="2700" i="1" dirty="0" smtClean="0">
                <a:solidFill>
                  <a:srgbClr val="C00000"/>
                </a:solidFill>
                <a:latin typeface="Times New Roman"/>
              </a:rPr>
              <a:t>)</a:t>
            </a:r>
            <a:r>
              <a:rPr lang="ru-RU" sz="3200" i="1" dirty="0" smtClean="0">
                <a:solidFill>
                  <a:srgbClr val="C00000"/>
                </a:solidFill>
                <a:latin typeface="Times New Roman"/>
              </a:rPr>
              <a:t/>
            </a:r>
            <a:br>
              <a:rPr lang="ru-RU" sz="3200" i="1" dirty="0" smtClean="0">
                <a:solidFill>
                  <a:srgbClr val="C00000"/>
                </a:solidFill>
                <a:latin typeface="Times New Roman"/>
              </a:rPr>
            </a:br>
            <a:r>
              <a:rPr lang="ru-RU" sz="2400" b="1" i="1" dirty="0" smtClean="0">
                <a:solidFill>
                  <a:srgbClr val="C00000"/>
                </a:solidFill>
                <a:latin typeface="Times New Roman"/>
              </a:rPr>
              <a:t>* </a:t>
            </a:r>
            <a:r>
              <a:rPr lang="ru-RU" sz="2400" dirty="0" smtClean="0">
                <a:solidFill>
                  <a:prstClr val="black"/>
                </a:solidFill>
                <a:latin typeface="Times New Roman" panose="02020603050405020304" pitchFamily="18" charset="0"/>
                <a:ea typeface="+mn-ea"/>
                <a:cs typeface="Times New Roman" panose="02020603050405020304" pitchFamily="18" charset="0"/>
              </a:rPr>
              <a:t>Экскурсии </a:t>
            </a:r>
            <a:r>
              <a:rPr lang="ru-RU" sz="2400" dirty="0">
                <a:solidFill>
                  <a:prstClr val="black"/>
                </a:solidFill>
                <a:latin typeface="Times New Roman" panose="02020603050405020304" pitchFamily="18" charset="0"/>
                <a:ea typeface="+mn-ea"/>
                <a:cs typeface="Times New Roman" panose="02020603050405020304" pitchFamily="18" charset="0"/>
              </a:rPr>
              <a:t>на рабочие места отдельных работников детского </a:t>
            </a:r>
            <a:r>
              <a:rPr lang="ru-RU" sz="2400" dirty="0" smtClean="0">
                <a:solidFill>
                  <a:prstClr val="black"/>
                </a:solidFill>
                <a:latin typeface="Times New Roman" panose="02020603050405020304" pitchFamily="18" charset="0"/>
                <a:ea typeface="+mn-ea"/>
                <a:cs typeface="Times New Roman" panose="02020603050405020304" pitchFamily="18" charset="0"/>
              </a:rPr>
              <a:t>сада</a:t>
            </a:r>
            <a:br>
              <a:rPr lang="ru-RU" sz="2400" dirty="0" smtClean="0">
                <a:solidFill>
                  <a:prstClr val="black"/>
                </a:solidFill>
                <a:latin typeface="Times New Roman" panose="02020603050405020304" pitchFamily="18" charset="0"/>
                <a:ea typeface="+mn-ea"/>
                <a:cs typeface="Times New Roman" panose="02020603050405020304" pitchFamily="18" charset="0"/>
              </a:rPr>
            </a:br>
            <a:r>
              <a:rPr lang="ru-RU" sz="2400" dirty="0" smtClean="0">
                <a:solidFill>
                  <a:srgbClr val="C00000"/>
                </a:solidFill>
                <a:latin typeface="Times New Roman" panose="02020603050405020304" pitchFamily="18" charset="0"/>
                <a:ea typeface="+mn-ea"/>
                <a:cs typeface="Times New Roman" panose="02020603050405020304" pitchFamily="18" charset="0"/>
              </a:rPr>
              <a:t>* </a:t>
            </a:r>
            <a:r>
              <a:rPr lang="ru-RU" sz="2400" dirty="0" smtClean="0">
                <a:solidFill>
                  <a:schemeClr val="tx1"/>
                </a:solidFill>
                <a:latin typeface="Times New Roman" panose="02020603050405020304" pitchFamily="18" charset="0"/>
                <a:ea typeface="+mn-ea"/>
                <a:cs typeface="Times New Roman" panose="02020603050405020304" pitchFamily="18" charset="0"/>
              </a:rPr>
              <a:t>Рассказ сотрудника о своей профессии</a:t>
            </a:r>
            <a:br>
              <a:rPr lang="ru-RU" sz="2400" dirty="0" smtClean="0">
                <a:solidFill>
                  <a:schemeClr val="tx1"/>
                </a:solidFill>
                <a:latin typeface="Times New Roman" panose="02020603050405020304" pitchFamily="18" charset="0"/>
                <a:ea typeface="+mn-ea"/>
                <a:cs typeface="Times New Roman" panose="02020603050405020304" pitchFamily="18" charset="0"/>
              </a:rPr>
            </a:br>
            <a:r>
              <a:rPr lang="ru-RU" sz="2400" dirty="0" smtClean="0">
                <a:solidFill>
                  <a:srgbClr val="C00000"/>
                </a:solidFill>
                <a:latin typeface="Times New Roman" panose="02020603050405020304" pitchFamily="18" charset="0"/>
                <a:ea typeface="+mn-ea"/>
                <a:cs typeface="Times New Roman" panose="02020603050405020304" pitchFamily="18" charset="0"/>
              </a:rPr>
              <a:t>* </a:t>
            </a:r>
            <a:r>
              <a:rPr lang="ru-RU" sz="2200" spc="100" dirty="0">
                <a:solidFill>
                  <a:prstClr val="black">
                    <a:lumMod val="95000"/>
                    <a:lumOff val="5000"/>
                  </a:prstClr>
                </a:solidFill>
                <a:latin typeface="Times New Roman" panose="02020603050405020304" pitchFamily="18" charset="0"/>
                <a:cs typeface="Times New Roman" panose="02020603050405020304" pitchFamily="18" charset="0"/>
              </a:rPr>
              <a:t>Выявление ситуаций, приводящих к нежелательным последствиям </a:t>
            </a:r>
            <a: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t/>
            </a:r>
            <a:b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br>
            <a:r>
              <a:rPr lang="ru-RU" sz="2200" spc="100" dirty="0" smtClean="0">
                <a:solidFill>
                  <a:srgbClr val="C00000"/>
                </a:solidFill>
                <a:latin typeface="Times New Roman" panose="02020603050405020304" pitchFamily="18" charset="0"/>
                <a:cs typeface="Times New Roman" panose="02020603050405020304" pitchFamily="18" charset="0"/>
              </a:rPr>
              <a:t>*</a:t>
            </a:r>
            <a: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t> Обсуждение вариантов поведения в той или иной ситуации и тех       нежелательных последствий, которые могут возникнуть</a:t>
            </a:r>
            <a:b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br>
            <a:r>
              <a:rPr lang="en-US" sz="2700" dirty="0" smtClean="0">
                <a:solidFill>
                  <a:srgbClr val="C00000"/>
                </a:solidFill>
                <a:latin typeface="Times New Roman"/>
              </a:rPr>
              <a:t>III </a:t>
            </a:r>
            <a:r>
              <a:rPr lang="ru-RU" sz="2700" dirty="0" smtClean="0">
                <a:solidFill>
                  <a:srgbClr val="C00000"/>
                </a:solidFill>
                <a:latin typeface="Times New Roman"/>
              </a:rPr>
              <a:t>этап (обобщающий) </a:t>
            </a:r>
            <a:br>
              <a:rPr lang="ru-RU" sz="2700" dirty="0" smtClean="0">
                <a:solidFill>
                  <a:srgbClr val="C00000"/>
                </a:solidFill>
                <a:latin typeface="Times New Roman"/>
              </a:rPr>
            </a:br>
            <a:r>
              <a:rPr lang="ru-RU" sz="2400" dirty="0" smtClean="0">
                <a:solidFill>
                  <a:srgbClr val="C00000"/>
                </a:solidFill>
                <a:latin typeface="Times New Roman"/>
              </a:rPr>
              <a:t>* </a:t>
            </a:r>
            <a:r>
              <a:rPr lang="ru-RU" sz="2200" spc="100" dirty="0">
                <a:solidFill>
                  <a:prstClr val="black">
                    <a:lumMod val="95000"/>
                    <a:lumOff val="5000"/>
                  </a:prstClr>
                </a:solidFill>
                <a:latin typeface="Times New Roman" panose="02020603050405020304" pitchFamily="18" charset="0"/>
                <a:cs typeface="Times New Roman" panose="02020603050405020304" pitchFamily="18" charset="0"/>
              </a:rPr>
              <a:t>Изображение нежелательных последствий неприемлемого </a:t>
            </a:r>
            <a: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t>поведения</a:t>
            </a:r>
            <a:b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br>
            <a:r>
              <a:rPr lang="ru-RU" sz="2400" spc="100" dirty="0" smtClean="0">
                <a:solidFill>
                  <a:srgbClr val="C00000"/>
                </a:solidFill>
                <a:latin typeface="Times New Roman" panose="02020603050405020304" pitchFamily="18" charset="0"/>
                <a:cs typeface="Times New Roman" panose="02020603050405020304" pitchFamily="18" charset="0"/>
              </a:rPr>
              <a:t>* </a:t>
            </a:r>
            <a:r>
              <a:rPr lang="ru-RU" sz="2200" spc="100" dirty="0">
                <a:solidFill>
                  <a:prstClr val="black">
                    <a:lumMod val="95000"/>
                    <a:lumOff val="5000"/>
                  </a:prstClr>
                </a:solidFill>
                <a:latin typeface="Times New Roman" panose="02020603050405020304" pitchFamily="18" charset="0"/>
                <a:cs typeface="Times New Roman" panose="02020603050405020304" pitchFamily="18" charset="0"/>
              </a:rPr>
              <a:t>Рассказ детей о тех последствиях, к которым может привести обсуждаемая </a:t>
            </a:r>
            <a: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t>                                    ситуация</a:t>
            </a:r>
            <a:b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br>
            <a:r>
              <a:rPr lang="ru-RU" sz="2200" spc="100" dirty="0" smtClean="0">
                <a:solidFill>
                  <a:srgbClr val="C00000"/>
                </a:solidFill>
                <a:latin typeface="Times New Roman" panose="02020603050405020304" pitchFamily="18" charset="0"/>
                <a:cs typeface="Times New Roman" panose="02020603050405020304" pitchFamily="18" charset="0"/>
              </a:rPr>
              <a:t>* </a:t>
            </a:r>
            <a:r>
              <a:rPr lang="ru-RU" sz="2200" spc="100" dirty="0" smtClean="0">
                <a:solidFill>
                  <a:schemeClr val="tx1"/>
                </a:solidFill>
                <a:latin typeface="Times New Roman" panose="02020603050405020304" pitchFamily="18" charset="0"/>
                <a:cs typeface="Times New Roman" panose="02020603050405020304" pitchFamily="18" charset="0"/>
              </a:rPr>
              <a:t>Обсуждение и </a:t>
            </a:r>
            <a:r>
              <a:rPr lang="ru-RU" sz="2200" spc="100" dirty="0" err="1" smtClean="0">
                <a:solidFill>
                  <a:schemeClr val="tx1"/>
                </a:solidFill>
                <a:latin typeface="Times New Roman" panose="02020603050405020304" pitchFamily="18" charset="0"/>
                <a:cs typeface="Times New Roman" panose="02020603050405020304" pitchFamily="18" charset="0"/>
              </a:rPr>
              <a:t>зарисовывание</a:t>
            </a:r>
            <a:r>
              <a:rPr lang="ru-RU" sz="2200" spc="100" dirty="0" smtClean="0">
                <a:solidFill>
                  <a:schemeClr val="tx1"/>
                </a:solidFill>
                <a:latin typeface="Times New Roman" panose="02020603050405020304" pitchFamily="18" charset="0"/>
                <a:cs typeface="Times New Roman" panose="02020603050405020304" pitchFamily="18" charset="0"/>
              </a:rPr>
              <a:t> правил безопасного поведения</a:t>
            </a:r>
            <a:br>
              <a:rPr lang="ru-RU" sz="2200" spc="100" dirty="0" smtClean="0">
                <a:solidFill>
                  <a:schemeClr val="tx1"/>
                </a:solidFill>
                <a:latin typeface="Times New Roman" panose="02020603050405020304" pitchFamily="18" charset="0"/>
                <a:cs typeface="Times New Roman" panose="02020603050405020304" pitchFamily="18" charset="0"/>
              </a:rPr>
            </a:br>
            <a:r>
              <a:rPr lang="ru-RU" sz="2200" spc="100" dirty="0" smtClean="0">
                <a:solidFill>
                  <a:srgbClr val="C00000"/>
                </a:solidFill>
                <a:latin typeface="Times New Roman" panose="02020603050405020304" pitchFamily="18" charset="0"/>
                <a:cs typeface="Times New Roman" panose="02020603050405020304" pitchFamily="18" charset="0"/>
              </a:rPr>
              <a:t>* </a:t>
            </a:r>
            <a:r>
              <a:rPr lang="ru-RU" sz="2200" spc="100" dirty="0">
                <a:solidFill>
                  <a:prstClr val="black">
                    <a:lumMod val="95000"/>
                    <a:lumOff val="5000"/>
                  </a:prstClr>
                </a:solidFill>
                <a:latin typeface="Times New Roman" panose="02020603050405020304" pitchFamily="18" charset="0"/>
                <a:cs typeface="Times New Roman" panose="02020603050405020304" pitchFamily="18" charset="0"/>
              </a:rPr>
              <a:t>Объяснение детьми правил безопасного поведения на рабочем </a:t>
            </a:r>
            <a: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t>месте</a:t>
            </a:r>
            <a:b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br>
            <a:r>
              <a:rPr lang="ru-RU" sz="2200" spc="100" dirty="0" smtClean="0">
                <a:solidFill>
                  <a:srgbClr val="C00000"/>
                </a:solidFill>
                <a:latin typeface="Times New Roman" panose="02020603050405020304" pitchFamily="18" charset="0"/>
                <a:cs typeface="Times New Roman" panose="02020603050405020304" pitchFamily="18" charset="0"/>
              </a:rPr>
              <a:t>* </a:t>
            </a:r>
            <a:r>
              <a:rPr lang="ru-RU" sz="2200" spc="100" dirty="0">
                <a:solidFill>
                  <a:prstClr val="black">
                    <a:lumMod val="95000"/>
                    <a:lumOff val="5000"/>
                  </a:prstClr>
                </a:solidFill>
                <a:latin typeface="Times New Roman" panose="02020603050405020304" pitchFamily="18" charset="0"/>
                <a:cs typeface="Times New Roman" panose="02020603050405020304" pitchFamily="18" charset="0"/>
              </a:rPr>
              <a:t>Оформление альбома с правилами безопасного поведения для каждой </a:t>
            </a:r>
            <a: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t>профессии</a:t>
            </a:r>
            <a:br>
              <a:rPr lang="ru-RU" sz="2200" spc="100" dirty="0" smtClean="0">
                <a:solidFill>
                  <a:prstClr val="black">
                    <a:lumMod val="95000"/>
                    <a:lumOff val="5000"/>
                  </a:prstClr>
                </a:solidFill>
                <a:latin typeface="Times New Roman" panose="02020603050405020304" pitchFamily="18" charset="0"/>
                <a:cs typeface="Times New Roman" panose="02020603050405020304" pitchFamily="18" charset="0"/>
              </a:rPr>
            </a:br>
            <a:r>
              <a:rPr lang="ru-RU" sz="2200" spc="100" dirty="0" smtClean="0">
                <a:solidFill>
                  <a:srgbClr val="C00000"/>
                </a:solidFill>
                <a:latin typeface="Times New Roman" panose="02020603050405020304" pitchFamily="18" charset="0"/>
                <a:cs typeface="Times New Roman" panose="02020603050405020304" pitchFamily="18" charset="0"/>
              </a:rPr>
              <a:t>* </a:t>
            </a:r>
            <a:r>
              <a:rPr lang="ru-RU" sz="2200" spc="100" dirty="0" smtClean="0">
                <a:solidFill>
                  <a:schemeClr val="tx1"/>
                </a:solidFill>
                <a:latin typeface="Times New Roman" panose="02020603050405020304" pitchFamily="18" charset="0"/>
                <a:cs typeface="Times New Roman" panose="02020603050405020304" pitchFamily="18" charset="0"/>
              </a:rPr>
              <a:t>Дидактические игры, сюжетно – ролевые игры по профессиям</a:t>
            </a:r>
            <a:br>
              <a:rPr lang="ru-RU" sz="2200" spc="100" dirty="0" smtClean="0">
                <a:solidFill>
                  <a:schemeClr val="tx1"/>
                </a:solidFill>
                <a:latin typeface="Times New Roman" panose="02020603050405020304" pitchFamily="18" charset="0"/>
                <a:cs typeface="Times New Roman" panose="02020603050405020304" pitchFamily="18" charset="0"/>
              </a:rPr>
            </a:br>
            <a:r>
              <a:rPr lang="ru-RU" sz="2200" spc="100" dirty="0" smtClean="0">
                <a:solidFill>
                  <a:srgbClr val="C00000"/>
                </a:solidFill>
                <a:latin typeface="Times New Roman" panose="02020603050405020304" pitchFamily="18" charset="0"/>
                <a:cs typeface="Times New Roman" panose="02020603050405020304" pitchFamily="18" charset="0"/>
              </a:rPr>
              <a:t>*</a:t>
            </a:r>
            <a:r>
              <a:rPr lang="ru-RU" sz="2200" spc="100" dirty="0" smtClean="0">
                <a:solidFill>
                  <a:schemeClr val="tx1"/>
                </a:solidFill>
                <a:latin typeface="Times New Roman" panose="02020603050405020304" pitchFamily="18" charset="0"/>
                <a:cs typeface="Times New Roman" panose="02020603050405020304" pitchFamily="18" charset="0"/>
              </a:rPr>
              <a:t> </a:t>
            </a:r>
            <a:r>
              <a:rPr lang="ru-RU" sz="2200" spc="100" dirty="0">
                <a:solidFill>
                  <a:prstClr val="black">
                    <a:lumMod val="95000"/>
                    <a:lumOff val="5000"/>
                  </a:prstClr>
                </a:solidFill>
                <a:latin typeface="Times New Roman" panose="02020603050405020304" pitchFamily="18" charset="0"/>
                <a:cs typeface="Times New Roman" panose="02020603050405020304" pitchFamily="18" charset="0"/>
              </a:rPr>
              <a:t>Презентация альбомов с правилами сотрудникам детского сада</a:t>
            </a:r>
            <a:r>
              <a:rPr lang="ru-RU" sz="2200" spc="100" dirty="0" smtClean="0">
                <a:solidFill>
                  <a:schemeClr val="tx1"/>
                </a:solidFill>
                <a:latin typeface="Times New Roman" panose="02020603050405020304" pitchFamily="18" charset="0"/>
                <a:cs typeface="Times New Roman" panose="02020603050405020304" pitchFamily="18" charset="0"/>
              </a:rPr>
              <a:t/>
            </a:r>
            <a:br>
              <a:rPr lang="ru-RU" sz="2200" spc="100" dirty="0" smtClean="0">
                <a:solidFill>
                  <a:schemeClr val="tx1"/>
                </a:solidFill>
                <a:latin typeface="Times New Roman" panose="02020603050405020304" pitchFamily="18" charset="0"/>
                <a:cs typeface="Times New Roman" panose="02020603050405020304" pitchFamily="18" charset="0"/>
              </a:rPr>
            </a:br>
            <a:r>
              <a:rPr lang="ru-RU" sz="3100" dirty="0">
                <a:solidFill>
                  <a:srgbClr val="C00000"/>
                </a:solidFill>
                <a:latin typeface="Times New Roman" panose="02020603050405020304" pitchFamily="18" charset="0"/>
                <a:cs typeface="Times New Roman" panose="02020603050405020304" pitchFamily="18" charset="0"/>
              </a:rPr>
              <a:t/>
            </a:r>
            <a:br>
              <a:rPr lang="ru-RU" sz="3100" dirty="0">
                <a:solidFill>
                  <a:srgbClr val="C00000"/>
                </a:solidFill>
                <a:latin typeface="Times New Roman" panose="02020603050405020304" pitchFamily="18" charset="0"/>
                <a:cs typeface="Times New Roman" panose="02020603050405020304" pitchFamily="18" charset="0"/>
              </a:rPr>
            </a:br>
            <a:r>
              <a:rPr lang="ru-RU" sz="4000" dirty="0">
                <a:solidFill>
                  <a:srgbClr val="FF0000"/>
                </a:solidFill>
                <a:latin typeface="Times New Roman"/>
              </a:rPr>
              <a:t/>
            </a:r>
            <a:br>
              <a:rPr lang="ru-RU" sz="4000" dirty="0">
                <a:solidFill>
                  <a:srgbClr val="FF0000"/>
                </a:solidFill>
                <a:latin typeface="Times New Roman"/>
              </a:rPr>
            </a:br>
            <a:r>
              <a:rPr lang="ru-RU" sz="2800" dirty="0">
                <a:solidFill>
                  <a:srgbClr val="C00000"/>
                </a:solidFill>
                <a:latin typeface="Times New Roman"/>
                <a:ea typeface="+mn-ea"/>
                <a:cs typeface="+mn-cs"/>
              </a:rPr>
              <a:t/>
            </a:r>
            <a:br>
              <a:rPr lang="ru-RU" sz="2800" dirty="0">
                <a:solidFill>
                  <a:srgbClr val="C00000"/>
                </a:solidFill>
                <a:latin typeface="Times New Roman"/>
                <a:ea typeface="+mn-ea"/>
                <a:cs typeface="+mn-cs"/>
              </a:rPr>
            </a:br>
            <a:r>
              <a:rPr lang="ru-RU" sz="2800" dirty="0" smtClean="0">
                <a:solidFill>
                  <a:srgbClr val="C00000"/>
                </a:solidFill>
                <a:latin typeface="Times New Roman" panose="02020603050405020304" pitchFamily="18" charset="0"/>
                <a:cs typeface="Times New Roman" panose="02020603050405020304" pitchFamily="18" charset="0"/>
              </a:rPr>
              <a:t/>
            </a:r>
            <a:br>
              <a:rPr lang="ru-RU" sz="2800" dirty="0" smtClean="0">
                <a:solidFill>
                  <a:srgbClr val="C00000"/>
                </a:solidFill>
                <a:latin typeface="Times New Roman" panose="02020603050405020304" pitchFamily="18" charset="0"/>
                <a:cs typeface="Times New Roman" panose="02020603050405020304" pitchFamily="18" charset="0"/>
              </a:rPr>
            </a:br>
            <a:endParaRPr lang="ru-RU"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15700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txBox="1">
            <a:spLocks/>
          </p:cNvSpPr>
          <p:nvPr/>
        </p:nvSpPr>
        <p:spPr>
          <a:xfrm>
            <a:off x="0" y="0"/>
            <a:ext cx="12192000" cy="3177915"/>
          </a:xfrm>
          <a:prstGeom prst="rect">
            <a:avLst/>
          </a:prstGeom>
        </p:spPr>
        <p:txBody>
          <a:bodyPr vert="horz" lIns="45720" tIns="45720" rIns="4572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91440" marR="0" lvl="0" indent="-91440"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ru-RU" sz="16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Беседы о профессиях,  обсуждение правил безопасности на рабочем месте, обсуждение последствий неправильного поведения</a:t>
            </a:r>
          </a:p>
          <a:p>
            <a:pPr marL="91440" marR="0" lvl="0" indent="-91440"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ru-RU" sz="16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Экскурсии на рабочие места отдельных работников детского сада</a:t>
            </a:r>
          </a:p>
          <a:p>
            <a:pPr marL="91440" marR="0" lvl="0" indent="-91440"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ru-RU" sz="16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Сюжетно-ролевые игры по профессиям</a:t>
            </a:r>
          </a:p>
          <a:p>
            <a:pPr marL="91440" marR="0" lvl="0" indent="-91440"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ru-RU" sz="16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Дидактические игры</a:t>
            </a:r>
          </a:p>
          <a:p>
            <a:pPr marL="91440" marR="0" lvl="0" indent="-91440"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ru-RU" sz="16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Просмотр роликов о профессиях</a:t>
            </a:r>
          </a:p>
          <a:p>
            <a:pPr marL="91440" marR="0" lvl="0" indent="-91440"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ru-RU" sz="16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Чтение детской и познавательной литературы о профессиях</a:t>
            </a:r>
          </a:p>
          <a:p>
            <a:pPr marL="91440" marR="0" lvl="0" indent="-91440"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r>
              <a:rPr kumimoji="0" lang="ru-RU" sz="1600" b="0" i="0" u="none" strike="noStrike" kern="1200" cap="none" spc="0" normalizeH="0" baseline="0" noProof="0" dirty="0" smtClean="0">
                <a:ln>
                  <a:noFill/>
                </a:ln>
                <a:solidFill>
                  <a:sysClr val="windowText" lastClr="000000"/>
                </a:solidFill>
                <a:effectLst/>
                <a:uLnTx/>
                <a:uFillTx/>
                <a:latin typeface="Times New Roman" panose="02020603050405020304" pitchFamily="18" charset="0"/>
                <a:cs typeface="Times New Roman" panose="02020603050405020304" pitchFamily="18" charset="0"/>
              </a:rPr>
              <a:t>- Рисование обсуждаемых ситуаций </a:t>
            </a:r>
          </a:p>
          <a:p>
            <a:pPr marL="91440" marR="0" lvl="0" indent="-91440" algn="l" defTabSz="914400" rtl="0" eaLnBrk="1" fontAlgn="auto" latinLnBrk="0" hangingPunct="1">
              <a:lnSpc>
                <a:spcPct val="90000"/>
              </a:lnSpc>
              <a:spcBef>
                <a:spcPts val="1200"/>
              </a:spcBef>
              <a:spcAft>
                <a:spcPts val="200"/>
              </a:spcAft>
              <a:buClr>
                <a:srgbClr val="1CADE4"/>
              </a:buClr>
              <a:buSzPct val="100000"/>
              <a:buFont typeface="Tw Cen MT" panose="020B0602020104020603" pitchFamily="34" charset="0"/>
              <a:buChar char=" "/>
              <a:tabLst/>
              <a:defRPr/>
            </a:pPr>
            <a:endParaRPr kumimoji="0" lang="ru-RU" sz="18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mn-cs"/>
            </a:endParaRPr>
          </a:p>
        </p:txBody>
      </p:sp>
      <p:pic>
        <p:nvPicPr>
          <p:cNvPr id="5" name="Рисунок 4"/>
          <p:cNvPicPr>
            <a:picLocks noChangeAspect="1"/>
          </p:cNvPicPr>
          <p:nvPr/>
        </p:nvPicPr>
        <p:blipFill>
          <a:blip r:embed="rId2"/>
          <a:stretch>
            <a:fillRect/>
          </a:stretch>
        </p:blipFill>
        <p:spPr>
          <a:xfrm>
            <a:off x="119921" y="3289591"/>
            <a:ext cx="2616909" cy="3456731"/>
          </a:xfrm>
          <a:prstGeom prst="rect">
            <a:avLst/>
          </a:prstGeom>
        </p:spPr>
      </p:pic>
      <p:pic>
        <p:nvPicPr>
          <p:cNvPr id="6" name="Рисунок 5"/>
          <p:cNvPicPr>
            <a:picLocks noChangeAspect="1"/>
          </p:cNvPicPr>
          <p:nvPr/>
        </p:nvPicPr>
        <p:blipFill>
          <a:blip r:embed="rId3"/>
          <a:stretch>
            <a:fillRect/>
          </a:stretch>
        </p:blipFill>
        <p:spPr>
          <a:xfrm>
            <a:off x="2852927" y="3289590"/>
            <a:ext cx="2713218" cy="3456732"/>
          </a:xfrm>
          <a:prstGeom prst="rect">
            <a:avLst/>
          </a:prstGeom>
        </p:spPr>
      </p:pic>
      <p:pic>
        <p:nvPicPr>
          <p:cNvPr id="7" name="Рисунок 6"/>
          <p:cNvPicPr>
            <a:picLocks noChangeAspect="1"/>
          </p:cNvPicPr>
          <p:nvPr/>
        </p:nvPicPr>
        <p:blipFill>
          <a:blip r:embed="rId4"/>
          <a:stretch>
            <a:fillRect/>
          </a:stretch>
        </p:blipFill>
        <p:spPr>
          <a:xfrm>
            <a:off x="5974625" y="785813"/>
            <a:ext cx="2882893" cy="2447939"/>
          </a:xfrm>
          <a:prstGeom prst="rect">
            <a:avLst/>
          </a:prstGeom>
        </p:spPr>
      </p:pic>
      <p:pic>
        <p:nvPicPr>
          <p:cNvPr id="8" name="Рисунок 7"/>
          <p:cNvPicPr>
            <a:picLocks noChangeAspect="1"/>
          </p:cNvPicPr>
          <p:nvPr/>
        </p:nvPicPr>
        <p:blipFill>
          <a:blip r:embed="rId5"/>
          <a:stretch>
            <a:fillRect/>
          </a:stretch>
        </p:blipFill>
        <p:spPr>
          <a:xfrm>
            <a:off x="8407906" y="3289590"/>
            <a:ext cx="3464303" cy="3456732"/>
          </a:xfrm>
          <a:prstGeom prst="rect">
            <a:avLst/>
          </a:prstGeom>
        </p:spPr>
      </p:pic>
      <p:pic>
        <p:nvPicPr>
          <p:cNvPr id="9" name="Рисунок 8"/>
          <p:cNvPicPr>
            <a:picLocks noChangeAspect="1"/>
          </p:cNvPicPr>
          <p:nvPr/>
        </p:nvPicPr>
        <p:blipFill>
          <a:blip r:embed="rId6"/>
          <a:stretch>
            <a:fillRect/>
          </a:stretch>
        </p:blipFill>
        <p:spPr>
          <a:xfrm>
            <a:off x="5694688" y="3289590"/>
            <a:ext cx="2597121" cy="3456732"/>
          </a:xfrm>
          <a:prstGeom prst="rect">
            <a:avLst/>
          </a:prstGeom>
        </p:spPr>
      </p:pic>
      <p:pic>
        <p:nvPicPr>
          <p:cNvPr id="10" name="Рисунок 9"/>
          <p:cNvPicPr>
            <a:picLocks noChangeAspect="1"/>
          </p:cNvPicPr>
          <p:nvPr/>
        </p:nvPicPr>
        <p:blipFill>
          <a:blip r:embed="rId7"/>
          <a:stretch>
            <a:fillRect/>
          </a:stretch>
        </p:blipFill>
        <p:spPr>
          <a:xfrm>
            <a:off x="8899614" y="438961"/>
            <a:ext cx="2972595" cy="2850629"/>
          </a:xfrm>
          <a:prstGeom prst="rect">
            <a:avLst/>
          </a:prstGeom>
        </p:spPr>
      </p:pic>
    </p:spTree>
    <p:extLst>
      <p:ext uri="{BB962C8B-B14F-4D97-AF65-F5344CB8AC3E}">
        <p14:creationId xmlns:p14="http://schemas.microsoft.com/office/powerpoint/2010/main" val="391718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24852"/>
            <a:ext cx="9381066" cy="1169233"/>
          </a:xfrm>
        </p:spPr>
        <p:txBody>
          <a:bodyPr>
            <a:normAutofit/>
          </a:bodyPr>
          <a:lstStyle/>
          <a:p>
            <a:pPr algn="ctr"/>
            <a:r>
              <a:rPr lang="ru-RU" sz="3200" spc="100" dirty="0">
                <a:solidFill>
                  <a:srgbClr val="C00000"/>
                </a:solidFill>
                <a:latin typeface="Times New Roman" panose="02020603050405020304" pitchFamily="18" charset="0"/>
                <a:cs typeface="Times New Roman" panose="02020603050405020304" pitchFamily="18" charset="0"/>
              </a:rPr>
              <a:t>Выявление ситуаций, приводящих к нежелательным последствиям </a:t>
            </a:r>
            <a:endParaRPr lang="ru-RU" sz="2000"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511809" y="1613844"/>
            <a:ext cx="8029128" cy="4529721"/>
          </a:xfrm>
          <a:prstGeom prst="rect">
            <a:avLst/>
          </a:prstGeom>
        </p:spPr>
      </p:pic>
    </p:spTree>
    <p:extLst>
      <p:ext uri="{BB962C8B-B14F-4D97-AF65-F5344CB8AC3E}">
        <p14:creationId xmlns:p14="http://schemas.microsoft.com/office/powerpoint/2010/main" val="3839166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39844"/>
            <a:ext cx="9770810" cy="1274164"/>
          </a:xfrm>
        </p:spPr>
        <p:txBody>
          <a:bodyPr>
            <a:normAutofit/>
          </a:bodyPr>
          <a:lstStyle/>
          <a:p>
            <a:pPr algn="ctr"/>
            <a:r>
              <a:rPr lang="ru-RU" sz="2400" cap="all" spc="100" dirty="0">
                <a:solidFill>
                  <a:srgbClr val="C00000"/>
                </a:solidFill>
                <a:latin typeface="Times New Roman" panose="02020603050405020304" pitchFamily="18" charset="0"/>
                <a:cs typeface="Times New Roman" panose="02020603050405020304" pitchFamily="18" charset="0"/>
              </a:rPr>
              <a:t>Обсуждение вариантов поведения в той или иной ситуации и тех нежелательных последствий, которые могут возникнуть</a:t>
            </a:r>
            <a:endParaRPr lang="ru-RU" sz="3200" dirty="0">
              <a:solidFill>
                <a:srgbClr val="C00000"/>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246227" y="1769843"/>
            <a:ext cx="6633023" cy="4517528"/>
          </a:xfrm>
          <a:prstGeom prst="rect">
            <a:avLst/>
          </a:prstGeom>
        </p:spPr>
      </p:pic>
    </p:spTree>
    <p:extLst>
      <p:ext uri="{BB962C8B-B14F-4D97-AF65-F5344CB8AC3E}">
        <p14:creationId xmlns:p14="http://schemas.microsoft.com/office/powerpoint/2010/main" val="1161399700"/>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525</TotalTime>
  <Words>193</Words>
  <Application>Microsoft Office PowerPoint</Application>
  <PresentationFormat>Широкоэкранный</PresentationFormat>
  <Paragraphs>42</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Times New Roman</vt:lpstr>
      <vt:lpstr>Trebuchet MS</vt:lpstr>
      <vt:lpstr>Tw Cen MT</vt:lpstr>
      <vt:lpstr>Wingdings 3</vt:lpstr>
      <vt:lpstr>Аспект</vt:lpstr>
      <vt:lpstr>Презентация PowerPoint</vt:lpstr>
      <vt:lpstr>Цель: Дать каждому ребенку основные понятия опасных для жизни ситуаций и способах их предотвращения на рабочем месте.  задачи:               * Сформировать представления о профессиях в детском саду, условиях труда * Расширить общий кругозор воспитанника о правилах безопасного   поведения в бытовых условиях          * Формирование навыков и модели безопасного поведения в быту </vt:lpstr>
      <vt:lpstr>Тип проекта: нормотворческий Продолжительность: краткосрочный  Образовательные области:  * Социально – коммуникативная * Познавательная,  * Речевая * Художественно – эстетическая * Физическая Участники проекта: дети подготовительной  группы, воспитатели, сотрудники д/сада, родители воспитанников. </vt:lpstr>
      <vt:lpstr>                              Нормативные документы</vt:lpstr>
      <vt:lpstr>Презентация PowerPoint</vt:lpstr>
      <vt:lpstr>                            Этапы проекта I  этап (подготовительный) * Чтение детской и познавательной литературы о профессиях * Беседы о профессиях * Просмотр роликов о профессиях * Обсуждение правил безопасности на рабочем месте * Обсуждение последствий неправильного поведения II этап (основной) * Экскурсии на рабочие места отдельных работников детского сада * Рассказ сотрудника о своей профессии * Выявление ситуаций, приводящих к нежелательным последствиям  * Обсуждение вариантов поведения в той или иной ситуации и тех       нежелательных последствий, которые могут возникнуть III этап (обобщающий)  * Изображение нежелательных последствий неприемлемого поведения * Рассказ детей о тех последствиях, к которым может привести обсуждаемая                                     ситуация * Обсуждение и зарисовывание правил безопасного поведения * Объяснение детьми правил безопасного поведения на рабочем месте * Оформление альбома с правилами безопасного поведения для каждой профессии * Дидактические игры, сюжетно – ролевые игры по профессиям * Презентация альбомов с правилами сотрудникам детского сада     </vt:lpstr>
      <vt:lpstr>Презентация PowerPoint</vt:lpstr>
      <vt:lpstr>Выявление ситуаций, приводящих к нежелательным последствиям </vt:lpstr>
      <vt:lpstr>Обсуждение вариантов поведения в той или иной ситуации и тех нежелательных последствий, которые могут возникнуть</vt:lpstr>
      <vt:lpstr>Изображение нежелательных последствий неприемлемого поведения</vt:lpstr>
      <vt:lpstr>Рассказ детей о тех последствиях, к которым может привести обсуждаемая ситуация</vt:lpstr>
      <vt:lpstr>Обсуждение и зарисовывание  правил безопасного поведения</vt:lpstr>
      <vt:lpstr>Объяснение детьми правил безопасного поведения на рабочем месте</vt:lpstr>
      <vt:lpstr>Оформление альбома с правилами безопасного поведения для каждой профессии</vt:lpstr>
      <vt:lpstr>Взаимодействие с семьями воспитанников: Беседы с детьми, совместное рисование иллюстраций к проекту, чтение детской литературы, заучивание стихов.</vt:lpstr>
      <vt:lpstr>Презентация альбомов с правилами сотрудникам детского  сада</vt:lpstr>
      <vt:lpstr>                                                  Литература 1. Дыбина, О. В. Неизведанное рядом. Опыты и эксперименты для дошкольников / О. В. Дыбина, Н. П. Рахманова, В. В. Щетинина. – М.: Наука, 2010. – 362 с. 2. Дыбина, О. В. Из чего сделаны предметы. Игры-занятия для дошкольников. - М.: Сфера, 2010г. 3. Мартынова, Е. А. Организация опытно-экспериментальной деятельности детей 2-7 лет / Е.А.    Мартынова, И.М. Сучкова. – М.: Академия, 2011. – 256 с. 4. Кондрашов В.П. Введение дошкольников в мир профессий: Учебно-методическое пособие / В.П. Кондрашов.-Балашов: Изд-во «Николаев», 2004. 5. Королева, Л. А. Познавательно-исследовательская деятельность в ДОУ. Тематические дни / Л. А. Королева. – СПб: Детство-Пресс, 2015. – 64с. 6.Короткова, Н.А. Познавательно-исследовательская деятельность старших дошкольников // Ребенок в детском саду. – 2009. – №3. – С. 4–12. 7. Куликовская, И. Э, Совгир, Н. Н. Детское экспериментирование. Старший дошкольный возраст / И. Э. Куликовская, Н. Н. Совгир. – М.: Педагогическое общество России, 2010. – 79 с 8. Локтионова, З. А., Варыгина, В. В. Поисково-познавательная работа в детском саду / З. А. Локтионова, В. В. Варыгина // Методист. – 2006. – №8. – С. 60–64. 9. Нищева Н.В Комплексная образовательная программа дошкольного образования для детей с тяжелыми нарушениями речи с 3 – 7 лет. 10. Потапова Т.В. Беседы о профессиях с детьми 4-7 лет / Т.В. Потапова - М.: ТЦ Сфера, 2008. 6. 11.Шорыгина Т.А. Профессии, какие они? / Т.А. Шорыгина., Издательство ГНОМ и Д, 2011.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Лидия Яценко</cp:lastModifiedBy>
  <cp:revision>40</cp:revision>
  <dcterms:created xsi:type="dcterms:W3CDTF">2022-10-12T12:10:36Z</dcterms:created>
  <dcterms:modified xsi:type="dcterms:W3CDTF">2022-12-25T19:59:14Z</dcterms:modified>
</cp:coreProperties>
</file>