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Feuil1!$B$1</c:f>
              <c:strCache>
                <c:ptCount val="1"/>
                <c:pt idx="0">
                  <c:v># de ménages</c:v>
                </c:pt>
              </c:strCache>
            </c:strRef>
          </c:tx>
          <c:invertIfNegative val="0"/>
          <c:cat>
            <c:strRef>
              <c:f>Feuil1!$A$2:$A$9</c:f>
              <c:strCache>
                <c:ptCount val="8"/>
                <c:pt idx="0">
                  <c:v>Bandiagara</c:v>
                </c:pt>
                <c:pt idx="1">
                  <c:v>Bankass</c:v>
                </c:pt>
                <c:pt idx="2">
                  <c:v>Djénné</c:v>
                </c:pt>
                <c:pt idx="3">
                  <c:v>Douentza</c:v>
                </c:pt>
                <c:pt idx="4">
                  <c:v>Koro</c:v>
                </c:pt>
                <c:pt idx="5">
                  <c:v>Mopti</c:v>
                </c:pt>
                <c:pt idx="6">
                  <c:v>Tenenkou</c:v>
                </c:pt>
                <c:pt idx="7">
                  <c:v>Youwarou</c:v>
                </c:pt>
              </c:strCache>
            </c:strRef>
          </c:cat>
          <c:val>
            <c:numRef>
              <c:f>Feuil1!$B$2:$B$9</c:f>
              <c:numCache>
                <c:formatCode>General</c:formatCode>
                <c:ptCount val="8"/>
                <c:pt idx="0">
                  <c:v>1090</c:v>
                </c:pt>
                <c:pt idx="1">
                  <c:v>2080</c:v>
                </c:pt>
                <c:pt idx="2">
                  <c:v>1264</c:v>
                </c:pt>
                <c:pt idx="3">
                  <c:v>336</c:v>
                </c:pt>
                <c:pt idx="4">
                  <c:v>2187</c:v>
                </c:pt>
                <c:pt idx="5">
                  <c:v>1183</c:v>
                </c:pt>
                <c:pt idx="6">
                  <c:v>770</c:v>
                </c:pt>
                <c:pt idx="7">
                  <c:v>26</c:v>
                </c:pt>
              </c:numCache>
            </c:numRef>
          </c:val>
        </c:ser>
        <c:ser>
          <c:idx val="1"/>
          <c:order val="1"/>
          <c:tx>
            <c:strRef>
              <c:f>Feuil1!$C$1</c:f>
              <c:strCache>
                <c:ptCount val="1"/>
                <c:pt idx="0">
                  <c:v>Homme</c:v>
                </c:pt>
              </c:strCache>
            </c:strRef>
          </c:tx>
          <c:invertIfNegative val="0"/>
          <c:cat>
            <c:strRef>
              <c:f>Feuil1!$A$2:$A$9</c:f>
              <c:strCache>
                <c:ptCount val="8"/>
                <c:pt idx="0">
                  <c:v>Bandiagara</c:v>
                </c:pt>
                <c:pt idx="1">
                  <c:v>Bankass</c:v>
                </c:pt>
                <c:pt idx="2">
                  <c:v>Djénné</c:v>
                </c:pt>
                <c:pt idx="3">
                  <c:v>Douentza</c:v>
                </c:pt>
                <c:pt idx="4">
                  <c:v>Koro</c:v>
                </c:pt>
                <c:pt idx="5">
                  <c:v>Mopti</c:v>
                </c:pt>
                <c:pt idx="6">
                  <c:v>Tenenkou</c:v>
                </c:pt>
                <c:pt idx="7">
                  <c:v>Youwarou</c:v>
                </c:pt>
              </c:strCache>
            </c:strRef>
          </c:cat>
          <c:val>
            <c:numRef>
              <c:f>Feuil1!$C$2:$C$9</c:f>
              <c:numCache>
                <c:formatCode>General</c:formatCode>
                <c:ptCount val="8"/>
                <c:pt idx="0">
                  <c:v>3071</c:v>
                </c:pt>
                <c:pt idx="1">
                  <c:v>6275</c:v>
                </c:pt>
                <c:pt idx="2">
                  <c:v>2739</c:v>
                </c:pt>
                <c:pt idx="3">
                  <c:v>673</c:v>
                </c:pt>
                <c:pt idx="4">
                  <c:v>6689</c:v>
                </c:pt>
                <c:pt idx="5">
                  <c:v>3213</c:v>
                </c:pt>
                <c:pt idx="6">
                  <c:v>1576</c:v>
                </c:pt>
                <c:pt idx="7">
                  <c:v>64</c:v>
                </c:pt>
              </c:numCache>
            </c:numRef>
          </c:val>
        </c:ser>
        <c:ser>
          <c:idx val="2"/>
          <c:order val="2"/>
          <c:tx>
            <c:strRef>
              <c:f>Feuil1!$D$1</c:f>
              <c:strCache>
                <c:ptCount val="1"/>
                <c:pt idx="0">
                  <c:v>Femme</c:v>
                </c:pt>
              </c:strCache>
            </c:strRef>
          </c:tx>
          <c:invertIfNegative val="0"/>
          <c:cat>
            <c:strRef>
              <c:f>Feuil1!$A$2:$A$9</c:f>
              <c:strCache>
                <c:ptCount val="8"/>
                <c:pt idx="0">
                  <c:v>Bandiagara</c:v>
                </c:pt>
                <c:pt idx="1">
                  <c:v>Bankass</c:v>
                </c:pt>
                <c:pt idx="2">
                  <c:v>Djénné</c:v>
                </c:pt>
                <c:pt idx="3">
                  <c:v>Douentza</c:v>
                </c:pt>
                <c:pt idx="4">
                  <c:v>Koro</c:v>
                </c:pt>
                <c:pt idx="5">
                  <c:v>Mopti</c:v>
                </c:pt>
                <c:pt idx="6">
                  <c:v>Tenenkou</c:v>
                </c:pt>
                <c:pt idx="7">
                  <c:v>Youwarou</c:v>
                </c:pt>
              </c:strCache>
            </c:strRef>
          </c:cat>
          <c:val>
            <c:numRef>
              <c:f>Feuil1!$D$2:$D$9</c:f>
              <c:numCache>
                <c:formatCode>General</c:formatCode>
                <c:ptCount val="8"/>
                <c:pt idx="0">
                  <c:v>2977</c:v>
                </c:pt>
                <c:pt idx="1">
                  <c:v>6231</c:v>
                </c:pt>
                <c:pt idx="2">
                  <c:v>3127</c:v>
                </c:pt>
                <c:pt idx="3">
                  <c:v>808</c:v>
                </c:pt>
                <c:pt idx="4">
                  <c:v>5823</c:v>
                </c:pt>
                <c:pt idx="5">
                  <c:v>3506</c:v>
                </c:pt>
                <c:pt idx="6">
                  <c:v>1617</c:v>
                </c:pt>
                <c:pt idx="7">
                  <c:v>38</c:v>
                </c:pt>
              </c:numCache>
            </c:numRef>
          </c:val>
        </c:ser>
        <c:dLbls>
          <c:showLegendKey val="0"/>
          <c:showVal val="0"/>
          <c:showCatName val="0"/>
          <c:showSerName val="0"/>
          <c:showPercent val="0"/>
          <c:showBubbleSize val="0"/>
        </c:dLbls>
        <c:gapWidth val="150"/>
        <c:shape val="cylinder"/>
        <c:axId val="142425544"/>
        <c:axId val="69445232"/>
        <c:axId val="0"/>
      </c:bar3DChart>
      <c:catAx>
        <c:axId val="142425544"/>
        <c:scaling>
          <c:orientation val="minMax"/>
        </c:scaling>
        <c:delete val="0"/>
        <c:axPos val="l"/>
        <c:numFmt formatCode="General" sourceLinked="0"/>
        <c:majorTickMark val="out"/>
        <c:minorTickMark val="none"/>
        <c:tickLblPos val="nextTo"/>
        <c:crossAx val="69445232"/>
        <c:crosses val="autoZero"/>
        <c:auto val="1"/>
        <c:lblAlgn val="ctr"/>
        <c:lblOffset val="100"/>
        <c:noMultiLvlLbl val="0"/>
      </c:catAx>
      <c:valAx>
        <c:axId val="69445232"/>
        <c:scaling>
          <c:orientation val="minMax"/>
        </c:scaling>
        <c:delete val="0"/>
        <c:axPos val="b"/>
        <c:majorGridlines/>
        <c:numFmt formatCode="General" sourceLinked="1"/>
        <c:majorTickMark val="out"/>
        <c:minorTickMark val="none"/>
        <c:tickLblPos val="nextTo"/>
        <c:crossAx val="142425544"/>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Cliquez et modifiez le titre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Cliquez pour modifier le style des sous-titres du masque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5/27/2019</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Cliquez et modifiez le titre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Faire glisser l'image vers l'espace réservé ou cliquer sur l'icône pour l'ajouter</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5/27/2019</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u-dessus de légende">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Cliquez et modifiez le titre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5/27/2019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Faire glisser l'image vers l'espace réservé ou cliquer sur l'icône pour l'ajouter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Ferme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5/27/2019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Cliquez et modifiez le titre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Cliquez et modifiez le titre</a:t>
            </a:r>
            <a:endParaRPr/>
          </a:p>
        </p:txBody>
      </p:sp>
      <p:sp>
        <p:nvSpPr>
          <p:cNvPr id="3" name="Content Placeholder 2"/>
          <p:cNvSpPr>
            <a:spLocks noGrp="1"/>
          </p:cNvSpPr>
          <p:nvPr>
            <p:ph idx="1"/>
          </p:nvPr>
        </p:nvSpPr>
        <p:spPr/>
        <p:txBody>
          <a:bodyPr/>
          <a:lstStyle>
            <a:lvl5pPr>
              <a:defRPr/>
            </a:lvl5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Cliquez et modifiez le titre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Cliquez pour modifier le style des sous-titres du masque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5/27/2019</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Cliquez et modifiez le titre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Cliquez pour modifier les styles du texte du masque</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5/27/2019</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Cliquez et modifiez le titre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5/27/2019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Cliquez et modifiez le titre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Cliquez pour modifier les styles du texte du masque</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Cliquez pour modifier les styles du texte du masque</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5/27/2019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Cliquez et modifiez le titre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5/27/2019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5/27/2019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Cliquez et modifiez le titre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5/27/2019</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Cliquez et modifiez le titre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5/27/2019</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125" y="3508375"/>
            <a:ext cx="7127875" cy="1874931"/>
          </a:xfrm>
        </p:spPr>
        <p:txBody>
          <a:bodyPr>
            <a:normAutofit fontScale="90000"/>
          </a:bodyPr>
          <a:lstStyle/>
          <a:p>
            <a:r>
              <a:rPr lang="fr-FR" b="1" dirty="0"/>
              <a:t>Rapport sur la situation des </a:t>
            </a:r>
            <a:r>
              <a:rPr lang="fr-FR" b="1" dirty="0" err="1"/>
              <a:t>PDIs</a:t>
            </a:r>
            <a:r>
              <a:rPr lang="fr-FR" b="1" dirty="0"/>
              <a:t> de Mopti</a:t>
            </a:r>
            <a:r>
              <a:rPr lang="fr-FR" dirty="0"/>
              <a:t/>
            </a:r>
            <a:br>
              <a:rPr lang="fr-FR" dirty="0"/>
            </a:br>
            <a:endParaRPr lang="fr-FR" dirty="0"/>
          </a:p>
        </p:txBody>
      </p:sp>
      <p:sp>
        <p:nvSpPr>
          <p:cNvPr id="3" name="Sous-titre 2"/>
          <p:cNvSpPr>
            <a:spLocks noGrp="1"/>
          </p:cNvSpPr>
          <p:nvPr>
            <p:ph type="subTitle" idx="1"/>
          </p:nvPr>
        </p:nvSpPr>
        <p:spPr>
          <a:xfrm>
            <a:off x="1095375" y="4826001"/>
            <a:ext cx="6143625" cy="1144494"/>
          </a:xfrm>
        </p:spPr>
        <p:txBody>
          <a:bodyPr>
            <a:normAutofit fontScale="25000" lnSpcReduction="20000"/>
          </a:bodyPr>
          <a:lstStyle/>
          <a:p>
            <a:r>
              <a:rPr lang="fr-FR" sz="5600" b="1" dirty="0"/>
              <a:t>Mission ICC du 20 au 24 Mai 2019</a:t>
            </a:r>
            <a:endParaRPr lang="fr-FR" sz="5600" dirty="0"/>
          </a:p>
          <a:p>
            <a:r>
              <a:rPr lang="fr-FR" sz="5600" b="1" dirty="0"/>
              <a:t> </a:t>
            </a:r>
            <a:endParaRPr lang="fr-FR" sz="5600" dirty="0"/>
          </a:p>
          <a:p>
            <a:r>
              <a:rPr lang="fr-FR" sz="5600" b="1" dirty="0"/>
              <a:t> </a:t>
            </a:r>
            <a:endParaRPr lang="fr-FR" sz="5600" dirty="0"/>
          </a:p>
          <a:p>
            <a:r>
              <a:rPr lang="fr-FR" sz="5600" b="1" dirty="0"/>
              <a:t> </a:t>
            </a:r>
            <a:endParaRPr lang="fr-FR" sz="5600" dirty="0"/>
          </a:p>
          <a:p>
            <a:r>
              <a:rPr lang="fr-FR" sz="5600" b="1" dirty="0"/>
              <a:t>Evaluation de la Situation des Abris</a:t>
            </a:r>
            <a:endParaRPr lang="fr-FR" sz="5600" dirty="0"/>
          </a:p>
          <a:p>
            <a:endParaRPr lang="fr-FR" dirty="0"/>
          </a:p>
        </p:txBody>
      </p:sp>
    </p:spTree>
    <p:extLst>
      <p:ext uri="{BB962C8B-B14F-4D97-AF65-F5344CB8AC3E}">
        <p14:creationId xmlns:p14="http://schemas.microsoft.com/office/powerpoint/2010/main" val="420934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u="sng" dirty="0"/>
              <a:t>Contexte et analyse de la situation :</a:t>
            </a:r>
            <a:r>
              <a:rPr lang="fr-FR" dirty="0"/>
              <a:t/>
            </a:r>
            <a:br>
              <a:rPr lang="fr-FR" dirty="0"/>
            </a:br>
            <a:endParaRPr lang="fr-FR" dirty="0"/>
          </a:p>
        </p:txBody>
      </p:sp>
      <p:sp>
        <p:nvSpPr>
          <p:cNvPr id="4" name="Espace réservé du contenu 3"/>
          <p:cNvSpPr>
            <a:spLocks noGrp="1"/>
          </p:cNvSpPr>
          <p:nvPr>
            <p:ph idx="1"/>
          </p:nvPr>
        </p:nvSpPr>
        <p:spPr/>
        <p:txBody>
          <a:bodyPr>
            <a:normAutofit fontScale="70000" lnSpcReduction="20000"/>
          </a:bodyPr>
          <a:lstStyle/>
          <a:p>
            <a:r>
              <a:rPr lang="fr-FR" sz="2300" dirty="0"/>
              <a:t>La situation sécuritaire dans certaines zones de la </a:t>
            </a:r>
            <a:r>
              <a:rPr lang="fr-FR" sz="2300" dirty="0" err="1"/>
              <a:t>region</a:t>
            </a:r>
            <a:r>
              <a:rPr lang="fr-FR" sz="2300" dirty="0"/>
              <a:t> de Mopti demeure toujours alarmante, notamment suite aux conflits intercommunautaires survenus dans le cercle de Gouro, </a:t>
            </a:r>
            <a:r>
              <a:rPr lang="fr-FR" sz="2300" dirty="0" err="1"/>
              <a:t>Bankass</a:t>
            </a:r>
            <a:r>
              <a:rPr lang="fr-FR" sz="2300" dirty="0"/>
              <a:t>, Bandiagara et Douentza où l’insécurité est élevée. Le cercle de </a:t>
            </a:r>
            <a:r>
              <a:rPr lang="fr-FR" sz="2300" dirty="0" err="1"/>
              <a:t>Bankass</a:t>
            </a:r>
            <a:r>
              <a:rPr lang="fr-FR" sz="2300" dirty="0"/>
              <a:t> a enregistré le plus grand nombre d’incidents Mopti, suivi du cercle de Douentza à cause aussi de la présence des Engins Explosifs Improvisés (EEI)</a:t>
            </a:r>
            <a:r>
              <a:rPr lang="fr-FR" sz="2300" dirty="0" smtClean="0"/>
              <a:t>.</a:t>
            </a:r>
            <a:r>
              <a:rPr lang="fr-FR" sz="2300" dirty="0"/>
              <a:t> </a:t>
            </a:r>
          </a:p>
          <a:p>
            <a:r>
              <a:rPr lang="fr-FR" sz="2300" dirty="0"/>
              <a:t>A la suite des violences variées dans les cercles de Koro, </a:t>
            </a:r>
            <a:r>
              <a:rPr lang="fr-FR" sz="2300" dirty="0" err="1"/>
              <a:t>Bankass</a:t>
            </a:r>
            <a:r>
              <a:rPr lang="fr-FR" sz="2300" dirty="0"/>
              <a:t>, </a:t>
            </a:r>
            <a:r>
              <a:rPr lang="fr-FR" sz="2300" dirty="0" err="1"/>
              <a:t>Djénné</a:t>
            </a:r>
            <a:r>
              <a:rPr lang="fr-FR" sz="2300" dirty="0"/>
              <a:t>, et </a:t>
            </a:r>
            <a:r>
              <a:rPr lang="fr-FR" sz="2300" dirty="0" err="1"/>
              <a:t>Tenenkou</a:t>
            </a:r>
            <a:r>
              <a:rPr lang="fr-FR" sz="2300" dirty="0"/>
              <a:t>, le nombre de déplacées dans la région de Mopti est passée de 31590 personnes au 28 Février 2019 (selon le rapport DTM de février 2019) a 45450 personnes au 31 mars 2019, soit une augmentation de 13860 individus entre le 1</a:t>
            </a:r>
            <a:r>
              <a:rPr lang="fr-FR" sz="2300" baseline="30000" dirty="0"/>
              <a:t>er</a:t>
            </a:r>
            <a:r>
              <a:rPr lang="fr-FR" sz="2300" dirty="0"/>
              <a:t> au 31 mars 2019.</a:t>
            </a:r>
          </a:p>
          <a:p>
            <a:r>
              <a:rPr lang="fr-FR" sz="2300" dirty="0"/>
              <a:t>Ces scénarios ont provoqué un mouvement massif des populations quittant leur zone d’origine et s’orientant vers le centre et périphéries de Mopti, laissant derrière elles leurs biens matériels et moyens d’existence. Elles sont de ce fait, soient accueillies dans des familles d’accueil ou dans de sites susceptibles aux inondations en zone d’hivernage où le niveau de </a:t>
            </a:r>
            <a:r>
              <a:rPr lang="fr-FR" sz="2300" dirty="0" smtClean="0"/>
              <a:t>pluviométrie </a:t>
            </a:r>
            <a:r>
              <a:rPr lang="fr-FR" sz="2300" dirty="0"/>
              <a:t>atteint jusqu’à 50 cm et où les eaux puissent s’infiltrer dans les tentes.</a:t>
            </a:r>
            <a:endParaRPr lang="fr-FR" dirty="0"/>
          </a:p>
          <a:p>
            <a:endParaRPr lang="fr-FR" dirty="0"/>
          </a:p>
        </p:txBody>
      </p:sp>
    </p:spTree>
    <p:extLst>
      <p:ext uri="{BB962C8B-B14F-4D97-AF65-F5344CB8AC3E}">
        <p14:creationId xmlns:p14="http://schemas.microsoft.com/office/powerpoint/2010/main" val="1086459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95833"/>
            <a:ext cx="8362951" cy="1339292"/>
          </a:xfrm>
        </p:spPr>
        <p:txBody>
          <a:bodyPr>
            <a:normAutofit/>
          </a:bodyPr>
          <a:lstStyle/>
          <a:p>
            <a:pPr algn="ctr"/>
            <a:r>
              <a:rPr lang="fr-FR" sz="2000" b="1" dirty="0"/>
              <a:t>Le tableau suivant illustre les chiffres de Personnes Déplacées Internes (</a:t>
            </a:r>
            <a:r>
              <a:rPr lang="fr-FR" sz="2000" b="1" dirty="0" err="1"/>
              <a:t>PDIs</a:t>
            </a:r>
            <a:r>
              <a:rPr lang="fr-FR" sz="2000" b="1" dirty="0"/>
              <a:t>) par catégorie de genre :</a:t>
            </a:r>
            <a:r>
              <a:rPr lang="fr-FR" dirty="0"/>
              <a:t/>
            </a:r>
            <a:br>
              <a:rPr lang="fr-FR" dirty="0"/>
            </a:br>
            <a:endParaRPr lang="fr-FR" dirty="0"/>
          </a:p>
        </p:txBody>
      </p:sp>
      <p:graphicFrame>
        <p:nvGraphicFramePr>
          <p:cNvPr id="4" name="Espace réservé du contenu 3"/>
          <p:cNvGraphicFramePr>
            <a:graphicFrameLocks noGrp="1"/>
          </p:cNvGraphicFramePr>
          <p:nvPr>
            <p:ph idx="1"/>
          </p:nvPr>
        </p:nvGraphicFramePr>
        <p:xfrm>
          <a:off x="779463" y="1949450"/>
          <a:ext cx="7583487" cy="4006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987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fr-FR" sz="2400" b="1" dirty="0"/>
              <a:t>Situation du site de </a:t>
            </a:r>
            <a:r>
              <a:rPr lang="fr-FR" sz="2400" b="1" dirty="0" err="1"/>
              <a:t>Socoura</a:t>
            </a:r>
            <a:r>
              <a:rPr lang="fr-FR" sz="2400" dirty="0"/>
              <a:t> :</a:t>
            </a:r>
            <a:br>
              <a:rPr lang="fr-FR" sz="2400" dirty="0"/>
            </a:br>
            <a:r>
              <a:rPr lang="fr-FR" sz="2400" b="1" dirty="0"/>
              <a:t/>
            </a:r>
            <a:br>
              <a:rPr lang="fr-FR" sz="2400" b="1" dirty="0"/>
            </a:br>
            <a:endParaRPr lang="fr-FR" sz="2000" b="1" dirty="0"/>
          </a:p>
        </p:txBody>
      </p:sp>
      <p:sp>
        <p:nvSpPr>
          <p:cNvPr id="3" name="Espace réservé du contenu 2"/>
          <p:cNvSpPr>
            <a:spLocks noGrp="1"/>
          </p:cNvSpPr>
          <p:nvPr>
            <p:ph idx="1"/>
          </p:nvPr>
        </p:nvSpPr>
        <p:spPr/>
        <p:txBody>
          <a:bodyPr>
            <a:normAutofit fontScale="77500" lnSpcReduction="20000"/>
          </a:bodyPr>
          <a:lstStyle/>
          <a:p>
            <a:r>
              <a:rPr lang="fr-FR" sz="2000" b="1" dirty="0"/>
              <a:t>Les incidents intervenus dans les zones de conflits ont contribué à des mouvements continuels des Personnes Déplacées Internes (</a:t>
            </a:r>
            <a:r>
              <a:rPr lang="fr-FR" sz="2000" b="1" dirty="0" err="1"/>
              <a:t>PDIs</a:t>
            </a:r>
            <a:r>
              <a:rPr lang="fr-FR" sz="2000" b="1" dirty="0"/>
              <a:t>) dans 25 sites identifiés, parmi lesquels, seul un site a bénéficié à un appui en centre d’accueil géré par un administrateur et quatre agents. Ce site étant un ancien terrain de football, est situé dans la commune de </a:t>
            </a:r>
            <a:r>
              <a:rPr lang="fr-FR" sz="2000" b="1" dirty="0" err="1"/>
              <a:t>Socoura</a:t>
            </a:r>
            <a:r>
              <a:rPr lang="fr-FR" sz="2000" b="1" dirty="0"/>
              <a:t>, à peu près à 7 km de la ville de Mopti. </a:t>
            </a:r>
          </a:p>
          <a:p>
            <a:r>
              <a:rPr lang="fr-FR" sz="2000" b="1" dirty="0"/>
              <a:t> </a:t>
            </a:r>
          </a:p>
          <a:p>
            <a:r>
              <a:rPr lang="fr-FR" sz="2000" b="1" dirty="0" err="1"/>
              <a:t>L’unicef</a:t>
            </a:r>
            <a:r>
              <a:rPr lang="fr-FR" sz="2000" b="1" dirty="0"/>
              <a:t>  a implémenté une tente dédiée uniquement aux femmes allaitantes, et un poste de santé, dont au total, le site regorge 25 abris (tentes et abris nomades). Les réalisations sont faites par </a:t>
            </a:r>
            <a:r>
              <a:rPr lang="fr-FR" sz="2000" b="1" dirty="0" err="1"/>
              <a:t>l’unicef</a:t>
            </a:r>
            <a:r>
              <a:rPr lang="fr-FR" sz="2000" b="1" dirty="0"/>
              <a:t> et la Croix Rouge Malienne.</a:t>
            </a:r>
          </a:p>
          <a:p>
            <a:r>
              <a:rPr lang="fr-FR" sz="2000" b="1" dirty="0"/>
              <a:t>Les familles de 130 ménages de 631 personnes, reparties entre 20 à 30 personnes par tente. Vu l’arrivée progressive des PDIS, elles se trouvent entassées en promiscuité.</a:t>
            </a:r>
          </a:p>
          <a:p>
            <a:r>
              <a:rPr lang="fr-FR" sz="1100" dirty="0"/>
              <a:t> </a:t>
            </a:r>
          </a:p>
          <a:p>
            <a:endParaRPr lang="fr-FR" sz="1100" dirty="0"/>
          </a:p>
        </p:txBody>
      </p:sp>
    </p:spTree>
    <p:extLst>
      <p:ext uri="{BB962C8B-B14F-4D97-AF65-F5344CB8AC3E}">
        <p14:creationId xmlns:p14="http://schemas.microsoft.com/office/powerpoint/2010/main" val="4132855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Contraintes :</a:t>
            </a:r>
            <a:r>
              <a:rPr lang="fr-FR" dirty="0"/>
              <a:t> </a:t>
            </a:r>
          </a:p>
        </p:txBody>
      </p:sp>
      <p:sp>
        <p:nvSpPr>
          <p:cNvPr id="3" name="Espace réservé du contenu 2"/>
          <p:cNvSpPr>
            <a:spLocks noGrp="1"/>
          </p:cNvSpPr>
          <p:nvPr>
            <p:ph idx="1"/>
          </p:nvPr>
        </p:nvSpPr>
        <p:spPr/>
        <p:txBody>
          <a:bodyPr/>
          <a:lstStyle/>
          <a:p>
            <a:r>
              <a:rPr lang="fr-FR" dirty="0"/>
              <a:t>Selon les informations recueillies auprès de l’OMS et du comité en charge du poste de santé, les pathologies les plus récurrentes et observées en soin de santé primaire sont les infections respiratoires aigues (IRA</a:t>
            </a:r>
            <a:r>
              <a:rPr lang="fr-FR" dirty="0" smtClean="0"/>
              <a:t>) chez </a:t>
            </a:r>
            <a:r>
              <a:rPr lang="fr-FR" smtClean="0"/>
              <a:t>les enfants, </a:t>
            </a:r>
            <a:r>
              <a:rPr lang="fr-FR"/>
              <a:t>les hypertensions chez les vieilles personnes et l’ulcère dû au stress.</a:t>
            </a:r>
          </a:p>
          <a:p>
            <a:endParaRPr lang="fr-FR" dirty="0"/>
          </a:p>
        </p:txBody>
      </p:sp>
    </p:spTree>
    <p:extLst>
      <p:ext uri="{BB962C8B-B14F-4D97-AF65-F5344CB8AC3E}">
        <p14:creationId xmlns:p14="http://schemas.microsoft.com/office/powerpoint/2010/main" val="3730523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18</TotalTime>
  <Words>218</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Corbel</vt:lpstr>
      <vt:lpstr>Wingdings 2</vt:lpstr>
      <vt:lpstr>Pixel</vt:lpstr>
      <vt:lpstr>Rapport sur la situation des PDIs de Mopti </vt:lpstr>
      <vt:lpstr>Contexte et analyse de la situation : </vt:lpstr>
      <vt:lpstr>Le tableau suivant illustre les chiffres de Personnes Déplacées Internes (PDIs) par catégorie de genre : </vt:lpstr>
      <vt:lpstr>Situation du site de Socoura :  </vt:lpstr>
      <vt:lpstr>Contraintes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sur la situation des PDIs de Mopti </dc:title>
  <dc:creator>MAC OS</dc:creator>
  <cp:lastModifiedBy>Haggar Zakaria Bichara</cp:lastModifiedBy>
  <cp:revision>4</cp:revision>
  <dcterms:created xsi:type="dcterms:W3CDTF">2019-05-23T15:39:32Z</dcterms:created>
  <dcterms:modified xsi:type="dcterms:W3CDTF">2019-05-27T08:03:42Z</dcterms:modified>
</cp:coreProperties>
</file>