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9" r:id="rId4"/>
  </p:sldMasterIdLst>
  <p:notesMasterIdLst>
    <p:notesMasterId r:id="rId19"/>
  </p:notesMasterIdLst>
  <p:sldIdLst>
    <p:sldId id="299" r:id="rId5"/>
    <p:sldId id="300" r:id="rId6"/>
    <p:sldId id="302" r:id="rId7"/>
    <p:sldId id="312" r:id="rId8"/>
    <p:sldId id="313" r:id="rId9"/>
    <p:sldId id="318" r:id="rId10"/>
    <p:sldId id="303" r:id="rId11"/>
    <p:sldId id="314" r:id="rId12"/>
    <p:sldId id="315" r:id="rId13"/>
    <p:sldId id="316" r:id="rId14"/>
    <p:sldId id="317" r:id="rId15"/>
    <p:sldId id="305" r:id="rId16"/>
    <p:sldId id="306" r:id="rId17"/>
    <p:sldId id="31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969696"/>
    <a:srgbClr val="FCB040"/>
    <a:srgbClr val="FBB04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8" autoAdjust="0"/>
    <p:restoredTop sz="95405" autoAdjust="0"/>
  </p:normalViewPr>
  <p:slideViewPr>
    <p:cSldViewPr snapToGrid="0">
      <p:cViewPr varScale="1">
        <p:scale>
          <a:sx n="75" d="100"/>
          <a:sy n="75" d="100"/>
        </p:scale>
        <p:origin x="396"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48B4F5-9A94-4C86-A1C1-B4A21318D5CC}" type="datetimeFigureOut">
              <a:rPr lang="en-GB" smtClean="0"/>
              <a:t>01/03/2020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EF0CE6-62CA-4BED-A5A1-A796E263D691}" type="slidenum">
              <a:rPr lang="en-GB" smtClean="0"/>
              <a:t>‹#›</a:t>
            </a:fld>
            <a:endParaRPr lang="en-GB"/>
          </a:p>
        </p:txBody>
      </p:sp>
    </p:spTree>
    <p:extLst>
      <p:ext uri="{BB962C8B-B14F-4D97-AF65-F5344CB8AC3E}">
        <p14:creationId xmlns:p14="http://schemas.microsoft.com/office/powerpoint/2010/main" val="412399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39721"/>
            <a:ext cx="9857874" cy="2387600"/>
          </a:xfrm>
        </p:spPr>
        <p:txBody>
          <a:bodyPr anchor="b"/>
          <a:lstStyle>
            <a:lvl1pPr algn="ctr">
              <a:defRPr sz="6000" b="1">
                <a:solidFill>
                  <a:srgbClr val="4D4D4D"/>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4119396"/>
            <a:ext cx="9857874" cy="1655762"/>
          </a:xfrm>
        </p:spPr>
        <p:txBody>
          <a:bodyPr/>
          <a:lstStyle>
            <a:lvl1pPr marL="0" indent="0" algn="ctr">
              <a:buNone/>
              <a:defRPr sz="2400" b="1">
                <a:solidFill>
                  <a:srgbClr val="4D4D4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9" name="Picture 8"/>
          <p:cNvPicPr>
            <a:picLocks noChangeAspect="1"/>
          </p:cNvPicPr>
          <p:nvPr userDrawn="1"/>
        </p:nvPicPr>
        <p:blipFill>
          <a:blip r:embed="rId2"/>
          <a:stretch>
            <a:fillRect/>
          </a:stretch>
        </p:blipFill>
        <p:spPr>
          <a:xfrm>
            <a:off x="9873067" y="6353066"/>
            <a:ext cx="1695792" cy="274320"/>
          </a:xfrm>
          <a:prstGeom prst="rect">
            <a:avLst/>
          </a:prstGeom>
        </p:spPr>
      </p:pic>
    </p:spTree>
    <p:extLst>
      <p:ext uri="{BB962C8B-B14F-4D97-AF65-F5344CB8AC3E}">
        <p14:creationId xmlns:p14="http://schemas.microsoft.com/office/powerpoint/2010/main" val="352731697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1950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95259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615440" y="5692140"/>
            <a:ext cx="9144000" cy="620871"/>
          </a:xfrm>
        </p:spPr>
        <p:txBody>
          <a:bodyPr/>
          <a:lstStyle>
            <a:lvl1pPr marL="0" indent="0" algn="ctr">
              <a:buNone/>
              <a:defRPr sz="2400" cap="all" baseline="0">
                <a:solidFill>
                  <a:srgbClr val="E3000B"/>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Rectangle 7"/>
          <p:cNvSpPr/>
          <p:nvPr userDrawn="1"/>
        </p:nvSpPr>
        <p:spPr>
          <a:xfrm>
            <a:off x="600000" y="0"/>
            <a:ext cx="11592000" cy="2397600"/>
          </a:xfrm>
          <a:prstGeom prst="rect">
            <a:avLst/>
          </a:prstGeom>
          <a:solidFill>
            <a:srgbClr val="E883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180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10D3D8DC-BCD2-40A3-AA72-2DB806431243}" type="datetimeFigureOut">
              <a:rPr lang="fr-CH" smtClean="0"/>
              <a:t>01.03.2020</a:t>
            </a:fld>
            <a:endParaRPr lang="fr-CH"/>
          </a:p>
        </p:txBody>
      </p:sp>
      <p:sp>
        <p:nvSpPr>
          <p:cNvPr id="9" name="Footer Placeholder 8"/>
          <p:cNvSpPr>
            <a:spLocks noGrp="1"/>
          </p:cNvSpPr>
          <p:nvPr>
            <p:ph type="ftr" sz="quarter" idx="11"/>
          </p:nvPr>
        </p:nvSpPr>
        <p:spPr>
          <a:xfrm>
            <a:off x="4038600" y="6356352"/>
            <a:ext cx="4114800" cy="365125"/>
          </a:xfrm>
          <a:prstGeom prst="rect">
            <a:avLst/>
          </a:prstGeom>
        </p:spPr>
        <p:txBody>
          <a:bodyPr/>
          <a:lstStyle/>
          <a:p>
            <a:endParaRPr lang="fr-CH"/>
          </a:p>
        </p:txBody>
      </p:sp>
      <p:sp>
        <p:nvSpPr>
          <p:cNvPr id="10" name="Slide Number Placeholder 9"/>
          <p:cNvSpPr>
            <a:spLocks noGrp="1"/>
          </p:cNvSpPr>
          <p:nvPr>
            <p:ph type="sldNum" sz="quarter" idx="12"/>
          </p:nvPr>
        </p:nvSpPr>
        <p:spPr>
          <a:xfrm>
            <a:off x="8610600" y="6356352"/>
            <a:ext cx="2743200" cy="365125"/>
          </a:xfrm>
          <a:prstGeom prst="rect">
            <a:avLst/>
          </a:prstGeom>
        </p:spPr>
        <p:txBody>
          <a:bodyPr/>
          <a:lstStyle/>
          <a:p>
            <a:fld id="{BF45AAF8-A1EC-40B0-B9A5-D19B53D2BF70}" type="slidenum">
              <a:rPr lang="fr-CH" smtClean="0"/>
              <a:t>‹#›</a:t>
            </a:fld>
            <a:endParaRPr lang="fr-CH"/>
          </a:p>
        </p:txBody>
      </p:sp>
      <p:sp>
        <p:nvSpPr>
          <p:cNvPr id="11" name="Title 10"/>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42727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776" y="0"/>
            <a:ext cx="12465698" cy="1240971"/>
          </a:xfrm>
          <a:noFill/>
          <a:ln>
            <a:noFill/>
          </a:ln>
        </p:spPr>
        <p:txBody>
          <a:bodyPr/>
          <a:lstStyle>
            <a:lvl1pPr algn="ctr">
              <a:defRPr b="1">
                <a:solidFill>
                  <a:srgbClr val="4D4D4D"/>
                </a:solidFill>
              </a:defRPr>
            </a:lvl1pPr>
          </a:lstStyle>
          <a:p>
            <a:r>
              <a:rPr lang="en-US" dirty="0"/>
              <a:t>Click to edit Master title style</a:t>
            </a:r>
            <a:endParaRPr lang="en-GB" dirty="0"/>
          </a:p>
        </p:txBody>
      </p:sp>
      <p:sp>
        <p:nvSpPr>
          <p:cNvPr id="3" name="Content Placeholder 2"/>
          <p:cNvSpPr>
            <a:spLocks noGrp="1"/>
          </p:cNvSpPr>
          <p:nvPr>
            <p:ph idx="1"/>
          </p:nvPr>
        </p:nvSpPr>
        <p:spPr>
          <a:xfrm>
            <a:off x="838199" y="1825625"/>
            <a:ext cx="10567737" cy="4351338"/>
          </a:xfrm>
        </p:spPr>
        <p:txBody>
          <a:bodyPr/>
          <a:lstStyle>
            <a:lvl1pPr>
              <a:defRPr>
                <a:solidFill>
                  <a:srgbClr val="969696"/>
                </a:solidFill>
              </a:defRPr>
            </a:lvl1pPr>
            <a:lvl2pPr>
              <a:defRPr>
                <a:solidFill>
                  <a:srgbClr val="969696"/>
                </a:solidFill>
              </a:defRPr>
            </a:lvl2pPr>
            <a:lvl3pPr>
              <a:defRPr>
                <a:solidFill>
                  <a:srgbClr val="969696"/>
                </a:solidFill>
              </a:defRPr>
            </a:lvl3pPr>
            <a:lvl4pPr>
              <a:defRPr>
                <a:solidFill>
                  <a:srgbClr val="969696"/>
                </a:solidFill>
              </a:defRPr>
            </a:lvl4pPr>
            <a:lvl5pPr>
              <a:defRPr>
                <a:solidFill>
                  <a:srgbClr val="96969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1" name="Picture 10"/>
          <p:cNvPicPr>
            <a:picLocks noChangeAspect="1"/>
          </p:cNvPicPr>
          <p:nvPr userDrawn="1"/>
        </p:nvPicPr>
        <p:blipFill>
          <a:blip r:embed="rId2"/>
          <a:stretch>
            <a:fillRect/>
          </a:stretch>
        </p:blipFill>
        <p:spPr>
          <a:xfrm>
            <a:off x="9873067" y="6353066"/>
            <a:ext cx="1695792" cy="274320"/>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967" y="56552"/>
            <a:ext cx="1482464" cy="1146916"/>
          </a:xfrm>
          <a:prstGeom prst="rect">
            <a:avLst/>
          </a:prstGeom>
        </p:spPr>
      </p:pic>
    </p:spTree>
    <p:extLst>
      <p:ext uri="{BB962C8B-B14F-4D97-AF65-F5344CB8AC3E}">
        <p14:creationId xmlns:p14="http://schemas.microsoft.com/office/powerpoint/2010/main" val="92075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52037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41629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03035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4592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9842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4809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090054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6967" y="56552"/>
            <a:ext cx="1482464" cy="1146916"/>
          </a:xfrm>
          <a:prstGeom prst="rect">
            <a:avLst/>
          </a:prstGeom>
        </p:spPr>
      </p:pic>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823095" y="8466"/>
            <a:ext cx="1361054" cy="1368410"/>
          </a:xfrm>
          <a:prstGeom prst="rect">
            <a:avLst/>
          </a:prstGeom>
        </p:spPr>
      </p:pic>
      <p:sp>
        <p:nvSpPr>
          <p:cNvPr id="8" name="TextBox 7"/>
          <p:cNvSpPr txBox="1"/>
          <p:nvPr userDrawn="1"/>
        </p:nvSpPr>
        <p:spPr>
          <a:xfrm>
            <a:off x="10830946" y="431618"/>
            <a:ext cx="1375889" cy="369332"/>
          </a:xfrm>
          <a:prstGeom prst="rect">
            <a:avLst/>
          </a:prstGeom>
          <a:noFill/>
        </p:spPr>
        <p:txBody>
          <a:bodyPr wrap="none" rtlCol="0">
            <a:spAutoFit/>
          </a:bodyPr>
          <a:lstStyle/>
          <a:p>
            <a:r>
              <a:rPr lang="en-US" dirty="0"/>
              <a:t>Burkina Faso</a:t>
            </a:r>
          </a:p>
        </p:txBody>
      </p:sp>
    </p:spTree>
    <p:extLst>
      <p:ext uri="{BB962C8B-B14F-4D97-AF65-F5344CB8AC3E}">
        <p14:creationId xmlns:p14="http://schemas.microsoft.com/office/powerpoint/2010/main" val="229638093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a:extLst>
              <a:ext uri="{FF2B5EF4-FFF2-40B4-BE49-F238E27FC236}">
                <a16:creationId xmlns:a16="http://schemas.microsoft.com/office/drawing/2014/main" id="{8601CDCE-2A84-45A0-A0A9-63DF5B3E707C}"/>
              </a:ext>
            </a:extLst>
          </p:cNvPr>
          <p:cNvSpPr>
            <a:spLocks noGrp="1"/>
          </p:cNvSpPr>
          <p:nvPr>
            <p:ph sz="half" idx="1"/>
          </p:nvPr>
        </p:nvSpPr>
        <p:spPr>
          <a:xfrm>
            <a:off x="838200" y="1825625"/>
            <a:ext cx="11005038" cy="4351338"/>
          </a:xfrm>
        </p:spPr>
        <p:txBody>
          <a:bodyPr>
            <a:normAutofit/>
          </a:bodyPr>
          <a:lstStyle/>
          <a:p>
            <a:pPr marL="0" lvl="0" indent="0" algn="ctr">
              <a:buNone/>
            </a:pPr>
            <a:endParaRPr lang="fr-FR" dirty="0"/>
          </a:p>
          <a:p>
            <a:pPr marL="0" lvl="0" indent="0" algn="ctr">
              <a:buNone/>
            </a:pPr>
            <a:r>
              <a:rPr lang="fr-FR" b="1" dirty="0">
                <a:solidFill>
                  <a:schemeClr val="tx1"/>
                </a:solidFill>
              </a:rPr>
              <a:t>Sous cluster « Droits au logement, à la terre et aux biens » (HLP en anglais)</a:t>
            </a:r>
          </a:p>
          <a:p>
            <a:pPr marL="0" lvl="0" indent="0" algn="ctr">
              <a:buNone/>
            </a:pPr>
            <a:endParaRPr lang="fr-FR" b="1" dirty="0">
              <a:solidFill>
                <a:schemeClr val="tx1"/>
              </a:solidFill>
            </a:endParaRPr>
          </a:p>
          <a:p>
            <a:pPr marL="0" lvl="0" indent="0" algn="ctr">
              <a:buNone/>
            </a:pPr>
            <a:r>
              <a:rPr lang="fr-FR" b="1" dirty="0">
                <a:solidFill>
                  <a:schemeClr val="tx1"/>
                </a:solidFill>
              </a:rPr>
              <a:t>Présentation a la réunion du Cluster Abris/AME du 2 mars 2020</a:t>
            </a:r>
          </a:p>
        </p:txBody>
      </p:sp>
      <p:pic>
        <p:nvPicPr>
          <p:cNvPr id="3" name="Picture 2">
            <a:extLst>
              <a:ext uri="{FF2B5EF4-FFF2-40B4-BE49-F238E27FC236}">
                <a16:creationId xmlns:a16="http://schemas.microsoft.com/office/drawing/2014/main" id="{1F1E1DBF-3440-4517-BC78-1C0A33289144}"/>
              </a:ext>
            </a:extLst>
          </p:cNvPr>
          <p:cNvPicPr>
            <a:picLocks noChangeAspect="1"/>
          </p:cNvPicPr>
          <p:nvPr/>
        </p:nvPicPr>
        <p:blipFill>
          <a:blip r:embed="rId2"/>
          <a:stretch>
            <a:fillRect/>
          </a:stretch>
        </p:blipFill>
        <p:spPr>
          <a:xfrm>
            <a:off x="4261226" y="0"/>
            <a:ext cx="2157988" cy="1575819"/>
          </a:xfrm>
          <a:prstGeom prst="rect">
            <a:avLst/>
          </a:prstGeom>
        </p:spPr>
      </p:pic>
    </p:spTree>
    <p:extLst>
      <p:ext uri="{BB962C8B-B14F-4D97-AF65-F5344CB8AC3E}">
        <p14:creationId xmlns:p14="http://schemas.microsoft.com/office/powerpoint/2010/main" val="76202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4084" y="150125"/>
            <a:ext cx="9212238" cy="1090846"/>
          </a:xfrm>
        </p:spPr>
        <p:txBody>
          <a:bodyPr>
            <a:normAutofit fontScale="90000"/>
          </a:bodyPr>
          <a:lstStyle/>
          <a:p>
            <a:r>
              <a:rPr lang="fr-FR" sz="4000" dirty="0">
                <a:solidFill>
                  <a:schemeClr val="tx1"/>
                </a:solidFill>
              </a:rPr>
              <a:t>Accès des </a:t>
            </a:r>
            <a:r>
              <a:rPr lang="fr-FR" sz="4000" dirty="0" err="1">
                <a:solidFill>
                  <a:schemeClr val="tx1"/>
                </a:solidFill>
              </a:rPr>
              <a:t>PDIs</a:t>
            </a:r>
            <a:r>
              <a:rPr lang="fr-FR" sz="4000" dirty="0">
                <a:solidFill>
                  <a:schemeClr val="tx1"/>
                </a:solidFill>
              </a:rPr>
              <a:t> à la terre de manière sécurisée</a:t>
            </a:r>
            <a:br>
              <a:rPr lang="fr-FR" sz="4000" dirty="0">
                <a:solidFill>
                  <a:schemeClr val="tx1"/>
                </a:solidFill>
              </a:rPr>
            </a:br>
            <a:r>
              <a:rPr lang="fr-FR" sz="4000" dirty="0">
                <a:solidFill>
                  <a:schemeClr val="tx1"/>
                </a:solidFill>
              </a:rPr>
              <a:t>(Suite)</a:t>
            </a:r>
          </a:p>
        </p:txBody>
      </p:sp>
      <p:sp>
        <p:nvSpPr>
          <p:cNvPr id="3" name="Espace réservé du contenu 2"/>
          <p:cNvSpPr>
            <a:spLocks noGrp="1"/>
          </p:cNvSpPr>
          <p:nvPr>
            <p:ph idx="1"/>
          </p:nvPr>
        </p:nvSpPr>
        <p:spPr>
          <a:xfrm>
            <a:off x="0" y="1310185"/>
            <a:ext cx="12091916" cy="5268036"/>
          </a:xfrm>
        </p:spPr>
        <p:txBody>
          <a:bodyPr>
            <a:normAutofit fontScale="92500"/>
          </a:bodyPr>
          <a:lstStyle/>
          <a:p>
            <a:pPr marL="0" lvl="2" indent="0">
              <a:lnSpc>
                <a:spcPct val="150000"/>
              </a:lnSpc>
              <a:spcBef>
                <a:spcPts val="1000"/>
              </a:spcBef>
              <a:buNone/>
            </a:pPr>
            <a:r>
              <a:rPr lang="fr-FR" sz="2200" b="1" dirty="0">
                <a:solidFill>
                  <a:schemeClr val="tx1"/>
                </a:solidFill>
              </a:rPr>
              <a:t>Titre de propriété sur les terres rurales:  Attestation de Possession Foncière Rurale (APFR)</a:t>
            </a:r>
          </a:p>
          <a:p>
            <a:pPr>
              <a:lnSpc>
                <a:spcPct val="150000"/>
              </a:lnSpc>
              <a:buFont typeface="Courier New" panose="02070309020205020404" pitchFamily="49" charset="0"/>
              <a:buChar char="o"/>
            </a:pPr>
            <a:r>
              <a:rPr lang="fr-FR" sz="2200" dirty="0">
                <a:solidFill>
                  <a:schemeClr val="tx1"/>
                </a:solidFill>
              </a:rPr>
              <a:t>Tout possesseur foncier rural dont la preuve de la possession a été établie conformément aux dispositions de la  loi 034-2009/AN du 16 juin 2009 portant régime foncier rural bénéficie de la délivrance d’une attestation de possession foncière rurale par le maire de la commune concernée </a:t>
            </a:r>
            <a:r>
              <a:rPr lang="fr-FR" sz="2200" b="1" dirty="0">
                <a:solidFill>
                  <a:schemeClr val="tx1"/>
                </a:solidFill>
              </a:rPr>
              <a:t>(article 44 loi)</a:t>
            </a:r>
            <a:r>
              <a:rPr lang="fr-FR" sz="2200" dirty="0">
                <a:solidFill>
                  <a:schemeClr val="tx1"/>
                </a:solidFill>
              </a:rPr>
              <a:t>.</a:t>
            </a:r>
          </a:p>
          <a:p>
            <a:pPr>
              <a:lnSpc>
                <a:spcPct val="150000"/>
              </a:lnSpc>
              <a:buFont typeface="Courier New" panose="02070309020205020404" pitchFamily="49" charset="0"/>
              <a:buChar char="o"/>
            </a:pPr>
            <a:r>
              <a:rPr lang="fr-FR" sz="2200" dirty="0">
                <a:solidFill>
                  <a:schemeClr val="tx1"/>
                </a:solidFill>
              </a:rPr>
              <a:t>Lorsque la constatation de possession foncière rurale est demandée par une famille,  le SFR ou le bureau domanial établit l’APFR exclusivement au nom de la famille. Mention de l’identité et des pouvoirs du représentant désigné par la famille est faite en marge de l’inscription faite au registre. </a:t>
            </a:r>
          </a:p>
          <a:p>
            <a:pPr>
              <a:lnSpc>
                <a:spcPct val="150000"/>
              </a:lnSpc>
              <a:buFont typeface="Courier New" panose="02070309020205020404" pitchFamily="49" charset="0"/>
              <a:buChar char="o"/>
            </a:pPr>
            <a:r>
              <a:rPr lang="fr-FR" sz="2400" b="1" dirty="0">
                <a:solidFill>
                  <a:schemeClr val="tx1"/>
                </a:solidFill>
              </a:rPr>
              <a:t>L’attestation de possession foncière rurale est un acte administratif ayant la même valeur juridique qu’un titre de jouissance tel que prévu par les textes portant Réorganisation Agraire et Foncière (RAF).</a:t>
            </a:r>
          </a:p>
          <a:p>
            <a:pPr>
              <a:lnSpc>
                <a:spcPct val="150000"/>
              </a:lnSpc>
              <a:buFont typeface="Courier New" panose="02070309020205020404" pitchFamily="49" charset="0"/>
              <a:buChar char="o"/>
            </a:pPr>
            <a:endParaRPr lang="fr-FR" sz="2200" dirty="0">
              <a:solidFill>
                <a:schemeClr val="tx1"/>
              </a:solidFill>
            </a:endParaRPr>
          </a:p>
          <a:p>
            <a:pPr>
              <a:lnSpc>
                <a:spcPct val="150000"/>
              </a:lnSpc>
              <a:buFont typeface="Courier New" panose="02070309020205020404" pitchFamily="49" charset="0"/>
              <a:buChar char="o"/>
            </a:pPr>
            <a:endParaRPr lang="fr-FR" sz="2200" dirty="0"/>
          </a:p>
          <a:p>
            <a:pPr>
              <a:lnSpc>
                <a:spcPct val="150000"/>
              </a:lnSpc>
            </a:pPr>
            <a:endParaRPr lang="fr-FR" sz="2200" dirty="0"/>
          </a:p>
        </p:txBody>
      </p:sp>
    </p:spTree>
    <p:extLst>
      <p:ext uri="{BB962C8B-B14F-4D97-AF65-F5344CB8AC3E}">
        <p14:creationId xmlns:p14="http://schemas.microsoft.com/office/powerpoint/2010/main" val="261753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4459" y="109183"/>
            <a:ext cx="8720920" cy="1214651"/>
          </a:xfrm>
        </p:spPr>
        <p:txBody>
          <a:bodyPr>
            <a:normAutofit/>
          </a:bodyPr>
          <a:lstStyle/>
          <a:p>
            <a:r>
              <a:rPr lang="fr-FR" sz="3600" dirty="0">
                <a:solidFill>
                  <a:schemeClr val="tx1"/>
                </a:solidFill>
              </a:rPr>
              <a:t>Accès des </a:t>
            </a:r>
            <a:r>
              <a:rPr lang="fr-FR" sz="3600" dirty="0" err="1">
                <a:solidFill>
                  <a:schemeClr val="tx1"/>
                </a:solidFill>
              </a:rPr>
              <a:t>PDIs</a:t>
            </a:r>
            <a:r>
              <a:rPr lang="fr-FR" sz="3600" dirty="0">
                <a:solidFill>
                  <a:schemeClr val="tx1"/>
                </a:solidFill>
              </a:rPr>
              <a:t> à la terre de manière sécurisée</a:t>
            </a:r>
            <a:br>
              <a:rPr lang="fr-FR" sz="3600" dirty="0">
                <a:solidFill>
                  <a:schemeClr val="tx1"/>
                </a:solidFill>
              </a:rPr>
            </a:br>
            <a:r>
              <a:rPr lang="fr-FR" sz="3600" dirty="0">
                <a:solidFill>
                  <a:schemeClr val="tx1"/>
                </a:solidFill>
              </a:rPr>
              <a:t>(Suite)</a:t>
            </a:r>
          </a:p>
        </p:txBody>
      </p:sp>
      <p:sp>
        <p:nvSpPr>
          <p:cNvPr id="3" name="Espace réservé du contenu 2"/>
          <p:cNvSpPr>
            <a:spLocks noGrp="1"/>
          </p:cNvSpPr>
          <p:nvPr>
            <p:ph idx="1"/>
          </p:nvPr>
        </p:nvSpPr>
        <p:spPr>
          <a:xfrm>
            <a:off x="0" y="1364776"/>
            <a:ext cx="12191999" cy="5281684"/>
          </a:xfrm>
        </p:spPr>
        <p:txBody>
          <a:bodyPr>
            <a:normAutofit fontScale="92500"/>
          </a:bodyPr>
          <a:lstStyle/>
          <a:p>
            <a:pPr marL="0" indent="0" algn="ctr">
              <a:buNone/>
            </a:pPr>
            <a:r>
              <a:rPr lang="fr-FR" sz="2200" b="1" u="sng" dirty="0">
                <a:solidFill>
                  <a:schemeClr val="tx1"/>
                </a:solidFill>
              </a:rPr>
              <a:t>Formalisation des transactions foncières rurales : Titre de propriété sécurisée pour les </a:t>
            </a:r>
            <a:r>
              <a:rPr lang="fr-FR" sz="2200" b="1" u="sng" dirty="0" err="1">
                <a:solidFill>
                  <a:schemeClr val="tx1"/>
                </a:solidFill>
              </a:rPr>
              <a:t>IDPs</a:t>
            </a:r>
            <a:r>
              <a:rPr lang="fr-FR" sz="2200" b="1" u="sng" dirty="0">
                <a:solidFill>
                  <a:schemeClr val="tx1"/>
                </a:solidFill>
              </a:rPr>
              <a:t> </a:t>
            </a:r>
          </a:p>
          <a:p>
            <a:pPr marL="0" indent="0">
              <a:buNone/>
            </a:pPr>
            <a:r>
              <a:rPr lang="fr-FR" sz="2200" b="1" u="sng" dirty="0">
                <a:solidFill>
                  <a:schemeClr val="tx1"/>
                </a:solidFill>
              </a:rPr>
              <a:t>Les droits d’usages fonciers ruraux</a:t>
            </a:r>
            <a:r>
              <a:rPr lang="fr-FR" sz="2200" b="1" dirty="0">
                <a:solidFill>
                  <a:schemeClr val="tx1"/>
                </a:solidFill>
              </a:rPr>
              <a:t> :</a:t>
            </a:r>
          </a:p>
          <a:p>
            <a:pPr lvl="0"/>
            <a:r>
              <a:rPr lang="fr-FR" sz="2200" dirty="0">
                <a:solidFill>
                  <a:schemeClr val="tx1"/>
                </a:solidFill>
              </a:rPr>
              <a:t>les prêts de terres rurales accordés pour une période déterminée ou non ;</a:t>
            </a:r>
          </a:p>
          <a:p>
            <a:pPr lvl="0"/>
            <a:r>
              <a:rPr lang="fr-FR" sz="2200" dirty="0">
                <a:solidFill>
                  <a:schemeClr val="tx1"/>
                </a:solidFill>
              </a:rPr>
              <a:t>les locations simples de terres rurales ou baux à ferme de terres rurales ;</a:t>
            </a:r>
          </a:p>
          <a:p>
            <a:pPr lvl="0"/>
            <a:r>
              <a:rPr lang="fr-FR" sz="2200" dirty="0">
                <a:solidFill>
                  <a:schemeClr val="tx1"/>
                </a:solidFill>
              </a:rPr>
              <a:t>les autorisations temporaires de mise en valeur accordées</a:t>
            </a:r>
          </a:p>
          <a:p>
            <a:pPr marL="0" lvl="0" indent="0">
              <a:buNone/>
            </a:pPr>
            <a:r>
              <a:rPr lang="fr-FR" sz="2200" dirty="0">
                <a:solidFill>
                  <a:schemeClr val="tx1"/>
                </a:solidFill>
              </a:rPr>
              <a:t>Les droits d’usages fonciers ruraux font l’objet d’une inscription dans le registre des transactions foncières rurales. </a:t>
            </a:r>
          </a:p>
          <a:p>
            <a:pPr marL="0" lvl="0" indent="0">
              <a:buNone/>
            </a:pPr>
            <a:r>
              <a:rPr lang="fr-FR" sz="2200" b="1" u="sng" dirty="0">
                <a:solidFill>
                  <a:schemeClr val="tx1"/>
                </a:solidFill>
              </a:rPr>
              <a:t>Le droit de propriété: Cessions de terres rurales</a:t>
            </a:r>
            <a:endParaRPr lang="fr-FR" sz="2200" u="sng" dirty="0">
              <a:solidFill>
                <a:schemeClr val="tx1"/>
              </a:solidFill>
            </a:endParaRPr>
          </a:p>
          <a:p>
            <a:pPr lvl="0"/>
            <a:r>
              <a:rPr lang="fr-FR" sz="2200" dirty="0">
                <a:solidFill>
                  <a:schemeClr val="tx1"/>
                </a:solidFill>
              </a:rPr>
              <a:t>L’attestation de possession foncière rurale est transmissible par succession.  Elle peut également être cédée entre vifs, à titre gratuit ou onéreux. </a:t>
            </a:r>
          </a:p>
          <a:p>
            <a:r>
              <a:rPr lang="fr-FR" sz="2200" dirty="0">
                <a:solidFill>
                  <a:schemeClr val="tx1"/>
                </a:solidFill>
              </a:rPr>
              <a:t>L’acte de cession d’une possession foncière rurale est établi sur un formulaire type fourni par la commune. Pour être opposable aux tiers, la cession doit être inscrite dans le registre  des transactions foncières rurales, à la diligence du cessionnaire.</a:t>
            </a:r>
          </a:p>
          <a:p>
            <a:r>
              <a:rPr lang="fr-FR" sz="2400" dirty="0">
                <a:solidFill>
                  <a:schemeClr val="tx1"/>
                </a:solidFill>
              </a:rPr>
              <a:t>Le cessionnaire bénéficie de la délivrance d’un titre de propriété après paiement complet du prix de la cession et des taxes et redevances y afférentes</a:t>
            </a:r>
          </a:p>
          <a:p>
            <a:pPr lvl="0"/>
            <a:endParaRPr lang="fr-FR" sz="2200" dirty="0">
              <a:solidFill>
                <a:schemeClr val="tx1"/>
              </a:solidFill>
            </a:endParaRPr>
          </a:p>
          <a:p>
            <a:pPr marL="0" indent="0" algn="ctr">
              <a:buNone/>
            </a:pPr>
            <a:endParaRPr lang="fr-FR" sz="2200" u="sng" dirty="0">
              <a:solidFill>
                <a:schemeClr val="tx1"/>
              </a:solidFill>
            </a:endParaRPr>
          </a:p>
        </p:txBody>
      </p:sp>
    </p:spTree>
    <p:extLst>
      <p:ext uri="{BB962C8B-B14F-4D97-AF65-F5344CB8AC3E}">
        <p14:creationId xmlns:p14="http://schemas.microsoft.com/office/powerpoint/2010/main" val="1578566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430F308-F2A0-46C0-99EC-A5F0FA2D3665}"/>
              </a:ext>
            </a:extLst>
          </p:cNvPr>
          <p:cNvSpPr>
            <a:spLocks noGrp="1"/>
          </p:cNvSpPr>
          <p:nvPr>
            <p:ph type="title"/>
          </p:nvPr>
        </p:nvSpPr>
        <p:spPr>
          <a:xfrm>
            <a:off x="1746912" y="0"/>
            <a:ext cx="9103057" cy="1240971"/>
          </a:xfrm>
        </p:spPr>
        <p:txBody>
          <a:bodyPr>
            <a:normAutofit/>
          </a:bodyPr>
          <a:lstStyle/>
          <a:p>
            <a:r>
              <a:rPr lang="fr-FR" sz="4000" dirty="0">
                <a:solidFill>
                  <a:schemeClr val="tx1"/>
                </a:solidFill>
              </a:rPr>
              <a:t>Activités LTB </a:t>
            </a:r>
          </a:p>
        </p:txBody>
      </p:sp>
      <p:sp>
        <p:nvSpPr>
          <p:cNvPr id="5" name="Content Placeholder 2">
            <a:extLst>
              <a:ext uri="{FF2B5EF4-FFF2-40B4-BE49-F238E27FC236}">
                <a16:creationId xmlns:a16="http://schemas.microsoft.com/office/drawing/2014/main" id="{4177D3FF-340A-4601-AF1D-D051F69090F0}"/>
              </a:ext>
            </a:extLst>
          </p:cNvPr>
          <p:cNvSpPr>
            <a:spLocks noGrp="1"/>
          </p:cNvSpPr>
          <p:nvPr>
            <p:ph idx="1"/>
          </p:nvPr>
        </p:nvSpPr>
        <p:spPr>
          <a:xfrm>
            <a:off x="95535" y="1473959"/>
            <a:ext cx="11969086" cy="5063320"/>
          </a:xfrm>
        </p:spPr>
        <p:txBody>
          <a:bodyPr>
            <a:normAutofit/>
          </a:bodyPr>
          <a:lstStyle/>
          <a:p>
            <a:pPr>
              <a:lnSpc>
                <a:spcPct val="200000"/>
              </a:lnSpc>
              <a:spcBef>
                <a:spcPts val="0"/>
              </a:spcBef>
            </a:pPr>
            <a:r>
              <a:rPr lang="fr-FR" sz="2400" dirty="0">
                <a:solidFill>
                  <a:schemeClr val="tx1"/>
                </a:solidFill>
              </a:rPr>
              <a:t>Services d’information, sensibilisation, de conseil, et d’assistance juridique et judiciaire sur les LTB</a:t>
            </a:r>
          </a:p>
          <a:p>
            <a:pPr>
              <a:lnSpc>
                <a:spcPct val="200000"/>
              </a:lnSpc>
              <a:spcBef>
                <a:spcPts val="0"/>
              </a:spcBef>
            </a:pPr>
            <a:r>
              <a:rPr lang="fr-FR" sz="2400" dirty="0">
                <a:solidFill>
                  <a:schemeClr val="tx1"/>
                </a:solidFill>
              </a:rPr>
              <a:t>Identifier et travailler avec les mécanismes  traditionnelles, religieuse et formelles pour le règlement des conflits autour du LTB</a:t>
            </a:r>
          </a:p>
          <a:p>
            <a:pPr>
              <a:lnSpc>
                <a:spcPct val="200000"/>
              </a:lnSpc>
              <a:spcBef>
                <a:spcPts val="0"/>
              </a:spcBef>
            </a:pPr>
            <a:r>
              <a:rPr lang="fr-FR" sz="2400" dirty="0">
                <a:solidFill>
                  <a:schemeClr val="tx1"/>
                </a:solidFill>
              </a:rPr>
              <a:t>Identifier des insuffisances dans la législation à la jouissance des droits liés au LTB (qui pourraient être reprises lors de la domestication de la Convention de Kampala)</a:t>
            </a:r>
          </a:p>
        </p:txBody>
      </p:sp>
    </p:spTree>
    <p:extLst>
      <p:ext uri="{BB962C8B-B14F-4D97-AF65-F5344CB8AC3E}">
        <p14:creationId xmlns:p14="http://schemas.microsoft.com/office/powerpoint/2010/main" val="638295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BB4CA1E-FA33-4D75-AE62-5E300E6A510B}"/>
              </a:ext>
            </a:extLst>
          </p:cNvPr>
          <p:cNvSpPr>
            <a:spLocks noGrp="1"/>
          </p:cNvSpPr>
          <p:nvPr>
            <p:ph type="title"/>
          </p:nvPr>
        </p:nvSpPr>
        <p:spPr>
          <a:xfrm>
            <a:off x="1752600" y="0"/>
            <a:ext cx="9163050" cy="1240971"/>
          </a:xfrm>
        </p:spPr>
        <p:txBody>
          <a:bodyPr>
            <a:normAutofit fontScale="90000"/>
          </a:bodyPr>
          <a:lstStyle/>
          <a:p>
            <a:r>
              <a:rPr lang="en-US" dirty="0" err="1">
                <a:solidFill>
                  <a:schemeClr val="tx1"/>
                </a:solidFill>
              </a:rPr>
              <a:t>Responsabilités</a:t>
            </a:r>
            <a:r>
              <a:rPr lang="en-US" dirty="0">
                <a:solidFill>
                  <a:schemeClr val="tx1"/>
                </a:solidFill>
              </a:rPr>
              <a:t> du </a:t>
            </a:r>
            <a:r>
              <a:rPr lang="en-US" dirty="0" err="1">
                <a:solidFill>
                  <a:schemeClr val="tx1"/>
                </a:solidFill>
              </a:rPr>
              <a:t>AoR</a:t>
            </a:r>
            <a:r>
              <a:rPr lang="en-US" dirty="0">
                <a:solidFill>
                  <a:schemeClr val="tx1"/>
                </a:solidFill>
              </a:rPr>
              <a:t> </a:t>
            </a:r>
            <a:br>
              <a:rPr lang="en-US" dirty="0">
                <a:solidFill>
                  <a:schemeClr val="tx1"/>
                </a:solidFill>
              </a:rPr>
            </a:br>
            <a:r>
              <a:rPr lang="fr-FR" dirty="0">
                <a:solidFill>
                  <a:schemeClr val="tx1"/>
                </a:solidFill>
              </a:rPr>
              <a:t>Droit au logement, à la terre et aux biens</a:t>
            </a:r>
            <a:r>
              <a:rPr lang="en-US" dirty="0">
                <a:solidFill>
                  <a:schemeClr val="tx1"/>
                </a:solidFill>
              </a:rPr>
              <a:t> </a:t>
            </a:r>
          </a:p>
        </p:txBody>
      </p:sp>
      <p:sp>
        <p:nvSpPr>
          <p:cNvPr id="5" name="Content Placeholder 2">
            <a:extLst>
              <a:ext uri="{FF2B5EF4-FFF2-40B4-BE49-F238E27FC236}">
                <a16:creationId xmlns:a16="http://schemas.microsoft.com/office/drawing/2014/main" id="{051AFF1D-DB70-46AA-83DF-6159E214EB56}"/>
              </a:ext>
            </a:extLst>
          </p:cNvPr>
          <p:cNvSpPr>
            <a:spLocks noGrp="1"/>
          </p:cNvSpPr>
          <p:nvPr>
            <p:ph idx="1"/>
          </p:nvPr>
        </p:nvSpPr>
        <p:spPr>
          <a:xfrm>
            <a:off x="314325" y="1581149"/>
            <a:ext cx="11572875" cy="4810126"/>
          </a:xfrm>
        </p:spPr>
        <p:txBody>
          <a:bodyPr>
            <a:normAutofit fontScale="70000" lnSpcReduction="20000"/>
          </a:bodyPr>
          <a:lstStyle/>
          <a:p>
            <a:pPr marL="0" lvl="0" indent="0">
              <a:buNone/>
            </a:pPr>
            <a:r>
              <a:rPr lang="fr-FR" b="1" dirty="0"/>
              <a:t>1</a:t>
            </a:r>
            <a:r>
              <a:rPr lang="fr-FR" b="1" dirty="0">
                <a:solidFill>
                  <a:schemeClr val="tx1"/>
                </a:solidFill>
              </a:rPr>
              <a:t>. Améliorer la coordination de l’assistance relative aux LTB</a:t>
            </a:r>
            <a:endParaRPr lang="en-US" dirty="0">
              <a:solidFill>
                <a:schemeClr val="tx1"/>
              </a:solidFill>
            </a:endParaRPr>
          </a:p>
          <a:p>
            <a:pPr lvl="0"/>
            <a:r>
              <a:rPr lang="fr-FR" dirty="0">
                <a:solidFill>
                  <a:schemeClr val="tx1"/>
                </a:solidFill>
              </a:rPr>
              <a:t>Attirer l’attention sur la problématique</a:t>
            </a:r>
            <a:endParaRPr lang="en-US" dirty="0">
              <a:solidFill>
                <a:schemeClr val="tx1"/>
              </a:solidFill>
            </a:endParaRPr>
          </a:p>
          <a:p>
            <a:pPr lvl="0"/>
            <a:r>
              <a:rPr lang="fr-FR" dirty="0">
                <a:solidFill>
                  <a:schemeClr val="tx1"/>
                </a:solidFill>
              </a:rPr>
              <a:t>Cartographier tous les intervenants du domaine y compris sur l’identification des problématiques, matrice QFQO</a:t>
            </a:r>
            <a:endParaRPr lang="en-US" dirty="0">
              <a:solidFill>
                <a:schemeClr val="tx1"/>
              </a:solidFill>
            </a:endParaRPr>
          </a:p>
          <a:p>
            <a:pPr lvl="0"/>
            <a:r>
              <a:rPr lang="fr-FR" dirty="0">
                <a:solidFill>
                  <a:schemeClr val="tx1"/>
                </a:solidFill>
              </a:rPr>
              <a:t>Assurer une collaboration étroite avec le cluster abris et le groupe résilience et cohésion sociale</a:t>
            </a:r>
            <a:endParaRPr lang="en-US" dirty="0">
              <a:solidFill>
                <a:schemeClr val="tx1"/>
              </a:solidFill>
            </a:endParaRPr>
          </a:p>
          <a:p>
            <a:pPr marL="0" lvl="0" indent="0">
              <a:buNone/>
            </a:pPr>
            <a:r>
              <a:rPr lang="fr-FR" b="1" dirty="0">
                <a:solidFill>
                  <a:schemeClr val="tx1"/>
                </a:solidFill>
              </a:rPr>
              <a:t>2. Améliorer la compréhension des questions relatives aux LTB sur la base des instruments juridiques Nationaux et Internationaux</a:t>
            </a:r>
            <a:endParaRPr lang="en-US" dirty="0">
              <a:solidFill>
                <a:schemeClr val="tx1"/>
              </a:solidFill>
            </a:endParaRPr>
          </a:p>
          <a:p>
            <a:pPr lvl="0"/>
            <a:r>
              <a:rPr lang="fr-FR" dirty="0">
                <a:solidFill>
                  <a:schemeClr val="tx1"/>
                </a:solidFill>
              </a:rPr>
              <a:t>Mener une étude/enquête sur les questions relatives aux LTB (suite à une identification des « gaps » de connaissance/informations), en faire large diffusion et utiliser les recommandations pour des activités de plaidoyer.</a:t>
            </a:r>
            <a:endParaRPr lang="en-US" dirty="0">
              <a:solidFill>
                <a:schemeClr val="tx1"/>
              </a:solidFill>
            </a:endParaRPr>
          </a:p>
          <a:p>
            <a:pPr marL="0" lvl="0" indent="0">
              <a:buNone/>
            </a:pPr>
            <a:r>
              <a:rPr lang="fr-FR" b="1" dirty="0">
                <a:solidFill>
                  <a:schemeClr val="tx1"/>
                </a:solidFill>
              </a:rPr>
              <a:t>3. Echanges d’information et plaidoyer auprès du gouvernement, d’autres parties prenantes (autorités coutumières, membres de la société civiles) et des acteurs humanitaires sur les questions de LTB </a:t>
            </a:r>
            <a:endParaRPr lang="en-US" dirty="0">
              <a:solidFill>
                <a:schemeClr val="tx1"/>
              </a:solidFill>
            </a:endParaRPr>
          </a:p>
          <a:p>
            <a:pPr lvl="0"/>
            <a:r>
              <a:rPr lang="fr-FR" dirty="0">
                <a:solidFill>
                  <a:schemeClr val="tx1"/>
                </a:solidFill>
              </a:rPr>
              <a:t>Coordonner la fourniture de conseils techniques spécifiques sur les questions de LTB, selon les besoins;</a:t>
            </a:r>
            <a:endParaRPr lang="en-US" dirty="0">
              <a:solidFill>
                <a:schemeClr val="tx1"/>
              </a:solidFill>
            </a:endParaRPr>
          </a:p>
          <a:p>
            <a:pPr lvl="0"/>
            <a:r>
              <a:rPr lang="fr-FR" dirty="0">
                <a:solidFill>
                  <a:schemeClr val="tx1"/>
                </a:solidFill>
              </a:rPr>
              <a:t>Réaliser des formations pour les acteurs du gouvernement, d’autres parties prenantes (autorités coutumières, membres de la société civiles) et les acteurs humanitaires sur les questions relatives aux LTB;</a:t>
            </a:r>
            <a:endParaRPr lang="en-US" dirty="0">
              <a:solidFill>
                <a:schemeClr val="tx1"/>
              </a:solidFill>
            </a:endParaRPr>
          </a:p>
          <a:p>
            <a:pPr lvl="0"/>
            <a:r>
              <a:rPr lang="fr-FR" dirty="0">
                <a:solidFill>
                  <a:schemeClr val="tx1"/>
                </a:solidFill>
              </a:rPr>
              <a:t>Fournir un accès à des outils, des lignes directrices et des méthodes pertinentes aux acteurs susmentionnés;</a:t>
            </a:r>
            <a:endParaRPr lang="en-US" dirty="0">
              <a:solidFill>
                <a:schemeClr val="tx1"/>
              </a:solidFill>
            </a:endParaRPr>
          </a:p>
          <a:p>
            <a:endParaRPr lang="en-US" dirty="0"/>
          </a:p>
        </p:txBody>
      </p:sp>
    </p:spTree>
    <p:extLst>
      <p:ext uri="{BB962C8B-B14F-4D97-AF65-F5344CB8AC3E}">
        <p14:creationId xmlns:p14="http://schemas.microsoft.com/office/powerpoint/2010/main" val="810783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63C9DA-3ED2-4249-BC11-91E562554A14}"/>
              </a:ext>
            </a:extLst>
          </p:cNvPr>
          <p:cNvSpPr txBox="1">
            <a:spLocks/>
          </p:cNvSpPr>
          <p:nvPr/>
        </p:nvSpPr>
        <p:spPr>
          <a:xfrm>
            <a:off x="0" y="1228299"/>
            <a:ext cx="12192000" cy="5465928"/>
          </a:xfrm>
          <a:prstGeom prst="rect">
            <a:avLst/>
          </a:prstGeom>
          <a:noFill/>
          <a:ln>
            <a:noFill/>
          </a:ln>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rgbClr val="4D4D4D"/>
                </a:solidFill>
                <a:latin typeface="+mj-lt"/>
                <a:ea typeface="+mj-ea"/>
                <a:cs typeface="+mj-cs"/>
              </a:defRPr>
            </a:lvl1pPr>
          </a:lstStyle>
          <a:p>
            <a:br>
              <a:rPr lang="en-US" sz="5000" dirty="0"/>
            </a:br>
            <a:br>
              <a:rPr lang="en-US" sz="5000" dirty="0"/>
            </a:br>
            <a:endParaRPr lang="x-none" sz="2700" dirty="0"/>
          </a:p>
        </p:txBody>
      </p:sp>
      <p:pic>
        <p:nvPicPr>
          <p:cNvPr id="3" name="Picture 13" descr="A close up of a logo&#10;&#10;Description automatically generated">
            <a:extLst>
              <a:ext uri="{FF2B5EF4-FFF2-40B4-BE49-F238E27FC236}">
                <a16:creationId xmlns:a16="http://schemas.microsoft.com/office/drawing/2014/main" id="{B22678D2-818B-4D98-99D9-D79B91055D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6184" y="2461675"/>
            <a:ext cx="3334327" cy="3334327"/>
          </a:xfrm>
          <a:prstGeom prst="rect">
            <a:avLst/>
          </a:prstGeom>
        </p:spPr>
      </p:pic>
      <p:sp>
        <p:nvSpPr>
          <p:cNvPr id="2" name="ZoneTexte 1"/>
          <p:cNvSpPr txBox="1"/>
          <p:nvPr/>
        </p:nvSpPr>
        <p:spPr>
          <a:xfrm>
            <a:off x="3316407" y="1695242"/>
            <a:ext cx="3651396" cy="1323439"/>
          </a:xfrm>
          <a:prstGeom prst="rect">
            <a:avLst/>
          </a:prstGeom>
          <a:noFill/>
        </p:spPr>
        <p:txBody>
          <a:bodyPr wrap="square" rtlCol="0">
            <a:spAutoFit/>
          </a:bodyPr>
          <a:lstStyle/>
          <a:p>
            <a:r>
              <a:rPr lang="fr-FR" sz="4000" b="1" dirty="0"/>
              <a:t>Je vous remercie</a:t>
            </a:r>
          </a:p>
        </p:txBody>
      </p:sp>
    </p:spTree>
    <p:extLst>
      <p:ext uri="{BB962C8B-B14F-4D97-AF65-F5344CB8AC3E}">
        <p14:creationId xmlns:p14="http://schemas.microsoft.com/office/powerpoint/2010/main" val="868369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9A2A4140-5469-4DE0-BB0B-418CA1696021}"/>
              </a:ext>
            </a:extLst>
          </p:cNvPr>
          <p:cNvSpPr>
            <a:spLocks noGrp="1"/>
          </p:cNvSpPr>
          <p:nvPr>
            <p:ph type="title"/>
          </p:nvPr>
        </p:nvSpPr>
        <p:spPr>
          <a:xfrm>
            <a:off x="1781174" y="168676"/>
            <a:ext cx="8991601" cy="1498199"/>
          </a:xfrm>
        </p:spPr>
        <p:txBody>
          <a:bodyPr>
            <a:normAutofit fontScale="90000"/>
          </a:bodyPr>
          <a:lstStyle/>
          <a:p>
            <a:r>
              <a:rPr lang="fr-FR" dirty="0">
                <a:solidFill>
                  <a:schemeClr val="tx1"/>
                </a:solidFill>
              </a:rPr>
              <a:t>Pourquoi le droit au logement, à la terre et aux biens (LTB) pendant le cycle du déplacement</a:t>
            </a:r>
          </a:p>
        </p:txBody>
      </p:sp>
      <p:sp>
        <p:nvSpPr>
          <p:cNvPr id="5" name="Content Placeholder 5">
            <a:extLst>
              <a:ext uri="{FF2B5EF4-FFF2-40B4-BE49-F238E27FC236}">
                <a16:creationId xmlns:a16="http://schemas.microsoft.com/office/drawing/2014/main" id="{FA0317C9-C9C9-47DF-B992-6855DD7CE5A5}"/>
              </a:ext>
            </a:extLst>
          </p:cNvPr>
          <p:cNvSpPr>
            <a:spLocks noGrp="1"/>
          </p:cNvSpPr>
          <p:nvPr>
            <p:ph idx="1"/>
          </p:nvPr>
        </p:nvSpPr>
        <p:spPr>
          <a:xfrm>
            <a:off x="838199" y="1825625"/>
            <a:ext cx="10567737" cy="4351338"/>
          </a:xfrm>
        </p:spPr>
        <p:txBody>
          <a:bodyPr>
            <a:normAutofit/>
          </a:bodyPr>
          <a:lstStyle/>
          <a:p>
            <a:r>
              <a:rPr lang="fr-FR" dirty="0">
                <a:solidFill>
                  <a:schemeClr val="tx1"/>
                </a:solidFill>
              </a:rPr>
              <a:t>Les conflits autour du foncier sont une grande source d’instabilité </a:t>
            </a:r>
          </a:p>
          <a:p>
            <a:r>
              <a:rPr lang="fr-FR" dirty="0">
                <a:solidFill>
                  <a:schemeClr val="tx1"/>
                </a:solidFill>
              </a:rPr>
              <a:t>Droit au LTB englobe le droit a (i) d'avoir un logement, sans craindre l'expulsion forcée; (ii) un endroit qui offre un abri, la sécurité et la possibilité d'assurer sa subsistance.</a:t>
            </a:r>
          </a:p>
          <a:p>
            <a:r>
              <a:rPr lang="fr-FR" dirty="0">
                <a:solidFill>
                  <a:schemeClr val="tx1"/>
                </a:solidFill>
              </a:rPr>
              <a:t>Protection de ce droit pendant tout le cycle du déplacement </a:t>
            </a:r>
          </a:p>
          <a:p>
            <a:r>
              <a:rPr lang="fr-FR" dirty="0">
                <a:solidFill>
                  <a:schemeClr val="tx1"/>
                </a:solidFill>
              </a:rPr>
              <a:t>La jouissance des droits liées au LTB est essentielle pour les PDI et pour la cohésion sociale </a:t>
            </a:r>
          </a:p>
          <a:p>
            <a:endParaRPr lang="fr-FR" dirty="0"/>
          </a:p>
          <a:p>
            <a:endParaRPr lang="fr-FR" dirty="0"/>
          </a:p>
          <a:p>
            <a:pPr marL="0" indent="0">
              <a:buNone/>
            </a:pPr>
            <a:endParaRPr lang="fr-FR" dirty="0"/>
          </a:p>
        </p:txBody>
      </p:sp>
    </p:spTree>
    <p:extLst>
      <p:ext uri="{BB962C8B-B14F-4D97-AF65-F5344CB8AC3E}">
        <p14:creationId xmlns:p14="http://schemas.microsoft.com/office/powerpoint/2010/main" val="117752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F7DCFC3-3D64-4B2A-93FD-6F7648F26B13}"/>
              </a:ext>
            </a:extLst>
          </p:cNvPr>
          <p:cNvSpPr>
            <a:spLocks noGrp="1"/>
          </p:cNvSpPr>
          <p:nvPr>
            <p:ph type="title"/>
          </p:nvPr>
        </p:nvSpPr>
        <p:spPr>
          <a:xfrm>
            <a:off x="2060812" y="0"/>
            <a:ext cx="8802806" cy="1158949"/>
          </a:xfrm>
        </p:spPr>
        <p:txBody>
          <a:bodyPr>
            <a:normAutofit fontScale="90000"/>
          </a:bodyPr>
          <a:lstStyle/>
          <a:p>
            <a:br>
              <a:rPr lang="fr-FR" dirty="0"/>
            </a:br>
            <a:r>
              <a:rPr lang="fr-FR" dirty="0">
                <a:solidFill>
                  <a:schemeClr val="tx1"/>
                </a:solidFill>
              </a:rPr>
              <a:t>Cadre Juridique</a:t>
            </a:r>
          </a:p>
        </p:txBody>
      </p:sp>
      <p:sp>
        <p:nvSpPr>
          <p:cNvPr id="5" name="Content Placeholder 2">
            <a:extLst>
              <a:ext uri="{FF2B5EF4-FFF2-40B4-BE49-F238E27FC236}">
                <a16:creationId xmlns:a16="http://schemas.microsoft.com/office/drawing/2014/main" id="{47368F84-56D9-4709-9870-6047E48FA9E4}"/>
              </a:ext>
            </a:extLst>
          </p:cNvPr>
          <p:cNvSpPr>
            <a:spLocks noGrp="1"/>
          </p:cNvSpPr>
          <p:nvPr>
            <p:ph idx="1"/>
          </p:nvPr>
        </p:nvSpPr>
        <p:spPr>
          <a:xfrm>
            <a:off x="0" y="1337481"/>
            <a:ext cx="12192000" cy="5520519"/>
          </a:xfrm>
        </p:spPr>
        <p:txBody>
          <a:bodyPr>
            <a:normAutofit fontScale="92500"/>
          </a:bodyPr>
          <a:lstStyle/>
          <a:p>
            <a:pPr>
              <a:lnSpc>
                <a:spcPct val="160000"/>
              </a:lnSpc>
              <a:spcBef>
                <a:spcPts val="0"/>
              </a:spcBef>
            </a:pPr>
            <a:r>
              <a:rPr lang="fr-FR" sz="2400" dirty="0">
                <a:solidFill>
                  <a:schemeClr val="tx1"/>
                </a:solidFill>
              </a:rPr>
              <a:t>Droit International des Droits de l’Homme et Droit International Humanitaire: les PDI ont droit à une demeure sûre, libre de toute expulsion </a:t>
            </a:r>
          </a:p>
          <a:p>
            <a:pPr>
              <a:lnSpc>
                <a:spcPct val="160000"/>
              </a:lnSpc>
              <a:spcBef>
                <a:spcPts val="0"/>
              </a:spcBef>
            </a:pPr>
            <a:r>
              <a:rPr lang="fr-FR" sz="2400" dirty="0">
                <a:solidFill>
                  <a:schemeClr val="tx1"/>
                </a:solidFill>
              </a:rPr>
              <a:t>Les Principes directeurs sur le déplacement interne </a:t>
            </a:r>
          </a:p>
          <a:p>
            <a:pPr>
              <a:lnSpc>
                <a:spcPct val="160000"/>
              </a:lnSpc>
              <a:spcBef>
                <a:spcPts val="0"/>
              </a:spcBef>
            </a:pPr>
            <a:r>
              <a:rPr lang="fr-FR" sz="2400" dirty="0">
                <a:solidFill>
                  <a:schemeClr val="tx1"/>
                </a:solidFill>
              </a:rPr>
              <a:t>La Convention de Kampala (art 9, 11)</a:t>
            </a:r>
          </a:p>
          <a:p>
            <a:pPr>
              <a:lnSpc>
                <a:spcPct val="160000"/>
              </a:lnSpc>
              <a:spcBef>
                <a:spcPts val="0"/>
              </a:spcBef>
            </a:pPr>
            <a:r>
              <a:rPr lang="fr-FR" sz="2400" dirty="0">
                <a:solidFill>
                  <a:schemeClr val="tx1"/>
                </a:solidFill>
              </a:rPr>
              <a:t>La Constitution du Burkina Faso (article 17)</a:t>
            </a:r>
          </a:p>
          <a:p>
            <a:pPr lvl="0">
              <a:lnSpc>
                <a:spcPct val="160000"/>
              </a:lnSpc>
              <a:spcBef>
                <a:spcPts val="0"/>
              </a:spcBef>
            </a:pPr>
            <a:r>
              <a:rPr lang="fr-FR" sz="2400" dirty="0">
                <a:solidFill>
                  <a:schemeClr val="tx1"/>
                </a:solidFill>
              </a:rPr>
              <a:t>La loi n°034-2002/AN du 14 novembre 2002 portant loi d’orientation relative au pastoralisme </a:t>
            </a:r>
          </a:p>
          <a:p>
            <a:pPr>
              <a:lnSpc>
                <a:spcPct val="160000"/>
              </a:lnSpc>
              <a:spcBef>
                <a:spcPts val="0"/>
              </a:spcBef>
            </a:pPr>
            <a:r>
              <a:rPr lang="fr-FR" sz="2400" dirty="0">
                <a:solidFill>
                  <a:schemeClr val="tx1"/>
                </a:solidFill>
              </a:rPr>
              <a:t>Le décret n°2007-610 du 04 octobre 2007 portant adoption de la politique nationale de sécurisation foncière en milieu rural ;</a:t>
            </a:r>
          </a:p>
          <a:p>
            <a:pPr lvl="0">
              <a:lnSpc>
                <a:spcPct val="160000"/>
              </a:lnSpc>
              <a:spcBef>
                <a:spcPts val="0"/>
              </a:spcBef>
            </a:pPr>
            <a:r>
              <a:rPr lang="fr-FR" sz="2400" b="1" u="sng" dirty="0">
                <a:solidFill>
                  <a:schemeClr val="tx1"/>
                </a:solidFill>
              </a:rPr>
              <a:t>La loi n°034-2009/AN du 16 juin 2009 portant régime foncier rural: le principal texte dans notre contexte </a:t>
            </a:r>
          </a:p>
          <a:p>
            <a:endParaRPr lang="fr-FR" sz="2400" dirty="0"/>
          </a:p>
        </p:txBody>
      </p:sp>
    </p:spTree>
    <p:extLst>
      <p:ext uri="{BB962C8B-B14F-4D97-AF65-F5344CB8AC3E}">
        <p14:creationId xmlns:p14="http://schemas.microsoft.com/office/powerpoint/2010/main" val="4181245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Cadre Juridique</a:t>
            </a:r>
          </a:p>
        </p:txBody>
      </p:sp>
      <p:sp>
        <p:nvSpPr>
          <p:cNvPr id="3" name="Espace réservé du contenu 2"/>
          <p:cNvSpPr>
            <a:spLocks noGrp="1"/>
          </p:cNvSpPr>
          <p:nvPr>
            <p:ph idx="1"/>
          </p:nvPr>
        </p:nvSpPr>
        <p:spPr>
          <a:xfrm>
            <a:off x="1" y="1473958"/>
            <a:ext cx="12192000" cy="4939541"/>
          </a:xfrm>
        </p:spPr>
        <p:txBody>
          <a:bodyPr>
            <a:normAutofit/>
          </a:bodyPr>
          <a:lstStyle/>
          <a:p>
            <a:pPr lvl="0">
              <a:lnSpc>
                <a:spcPct val="150000"/>
              </a:lnSpc>
              <a:spcBef>
                <a:spcPts val="0"/>
              </a:spcBef>
            </a:pPr>
            <a:r>
              <a:rPr lang="fr-FR" sz="2200" dirty="0">
                <a:solidFill>
                  <a:schemeClr val="tx1"/>
                </a:solidFill>
              </a:rPr>
              <a:t>La loi 034-2012/AN du 02 juillet 2012 portant réorganisation agraire et foncière au Burkina Faso</a:t>
            </a:r>
          </a:p>
          <a:p>
            <a:pPr marL="0" lvl="0" indent="0">
              <a:lnSpc>
                <a:spcPct val="150000"/>
              </a:lnSpc>
              <a:spcBef>
                <a:spcPts val="0"/>
              </a:spcBef>
              <a:buNone/>
            </a:pPr>
            <a:endParaRPr lang="fr-FR" sz="2200" dirty="0">
              <a:solidFill>
                <a:schemeClr val="tx1"/>
              </a:solidFill>
            </a:endParaRPr>
          </a:p>
          <a:p>
            <a:pPr lvl="0">
              <a:lnSpc>
                <a:spcPct val="150000"/>
              </a:lnSpc>
              <a:spcBef>
                <a:spcPts val="0"/>
              </a:spcBef>
            </a:pPr>
            <a:r>
              <a:rPr lang="fr-FR" sz="2200" dirty="0">
                <a:solidFill>
                  <a:schemeClr val="tx1"/>
                </a:solidFill>
              </a:rPr>
              <a:t>La décision A/DEC 5/10/98 relative à la réglementation  de la transhumance entre les Etats membres de la CEDEAO </a:t>
            </a:r>
          </a:p>
          <a:p>
            <a:pPr marL="0" lvl="0" indent="0">
              <a:lnSpc>
                <a:spcPct val="150000"/>
              </a:lnSpc>
              <a:spcBef>
                <a:spcPts val="0"/>
              </a:spcBef>
              <a:buNone/>
            </a:pPr>
            <a:endParaRPr lang="fr-FR" sz="2200" dirty="0">
              <a:solidFill>
                <a:schemeClr val="tx1"/>
              </a:solidFill>
            </a:endParaRPr>
          </a:p>
          <a:p>
            <a:pPr>
              <a:lnSpc>
                <a:spcPct val="150000"/>
              </a:lnSpc>
              <a:spcBef>
                <a:spcPts val="0"/>
              </a:spcBef>
            </a:pPr>
            <a:r>
              <a:rPr lang="fr-FR" sz="2200" dirty="0">
                <a:solidFill>
                  <a:schemeClr val="tx1"/>
                </a:solidFill>
              </a:rPr>
              <a:t>La loi n°103-2015/CNT du 22 décembre 2015 portant bail locatif</a:t>
            </a:r>
          </a:p>
          <a:p>
            <a:pPr marL="0" indent="0">
              <a:lnSpc>
                <a:spcPct val="150000"/>
              </a:lnSpc>
              <a:spcBef>
                <a:spcPts val="0"/>
              </a:spcBef>
              <a:buNone/>
            </a:pPr>
            <a:endParaRPr lang="fr-FR" sz="2200" dirty="0">
              <a:solidFill>
                <a:schemeClr val="tx1"/>
              </a:solidFill>
            </a:endParaRPr>
          </a:p>
          <a:p>
            <a:pPr lvl="0">
              <a:lnSpc>
                <a:spcPct val="150000"/>
              </a:lnSpc>
              <a:spcBef>
                <a:spcPts val="0"/>
              </a:spcBef>
            </a:pPr>
            <a:r>
              <a:rPr lang="fr-FR" sz="2200" dirty="0">
                <a:solidFill>
                  <a:schemeClr val="tx1"/>
                </a:solidFill>
              </a:rPr>
              <a:t>Enfin le Décret n°2012-263/PRES/PM/MATDS du 03 avril 2012  portant attributions, composition, organisation et fonctionnement des commissions de conciliation foncière villageoise(CCFV)</a:t>
            </a:r>
          </a:p>
          <a:p>
            <a:pPr>
              <a:lnSpc>
                <a:spcPct val="150000"/>
              </a:lnSpc>
              <a:spcBef>
                <a:spcPts val="0"/>
              </a:spcBef>
            </a:pPr>
            <a:endParaRPr lang="fr-FR" sz="2200" dirty="0">
              <a:solidFill>
                <a:schemeClr val="tx1"/>
              </a:solidFill>
            </a:endParaRPr>
          </a:p>
          <a:p>
            <a:pPr lvl="0"/>
            <a:endParaRPr lang="fr-FR" dirty="0"/>
          </a:p>
          <a:p>
            <a:endParaRPr lang="fr-FR" dirty="0"/>
          </a:p>
        </p:txBody>
      </p:sp>
    </p:spTree>
    <p:extLst>
      <p:ext uri="{BB962C8B-B14F-4D97-AF65-F5344CB8AC3E}">
        <p14:creationId xmlns:p14="http://schemas.microsoft.com/office/powerpoint/2010/main" val="1656629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97038" y="0"/>
            <a:ext cx="8966579" cy="1240971"/>
          </a:xfrm>
        </p:spPr>
        <p:txBody>
          <a:bodyPr>
            <a:normAutofit/>
          </a:bodyPr>
          <a:lstStyle/>
          <a:p>
            <a:r>
              <a:rPr lang="fr-FR" sz="3600" dirty="0">
                <a:solidFill>
                  <a:schemeClr val="tx1"/>
                </a:solidFill>
              </a:rPr>
              <a:t>Les préoccupations majeures avant la </a:t>
            </a:r>
            <a:br>
              <a:rPr lang="fr-FR" sz="3600" dirty="0">
                <a:solidFill>
                  <a:schemeClr val="tx1"/>
                </a:solidFill>
              </a:rPr>
            </a:br>
            <a:r>
              <a:rPr lang="fr-FR" sz="3600" dirty="0">
                <a:solidFill>
                  <a:schemeClr val="tx1"/>
                </a:solidFill>
              </a:rPr>
              <a:t>crise humanitaire: causes des conflits fonciers</a:t>
            </a:r>
          </a:p>
        </p:txBody>
      </p:sp>
      <p:sp>
        <p:nvSpPr>
          <p:cNvPr id="3" name="Espace réservé du contenu 2"/>
          <p:cNvSpPr>
            <a:spLocks noGrp="1"/>
          </p:cNvSpPr>
          <p:nvPr>
            <p:ph idx="1"/>
          </p:nvPr>
        </p:nvSpPr>
        <p:spPr>
          <a:xfrm>
            <a:off x="0" y="1340068"/>
            <a:ext cx="12192000" cy="5517932"/>
          </a:xfrm>
        </p:spPr>
        <p:txBody>
          <a:bodyPr>
            <a:noAutofit/>
          </a:bodyPr>
          <a:lstStyle/>
          <a:p>
            <a:pPr lvl="0">
              <a:lnSpc>
                <a:spcPct val="150000"/>
              </a:lnSpc>
              <a:spcBef>
                <a:spcPts val="0"/>
              </a:spcBef>
            </a:pPr>
            <a:r>
              <a:rPr lang="fr-FR" sz="2100" dirty="0">
                <a:solidFill>
                  <a:schemeClr val="tx1"/>
                </a:solidFill>
              </a:rPr>
              <a:t>L’intensification dans certaines régions des migrations agricoles et des transhumances pastorales </a:t>
            </a:r>
          </a:p>
          <a:p>
            <a:pPr lvl="0">
              <a:lnSpc>
                <a:spcPct val="150000"/>
              </a:lnSpc>
              <a:spcBef>
                <a:spcPts val="0"/>
              </a:spcBef>
            </a:pPr>
            <a:r>
              <a:rPr lang="fr-FR" sz="2100" dirty="0">
                <a:solidFill>
                  <a:schemeClr val="tx1"/>
                </a:solidFill>
              </a:rPr>
              <a:t>Le développement d’un processus de concentration des terres entre les mains d'entrepreneurs ruraux dénommés agro businessmen </a:t>
            </a:r>
          </a:p>
          <a:p>
            <a:pPr lvl="0">
              <a:lnSpc>
                <a:spcPct val="150000"/>
              </a:lnSpc>
              <a:spcBef>
                <a:spcPts val="0"/>
              </a:spcBef>
            </a:pPr>
            <a:r>
              <a:rPr lang="fr-FR" sz="2100" dirty="0">
                <a:solidFill>
                  <a:schemeClr val="tx1"/>
                </a:solidFill>
              </a:rPr>
              <a:t>La multiplication et l’aggravation des conflits entre acteurs ruraux à l’occasion de la mise en valeur des terres et de l’exploitation des ressources naturelles </a:t>
            </a:r>
          </a:p>
          <a:p>
            <a:pPr lvl="0">
              <a:lnSpc>
                <a:spcPct val="150000"/>
              </a:lnSpc>
              <a:spcBef>
                <a:spcPts val="0"/>
              </a:spcBef>
            </a:pPr>
            <a:r>
              <a:rPr lang="fr-FR" sz="2100" dirty="0">
                <a:solidFill>
                  <a:schemeClr val="tx1"/>
                </a:solidFill>
              </a:rPr>
              <a:t>La faible efficacité des mécanismes juridiques et institutionnels de gestion foncière et de gestion des conflits en milieu rural </a:t>
            </a:r>
          </a:p>
          <a:p>
            <a:pPr lvl="0">
              <a:lnSpc>
                <a:spcPct val="150000"/>
              </a:lnSpc>
              <a:spcBef>
                <a:spcPts val="0"/>
              </a:spcBef>
            </a:pPr>
            <a:r>
              <a:rPr lang="fr-FR" sz="2100" dirty="0">
                <a:solidFill>
                  <a:schemeClr val="tx1"/>
                </a:solidFill>
              </a:rPr>
              <a:t>La propriété privée est reconnue dans l’Etat de droit et qui s’accommode mal avec la propriété exclusive de l’Etat sur la terre</a:t>
            </a:r>
          </a:p>
          <a:p>
            <a:pPr lvl="0">
              <a:lnSpc>
                <a:spcPct val="150000"/>
              </a:lnSpc>
              <a:spcBef>
                <a:spcPts val="0"/>
              </a:spcBef>
            </a:pPr>
            <a:r>
              <a:rPr lang="fr-FR" sz="2100" dirty="0">
                <a:solidFill>
                  <a:schemeClr val="tx1"/>
                </a:solidFill>
              </a:rPr>
              <a:t>La faible sécurisation foncière des acteurs ruraux.</a:t>
            </a:r>
          </a:p>
          <a:p>
            <a:endParaRPr lang="fr-FR" sz="2200" dirty="0">
              <a:solidFill>
                <a:schemeClr val="tx1"/>
              </a:solidFill>
            </a:endParaRPr>
          </a:p>
        </p:txBody>
      </p:sp>
    </p:spTree>
    <p:extLst>
      <p:ext uri="{BB962C8B-B14F-4D97-AF65-F5344CB8AC3E}">
        <p14:creationId xmlns:p14="http://schemas.microsoft.com/office/powerpoint/2010/main" val="3346056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5F15AF5-A913-4F39-9E91-CFA3E45B6450}"/>
              </a:ext>
            </a:extLst>
          </p:cNvPr>
          <p:cNvSpPr>
            <a:spLocks noGrp="1"/>
          </p:cNvSpPr>
          <p:nvPr>
            <p:ph type="title"/>
          </p:nvPr>
        </p:nvSpPr>
        <p:spPr>
          <a:xfrm>
            <a:off x="2101755" y="122831"/>
            <a:ext cx="8748215" cy="1009650"/>
          </a:xfrm>
        </p:spPr>
        <p:txBody>
          <a:bodyPr>
            <a:normAutofit/>
          </a:bodyPr>
          <a:lstStyle/>
          <a:p>
            <a:r>
              <a:rPr lang="en-US" sz="3600" dirty="0">
                <a:solidFill>
                  <a:schemeClr val="tx1"/>
                </a:solidFill>
              </a:rPr>
              <a:t>Typologies des </a:t>
            </a:r>
            <a:r>
              <a:rPr lang="en-US" sz="3600" dirty="0" err="1">
                <a:solidFill>
                  <a:schemeClr val="tx1"/>
                </a:solidFill>
              </a:rPr>
              <a:t>conflits</a:t>
            </a:r>
            <a:r>
              <a:rPr lang="en-US" sz="3600" dirty="0">
                <a:solidFill>
                  <a:schemeClr val="tx1"/>
                </a:solidFill>
              </a:rPr>
              <a:t> </a:t>
            </a:r>
            <a:r>
              <a:rPr lang="en-US" sz="3600" dirty="0" err="1">
                <a:solidFill>
                  <a:schemeClr val="tx1"/>
                </a:solidFill>
              </a:rPr>
              <a:t>fonciers</a:t>
            </a:r>
            <a:endParaRPr lang="en-US" sz="3600" dirty="0">
              <a:solidFill>
                <a:schemeClr val="tx1"/>
              </a:solidFill>
            </a:endParaRPr>
          </a:p>
        </p:txBody>
      </p:sp>
      <p:sp>
        <p:nvSpPr>
          <p:cNvPr id="5" name="Content Placeholder 2">
            <a:extLst>
              <a:ext uri="{FF2B5EF4-FFF2-40B4-BE49-F238E27FC236}">
                <a16:creationId xmlns:a16="http://schemas.microsoft.com/office/drawing/2014/main" id="{F9D142FE-6344-45AD-98EE-2BBA33DADA4E}"/>
              </a:ext>
            </a:extLst>
          </p:cNvPr>
          <p:cNvSpPr>
            <a:spLocks noGrp="1"/>
          </p:cNvSpPr>
          <p:nvPr>
            <p:ph idx="1"/>
          </p:nvPr>
        </p:nvSpPr>
        <p:spPr>
          <a:xfrm>
            <a:off x="95535" y="1419367"/>
            <a:ext cx="11955438" cy="4967786"/>
          </a:xfrm>
        </p:spPr>
        <p:txBody>
          <a:bodyPr>
            <a:normAutofit/>
          </a:bodyPr>
          <a:lstStyle/>
          <a:p>
            <a:pPr marL="0" indent="0">
              <a:lnSpc>
                <a:spcPct val="150000"/>
              </a:lnSpc>
              <a:spcBef>
                <a:spcPts val="0"/>
              </a:spcBef>
              <a:buNone/>
            </a:pPr>
            <a:r>
              <a:rPr lang="fr-FR" sz="2400" b="1" dirty="0">
                <a:solidFill>
                  <a:schemeClr val="tx1"/>
                </a:solidFill>
              </a:rPr>
              <a:t>Les Types des conflits fonciers:</a:t>
            </a:r>
            <a:endParaRPr lang="fr-FR" sz="2400" dirty="0">
              <a:solidFill>
                <a:schemeClr val="tx1"/>
              </a:solidFill>
            </a:endParaRPr>
          </a:p>
          <a:p>
            <a:pPr>
              <a:lnSpc>
                <a:spcPct val="200000"/>
              </a:lnSpc>
              <a:spcBef>
                <a:spcPts val="0"/>
              </a:spcBef>
            </a:pPr>
            <a:r>
              <a:rPr lang="fr-FR" sz="2400" dirty="0">
                <a:solidFill>
                  <a:schemeClr val="tx1"/>
                </a:solidFill>
              </a:rPr>
              <a:t>Les conflits internes opposant les membres d’une même communauté </a:t>
            </a:r>
          </a:p>
          <a:p>
            <a:pPr>
              <a:lnSpc>
                <a:spcPct val="200000"/>
              </a:lnSpc>
              <a:spcBef>
                <a:spcPts val="0"/>
              </a:spcBef>
            </a:pPr>
            <a:r>
              <a:rPr lang="fr-FR" sz="2400" dirty="0">
                <a:solidFill>
                  <a:schemeClr val="tx1"/>
                </a:solidFill>
              </a:rPr>
              <a:t>Les conflits entre agriculteurs autochtones et migrants cultivateurs </a:t>
            </a:r>
          </a:p>
          <a:p>
            <a:pPr>
              <a:lnSpc>
                <a:spcPct val="200000"/>
              </a:lnSpc>
              <a:spcBef>
                <a:spcPts val="0"/>
              </a:spcBef>
            </a:pPr>
            <a:r>
              <a:rPr lang="fr-FR" sz="2400" dirty="0">
                <a:solidFill>
                  <a:schemeClr val="tx1"/>
                </a:solidFill>
              </a:rPr>
              <a:t>Les conflits entre agriculteurs autochtones et éleveurs </a:t>
            </a:r>
          </a:p>
          <a:p>
            <a:pPr>
              <a:lnSpc>
                <a:spcPct val="200000"/>
              </a:lnSpc>
              <a:spcBef>
                <a:spcPts val="0"/>
              </a:spcBef>
            </a:pPr>
            <a:r>
              <a:rPr lang="fr-FR" sz="2400" dirty="0">
                <a:solidFill>
                  <a:schemeClr val="tx1"/>
                </a:solidFill>
              </a:rPr>
              <a:t>Les conflits entre éleveurs </a:t>
            </a:r>
          </a:p>
          <a:p>
            <a:pPr>
              <a:lnSpc>
                <a:spcPct val="200000"/>
              </a:lnSpc>
              <a:spcBef>
                <a:spcPts val="0"/>
              </a:spcBef>
            </a:pPr>
            <a:r>
              <a:rPr lang="fr-FR" sz="2400" dirty="0">
                <a:solidFill>
                  <a:schemeClr val="tx1"/>
                </a:solidFill>
              </a:rPr>
              <a:t>Les conflits entre populations locales et l’administration : l’état ou la commune</a:t>
            </a:r>
          </a:p>
          <a:p>
            <a:pPr>
              <a:lnSpc>
                <a:spcPct val="200000"/>
              </a:lnSpc>
            </a:pPr>
            <a:endParaRPr lang="en-US" sz="2400" dirty="0"/>
          </a:p>
        </p:txBody>
      </p:sp>
    </p:spTree>
    <p:extLst>
      <p:ext uri="{BB962C8B-B14F-4D97-AF65-F5344CB8AC3E}">
        <p14:creationId xmlns:p14="http://schemas.microsoft.com/office/powerpoint/2010/main" val="601650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C40EC4-5A32-48D1-9B01-3F2E4587A0E7}"/>
              </a:ext>
            </a:extLst>
          </p:cNvPr>
          <p:cNvSpPr>
            <a:spLocks noGrp="1"/>
          </p:cNvSpPr>
          <p:nvPr>
            <p:ph type="title"/>
          </p:nvPr>
        </p:nvSpPr>
        <p:spPr>
          <a:xfrm>
            <a:off x="1951630" y="0"/>
            <a:ext cx="8925636" cy="1240971"/>
          </a:xfrm>
        </p:spPr>
        <p:txBody>
          <a:bodyPr>
            <a:normAutofit/>
          </a:bodyPr>
          <a:lstStyle/>
          <a:p>
            <a:r>
              <a:rPr lang="fr-FR" sz="3600" dirty="0">
                <a:solidFill>
                  <a:schemeClr val="tx1"/>
                </a:solidFill>
              </a:rPr>
              <a:t>Problématiques identifiées à la fin 2019</a:t>
            </a:r>
          </a:p>
        </p:txBody>
      </p:sp>
      <p:sp>
        <p:nvSpPr>
          <p:cNvPr id="5" name="Content Placeholder 3">
            <a:extLst>
              <a:ext uri="{FF2B5EF4-FFF2-40B4-BE49-F238E27FC236}">
                <a16:creationId xmlns:a16="http://schemas.microsoft.com/office/drawing/2014/main" id="{5585B8D2-D7D7-4409-B854-4666F3FAA499}"/>
              </a:ext>
            </a:extLst>
          </p:cNvPr>
          <p:cNvSpPr>
            <a:spLocks noGrp="1"/>
          </p:cNvSpPr>
          <p:nvPr>
            <p:ph idx="1"/>
          </p:nvPr>
        </p:nvSpPr>
        <p:spPr>
          <a:xfrm>
            <a:off x="95534" y="1446662"/>
            <a:ext cx="11982735" cy="4940489"/>
          </a:xfrm>
        </p:spPr>
        <p:txBody>
          <a:bodyPr>
            <a:normAutofit/>
          </a:bodyPr>
          <a:lstStyle/>
          <a:p>
            <a:pPr>
              <a:lnSpc>
                <a:spcPct val="150000"/>
              </a:lnSpc>
            </a:pPr>
            <a:r>
              <a:rPr lang="fr-FR" sz="2200" dirty="0">
                <a:solidFill>
                  <a:schemeClr val="tx1"/>
                </a:solidFill>
              </a:rPr>
              <a:t>Surpeuplement des chefs lieu de communes (logement inadéquat, inflation non régulée location, ) </a:t>
            </a:r>
          </a:p>
          <a:p>
            <a:pPr>
              <a:lnSpc>
                <a:spcPct val="150000"/>
              </a:lnSpc>
            </a:pPr>
            <a:r>
              <a:rPr lang="fr-FR" sz="2200" dirty="0">
                <a:solidFill>
                  <a:schemeClr val="tx1"/>
                </a:solidFill>
              </a:rPr>
              <a:t>Difficile accès aux terres des PDI pour le logement, les pâturages et pour les cultures</a:t>
            </a:r>
          </a:p>
          <a:p>
            <a:pPr lvl="0">
              <a:lnSpc>
                <a:spcPct val="150000"/>
              </a:lnSpc>
            </a:pPr>
            <a:r>
              <a:rPr lang="fr-FR" sz="2200" dirty="0">
                <a:solidFill>
                  <a:schemeClr val="tx1"/>
                </a:solidFill>
              </a:rPr>
              <a:t>Non sécurisation du foncier acheté par les PDI </a:t>
            </a:r>
          </a:p>
          <a:p>
            <a:pPr lvl="0">
              <a:lnSpc>
                <a:spcPct val="150000"/>
              </a:lnSpc>
            </a:pPr>
            <a:r>
              <a:rPr lang="fr-FR" sz="2200" dirty="0">
                <a:solidFill>
                  <a:schemeClr val="tx1"/>
                </a:solidFill>
              </a:rPr>
              <a:t>Sites spontanés (occupations illégales de terres privées, de l’Etat et des communes)</a:t>
            </a:r>
          </a:p>
          <a:p>
            <a:pPr>
              <a:lnSpc>
                <a:spcPct val="150000"/>
              </a:lnSpc>
            </a:pPr>
            <a:r>
              <a:rPr lang="fr-FR" sz="2200" dirty="0">
                <a:solidFill>
                  <a:schemeClr val="tx1"/>
                </a:solidFill>
              </a:rPr>
              <a:t>Vol du bétail dans le Sahel et le Centre Nord/bradage du bétail (aussi lié à l’accès aux terres qui obligent les éleveurs à ne pas quitter leurs zones) </a:t>
            </a:r>
          </a:p>
          <a:p>
            <a:pPr lvl="0">
              <a:lnSpc>
                <a:spcPct val="150000"/>
              </a:lnSpc>
            </a:pPr>
            <a:r>
              <a:rPr lang="fr-FR" sz="2200" dirty="0">
                <a:solidFill>
                  <a:schemeClr val="tx1"/>
                </a:solidFill>
              </a:rPr>
              <a:t>Demande de restitution de terres par des PDI après une longue absence dans le Centre Nord</a:t>
            </a:r>
          </a:p>
          <a:p>
            <a:pPr>
              <a:lnSpc>
                <a:spcPct val="150000"/>
              </a:lnSpc>
            </a:pPr>
            <a:endParaRPr lang="en-US" sz="2200" dirty="0"/>
          </a:p>
        </p:txBody>
      </p:sp>
    </p:spTree>
    <p:extLst>
      <p:ext uri="{BB962C8B-B14F-4D97-AF65-F5344CB8AC3E}">
        <p14:creationId xmlns:p14="http://schemas.microsoft.com/office/powerpoint/2010/main" val="3108106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9618" y="272955"/>
            <a:ext cx="9103058" cy="1269242"/>
          </a:xfrm>
        </p:spPr>
        <p:txBody>
          <a:bodyPr>
            <a:noAutofit/>
          </a:bodyPr>
          <a:lstStyle/>
          <a:p>
            <a:r>
              <a:rPr lang="fr-FR" sz="3400" dirty="0">
                <a:solidFill>
                  <a:schemeClr val="tx1"/>
                </a:solidFill>
              </a:rPr>
              <a:t>Accès des </a:t>
            </a:r>
            <a:r>
              <a:rPr lang="fr-FR" sz="3400" dirty="0" err="1">
                <a:solidFill>
                  <a:schemeClr val="tx1"/>
                </a:solidFill>
              </a:rPr>
              <a:t>PDIs</a:t>
            </a:r>
            <a:r>
              <a:rPr lang="fr-FR" sz="3400" dirty="0">
                <a:solidFill>
                  <a:schemeClr val="tx1"/>
                </a:solidFill>
              </a:rPr>
              <a:t> à la terre de manière sécurisée: la loi n°034-2009/AN du 16 juin 2009 portant régime foncier rural une réponse adaptée</a:t>
            </a:r>
          </a:p>
        </p:txBody>
      </p:sp>
      <p:sp>
        <p:nvSpPr>
          <p:cNvPr id="3" name="Espace réservé du contenu 2"/>
          <p:cNvSpPr>
            <a:spLocks noGrp="1"/>
          </p:cNvSpPr>
          <p:nvPr>
            <p:ph idx="1"/>
          </p:nvPr>
        </p:nvSpPr>
        <p:spPr>
          <a:xfrm>
            <a:off x="95534" y="1624084"/>
            <a:ext cx="11969087" cy="4735773"/>
          </a:xfrm>
        </p:spPr>
        <p:txBody>
          <a:bodyPr>
            <a:normAutofit fontScale="92500"/>
          </a:bodyPr>
          <a:lstStyle/>
          <a:p>
            <a:pPr marL="0" indent="0">
              <a:lnSpc>
                <a:spcPct val="150000"/>
              </a:lnSpc>
              <a:spcBef>
                <a:spcPts val="0"/>
              </a:spcBef>
              <a:buNone/>
            </a:pPr>
            <a:r>
              <a:rPr lang="fr-FR" sz="2200" b="1" u="sng" dirty="0">
                <a:solidFill>
                  <a:schemeClr val="tx1"/>
                </a:solidFill>
              </a:rPr>
              <a:t>Le but de la loi</a:t>
            </a:r>
            <a:r>
              <a:rPr lang="fr-FR" sz="2200" dirty="0">
                <a:solidFill>
                  <a:schemeClr val="tx1"/>
                </a:solidFill>
              </a:rPr>
              <a:t>: </a:t>
            </a:r>
          </a:p>
          <a:p>
            <a:pPr>
              <a:lnSpc>
                <a:spcPct val="150000"/>
              </a:lnSpc>
              <a:spcBef>
                <a:spcPts val="0"/>
              </a:spcBef>
              <a:buFont typeface="Courier New" panose="02070309020205020404" pitchFamily="49" charset="0"/>
              <a:buChar char="o"/>
            </a:pPr>
            <a:r>
              <a:rPr lang="fr-FR" sz="2200" dirty="0">
                <a:solidFill>
                  <a:schemeClr val="tx1"/>
                </a:solidFill>
              </a:rPr>
              <a:t>Assurer à l’ensemble des acteurs ruraux l’accès équitable au foncier, </a:t>
            </a:r>
          </a:p>
          <a:p>
            <a:pPr>
              <a:lnSpc>
                <a:spcPct val="150000"/>
              </a:lnSpc>
              <a:spcBef>
                <a:spcPts val="0"/>
              </a:spcBef>
              <a:buFont typeface="Courier New" panose="02070309020205020404" pitchFamily="49" charset="0"/>
              <a:buChar char="o"/>
            </a:pPr>
            <a:r>
              <a:rPr lang="fr-FR" sz="2200" dirty="0">
                <a:solidFill>
                  <a:schemeClr val="tx1"/>
                </a:solidFill>
              </a:rPr>
              <a:t>Garantir les investissements, la gestion efficace des différends fonciers afin de contribuer à la réduction de la pauvreté, à la consolidation de la paix sociale et à la réalisation d’un développement durable</a:t>
            </a:r>
          </a:p>
          <a:p>
            <a:pPr marL="0" indent="0">
              <a:lnSpc>
                <a:spcPct val="150000"/>
              </a:lnSpc>
              <a:spcBef>
                <a:spcPts val="0"/>
              </a:spcBef>
              <a:buNone/>
            </a:pPr>
            <a:endParaRPr lang="fr-FR" sz="2200" dirty="0">
              <a:solidFill>
                <a:schemeClr val="tx1"/>
              </a:solidFill>
            </a:endParaRPr>
          </a:p>
          <a:p>
            <a:pPr marL="0" indent="0">
              <a:lnSpc>
                <a:spcPct val="150000"/>
              </a:lnSpc>
              <a:spcBef>
                <a:spcPts val="0"/>
              </a:spcBef>
              <a:buNone/>
            </a:pPr>
            <a:r>
              <a:rPr lang="fr-FR" sz="2200" b="1" u="sng" dirty="0">
                <a:solidFill>
                  <a:schemeClr val="tx1"/>
                </a:solidFill>
              </a:rPr>
              <a:t>Innovations majeures de la loi:</a:t>
            </a:r>
          </a:p>
          <a:p>
            <a:pPr lvl="0">
              <a:lnSpc>
                <a:spcPct val="150000"/>
              </a:lnSpc>
              <a:spcBef>
                <a:spcPts val="0"/>
              </a:spcBef>
              <a:buFont typeface="Courier New" panose="02070309020205020404" pitchFamily="49" charset="0"/>
              <a:buChar char="o"/>
            </a:pPr>
            <a:r>
              <a:rPr lang="fr-FR" sz="2200" dirty="0">
                <a:solidFill>
                  <a:schemeClr val="tx1"/>
                </a:solidFill>
              </a:rPr>
              <a:t>La définition de trois catégories de terres </a:t>
            </a:r>
          </a:p>
          <a:p>
            <a:pPr lvl="0">
              <a:lnSpc>
                <a:spcPct val="150000"/>
              </a:lnSpc>
              <a:spcBef>
                <a:spcPts val="0"/>
              </a:spcBef>
              <a:buFont typeface="Courier New" panose="02070309020205020404" pitchFamily="49" charset="0"/>
              <a:buChar char="o"/>
            </a:pPr>
            <a:r>
              <a:rPr lang="fr-FR" sz="2200" dirty="0">
                <a:solidFill>
                  <a:schemeClr val="tx1"/>
                </a:solidFill>
              </a:rPr>
              <a:t>La reconnaissance de la possession foncière et la démarche de sa constatation </a:t>
            </a:r>
          </a:p>
          <a:p>
            <a:pPr lvl="0">
              <a:lnSpc>
                <a:spcPct val="150000"/>
              </a:lnSpc>
              <a:spcBef>
                <a:spcPts val="0"/>
              </a:spcBef>
              <a:buFont typeface="Courier New" panose="02070309020205020404" pitchFamily="49" charset="0"/>
              <a:buChar char="o"/>
            </a:pPr>
            <a:r>
              <a:rPr lang="fr-FR" sz="2200" dirty="0">
                <a:solidFill>
                  <a:schemeClr val="tx1"/>
                </a:solidFill>
              </a:rPr>
              <a:t>La définition d’un mode alternatif de gestion du contentieux foncier rural. </a:t>
            </a:r>
          </a:p>
          <a:p>
            <a:pPr>
              <a:lnSpc>
                <a:spcPct val="150000"/>
              </a:lnSpc>
              <a:spcBef>
                <a:spcPts val="0"/>
              </a:spcBef>
            </a:pPr>
            <a:endParaRPr lang="fr-FR" sz="2200" dirty="0">
              <a:solidFill>
                <a:schemeClr val="tx1"/>
              </a:solidFill>
            </a:endParaRPr>
          </a:p>
          <a:p>
            <a:pPr lvl="0">
              <a:buFont typeface="Courier New" panose="02070309020205020404" pitchFamily="49" charset="0"/>
              <a:buChar char="o"/>
            </a:pPr>
            <a:endParaRPr lang="fr-FR" sz="2400" dirty="0"/>
          </a:p>
          <a:p>
            <a:pPr marL="0" indent="0">
              <a:lnSpc>
                <a:spcPct val="150000"/>
              </a:lnSpc>
              <a:buNone/>
            </a:pPr>
            <a:endParaRPr lang="fr-FR" sz="2200" dirty="0"/>
          </a:p>
        </p:txBody>
      </p:sp>
    </p:spTree>
    <p:extLst>
      <p:ext uri="{BB962C8B-B14F-4D97-AF65-F5344CB8AC3E}">
        <p14:creationId xmlns:p14="http://schemas.microsoft.com/office/powerpoint/2010/main" val="1882238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698" y="0"/>
            <a:ext cx="8761863" cy="1240971"/>
          </a:xfrm>
        </p:spPr>
        <p:txBody>
          <a:bodyPr>
            <a:normAutofit/>
          </a:bodyPr>
          <a:lstStyle/>
          <a:p>
            <a:r>
              <a:rPr lang="fr-FR" sz="3600" dirty="0">
                <a:solidFill>
                  <a:schemeClr val="tx1"/>
                </a:solidFill>
              </a:rPr>
              <a:t>Accès des </a:t>
            </a:r>
            <a:r>
              <a:rPr lang="fr-FR" sz="3600" dirty="0" err="1">
                <a:solidFill>
                  <a:schemeClr val="tx1"/>
                </a:solidFill>
              </a:rPr>
              <a:t>PDIs</a:t>
            </a:r>
            <a:r>
              <a:rPr lang="fr-FR" sz="3600" dirty="0">
                <a:solidFill>
                  <a:schemeClr val="tx1"/>
                </a:solidFill>
              </a:rPr>
              <a:t> à la terre de manière sécurisée</a:t>
            </a:r>
            <a:br>
              <a:rPr lang="fr-FR" sz="3600" dirty="0">
                <a:solidFill>
                  <a:schemeClr val="tx1"/>
                </a:solidFill>
              </a:rPr>
            </a:br>
            <a:r>
              <a:rPr lang="fr-FR" sz="3600" dirty="0">
                <a:solidFill>
                  <a:schemeClr val="tx1"/>
                </a:solidFill>
              </a:rPr>
              <a:t>(Suite)</a:t>
            </a:r>
          </a:p>
        </p:txBody>
      </p:sp>
      <p:sp>
        <p:nvSpPr>
          <p:cNvPr id="3" name="Espace réservé du contenu 2"/>
          <p:cNvSpPr>
            <a:spLocks noGrp="1"/>
          </p:cNvSpPr>
          <p:nvPr>
            <p:ph idx="1"/>
          </p:nvPr>
        </p:nvSpPr>
        <p:spPr>
          <a:xfrm>
            <a:off x="0" y="1446662"/>
            <a:ext cx="12078269" cy="5158853"/>
          </a:xfrm>
        </p:spPr>
        <p:txBody>
          <a:bodyPr>
            <a:normAutofit/>
          </a:bodyPr>
          <a:lstStyle/>
          <a:p>
            <a:pPr marL="0" indent="0">
              <a:lnSpc>
                <a:spcPct val="150000"/>
              </a:lnSpc>
              <a:spcBef>
                <a:spcPts val="0"/>
              </a:spcBef>
              <a:buNone/>
            </a:pPr>
            <a:r>
              <a:rPr lang="fr-FR" sz="2200" b="1" u="sng" dirty="0">
                <a:solidFill>
                  <a:schemeClr val="tx1"/>
                </a:solidFill>
              </a:rPr>
              <a:t>Différentes catégories de terre rurale</a:t>
            </a:r>
          </a:p>
          <a:p>
            <a:pPr marL="0" indent="0">
              <a:lnSpc>
                <a:spcPct val="150000"/>
              </a:lnSpc>
              <a:spcBef>
                <a:spcPts val="0"/>
              </a:spcBef>
              <a:buNone/>
            </a:pPr>
            <a:r>
              <a:rPr lang="fr-FR" sz="2400" dirty="0">
                <a:solidFill>
                  <a:schemeClr val="tx1"/>
                </a:solidFill>
              </a:rPr>
              <a:t>L’article 5 de la loi définit trois (03) catégories de terres que sont :</a:t>
            </a:r>
          </a:p>
          <a:p>
            <a:pPr lvl="0">
              <a:lnSpc>
                <a:spcPct val="150000"/>
              </a:lnSpc>
              <a:spcBef>
                <a:spcPts val="0"/>
              </a:spcBef>
            </a:pPr>
            <a:r>
              <a:rPr lang="fr-FR" sz="2400" dirty="0">
                <a:solidFill>
                  <a:schemeClr val="tx1"/>
                </a:solidFill>
              </a:rPr>
              <a:t>le domaine foncier rural de l’Etat ;</a:t>
            </a:r>
          </a:p>
          <a:p>
            <a:pPr lvl="0">
              <a:lnSpc>
                <a:spcPct val="150000"/>
              </a:lnSpc>
              <a:spcBef>
                <a:spcPts val="0"/>
              </a:spcBef>
            </a:pPr>
            <a:r>
              <a:rPr lang="fr-FR" sz="2400" dirty="0">
                <a:solidFill>
                  <a:schemeClr val="tx1"/>
                </a:solidFill>
              </a:rPr>
              <a:t>le domaine foncier rural des collectivités territoriales ;</a:t>
            </a:r>
          </a:p>
          <a:p>
            <a:pPr lvl="0">
              <a:lnSpc>
                <a:spcPct val="150000"/>
              </a:lnSpc>
              <a:spcBef>
                <a:spcPts val="0"/>
              </a:spcBef>
            </a:pPr>
            <a:r>
              <a:rPr lang="fr-FR" sz="2400" dirty="0">
                <a:solidFill>
                  <a:schemeClr val="tx1"/>
                </a:solidFill>
              </a:rPr>
              <a:t>le patrimoine foncier rural des particuliers.</a:t>
            </a:r>
          </a:p>
          <a:p>
            <a:pPr marL="0" indent="0">
              <a:lnSpc>
                <a:spcPct val="150000"/>
              </a:lnSpc>
              <a:spcBef>
                <a:spcPts val="0"/>
              </a:spcBef>
              <a:buNone/>
            </a:pPr>
            <a:r>
              <a:rPr lang="fr-FR" sz="2400" b="1" u="sng" dirty="0">
                <a:solidFill>
                  <a:schemeClr val="tx1"/>
                </a:solidFill>
              </a:rPr>
              <a:t>Reconnaissance de la possession foncière et la démarche de sa constatation</a:t>
            </a:r>
            <a:r>
              <a:rPr lang="fr-FR" sz="2400" b="1" dirty="0"/>
              <a:t> </a:t>
            </a:r>
          </a:p>
          <a:p>
            <a:pPr>
              <a:lnSpc>
                <a:spcPct val="150000"/>
              </a:lnSpc>
              <a:spcBef>
                <a:spcPts val="0"/>
              </a:spcBef>
            </a:pPr>
            <a:r>
              <a:rPr lang="fr-FR" sz="2400" dirty="0">
                <a:solidFill>
                  <a:schemeClr val="tx1"/>
                </a:solidFill>
              </a:rPr>
              <a:t>Le patrimoine foncier rural des particuliers peut être défini comme l’ensemble des possessions foncières des individus et des personnes morales de droit privé</a:t>
            </a:r>
            <a:r>
              <a:rPr lang="fr-FR" sz="2400" dirty="0"/>
              <a:t>.</a:t>
            </a:r>
          </a:p>
          <a:p>
            <a:pPr>
              <a:lnSpc>
                <a:spcPct val="150000"/>
              </a:lnSpc>
              <a:spcBef>
                <a:spcPts val="0"/>
              </a:spcBef>
            </a:pPr>
            <a:r>
              <a:rPr lang="fr-FR" sz="2400" dirty="0">
                <a:solidFill>
                  <a:schemeClr val="tx1"/>
                </a:solidFill>
              </a:rPr>
              <a:t>Elle peut être exercée à titre individuel ou collectif.</a:t>
            </a:r>
          </a:p>
          <a:p>
            <a:pPr marL="0" indent="0">
              <a:buNone/>
            </a:pPr>
            <a:endParaRPr lang="fr-FR" sz="2400" b="1" dirty="0">
              <a:solidFill>
                <a:schemeClr val="tx1"/>
              </a:solidFill>
            </a:endParaRPr>
          </a:p>
        </p:txBody>
      </p:sp>
    </p:spTree>
    <p:extLst>
      <p:ext uri="{BB962C8B-B14F-4D97-AF65-F5344CB8AC3E}">
        <p14:creationId xmlns:p14="http://schemas.microsoft.com/office/powerpoint/2010/main" val="316440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7D25836F67646A98C66F1CDD61673" ma:contentTypeVersion="8" ma:contentTypeDescription="Create a new document." ma:contentTypeScope="" ma:versionID="965b98ed49b142837e01b3928204d0e8">
  <xsd:schema xmlns:xsd="http://www.w3.org/2001/XMLSchema" xmlns:xs="http://www.w3.org/2001/XMLSchema" xmlns:p="http://schemas.microsoft.com/office/2006/metadata/properties" xmlns:ns3="6df68d03-0d94-44b1-a9a2-765e7690f201" targetNamespace="http://schemas.microsoft.com/office/2006/metadata/properties" ma:root="true" ma:fieldsID="f7434de9b3ab08f2c8f7612e47d400c8" ns3:_="">
    <xsd:import namespace="6df68d03-0d94-44b1-a9a2-765e7690f20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f68d03-0d94-44b1-a9a2-765e7690f2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BAFF17-4B37-4A72-9655-FFED964FF7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f68d03-0d94-44b1-a9a2-765e7690f2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A61A04-DF59-49D3-A545-F0CCE03909A1}">
  <ds:schemaRefs>
    <ds:schemaRef ds:uri="http://schemas.microsoft.com/sharepoint/v3/contenttype/forms"/>
  </ds:schemaRefs>
</ds:datastoreItem>
</file>

<file path=customXml/itemProps3.xml><?xml version="1.0" encoding="utf-8"?>
<ds:datastoreItem xmlns:ds="http://schemas.openxmlformats.org/officeDocument/2006/customXml" ds:itemID="{BDDA3BE9-FDA9-474A-BA30-192B257DB7F7}">
  <ds:schemaRefs>
    <ds:schemaRef ds:uri="http://purl.org/dc/dcmitype/"/>
    <ds:schemaRef ds:uri="http://schemas.microsoft.com/office/2006/documentManagement/types"/>
    <ds:schemaRef ds:uri="http://www.w3.org/XML/1998/namespace"/>
    <ds:schemaRef ds:uri="http://purl.org/dc/term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6df68d03-0d94-44b1-a9a2-765e7690f201"/>
  </ds:schemaRefs>
</ds:datastoreItem>
</file>

<file path=docProps/app.xml><?xml version="1.0" encoding="utf-8"?>
<Properties xmlns="http://schemas.openxmlformats.org/officeDocument/2006/extended-properties" xmlns:vt="http://schemas.openxmlformats.org/officeDocument/2006/docPropsVTypes">
  <Template/>
  <TotalTime>5384</TotalTime>
  <Words>795</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Courier New</vt:lpstr>
      <vt:lpstr>Office Theme</vt:lpstr>
      <vt:lpstr>PowerPoint Presentation</vt:lpstr>
      <vt:lpstr>Pourquoi le droit au logement, à la terre et aux biens (LTB) pendant le cycle du déplacement</vt:lpstr>
      <vt:lpstr> Cadre Juridique</vt:lpstr>
      <vt:lpstr>Cadre Juridique</vt:lpstr>
      <vt:lpstr>Les préoccupations majeures avant la  crise humanitaire: causes des conflits fonciers</vt:lpstr>
      <vt:lpstr>Typologies des conflits fonciers</vt:lpstr>
      <vt:lpstr>Problématiques identifiées à la fin 2019</vt:lpstr>
      <vt:lpstr>Accès des PDIs à la terre de manière sécurisée: la loi n°034-2009/AN du 16 juin 2009 portant régime foncier rural une réponse adaptée</vt:lpstr>
      <vt:lpstr>Accès des PDIs à la terre de manière sécurisée (Suite)</vt:lpstr>
      <vt:lpstr>Accès des PDIs à la terre de manière sécurisée (Suite)</vt:lpstr>
      <vt:lpstr>Accès des PDIs à la terre de manière sécurisée (Suite)</vt:lpstr>
      <vt:lpstr>Activités LTB </vt:lpstr>
      <vt:lpstr>Responsabilités du AoR  Droit au logement, à la terre et aux biens </vt:lpstr>
      <vt:lpstr>PowerPoint Presentation</vt:lpstr>
    </vt:vector>
  </TitlesOfParts>
  <Company>UNHCR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Realisation GTP Diffa 2018</dc:title>
  <dc:creator>unhcr</dc:creator>
  <cp:lastModifiedBy>Ndeye Marie Cisse</cp:lastModifiedBy>
  <cp:revision>112</cp:revision>
  <dcterms:created xsi:type="dcterms:W3CDTF">2018-06-21T08:37:30Z</dcterms:created>
  <dcterms:modified xsi:type="dcterms:W3CDTF">2020-03-01T22:05:59Z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0x010100C6B7D25836F67646A98C66F1CDD61673</vt:lpwstr>
  </property>
</Properties>
</file>