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6"/>
  </p:sldMasterIdLst>
  <p:notesMasterIdLst>
    <p:notesMasterId r:id="rId54"/>
  </p:notesMasterIdLst>
  <p:handoutMasterIdLst>
    <p:handoutMasterId r:id="rId55"/>
  </p:handoutMasterIdLst>
  <p:sldIdLst>
    <p:sldId id="865" r:id="rId7"/>
    <p:sldId id="866" r:id="rId8"/>
    <p:sldId id="867" r:id="rId9"/>
    <p:sldId id="868" r:id="rId10"/>
    <p:sldId id="869" r:id="rId11"/>
    <p:sldId id="870" r:id="rId12"/>
    <p:sldId id="871" r:id="rId13"/>
    <p:sldId id="872" r:id="rId14"/>
    <p:sldId id="873" r:id="rId15"/>
    <p:sldId id="847" r:id="rId16"/>
    <p:sldId id="848" r:id="rId17"/>
    <p:sldId id="849" r:id="rId18"/>
    <p:sldId id="850" r:id="rId19"/>
    <p:sldId id="851" r:id="rId20"/>
    <p:sldId id="852" r:id="rId21"/>
    <p:sldId id="853" r:id="rId22"/>
    <p:sldId id="854" r:id="rId23"/>
    <p:sldId id="855" r:id="rId24"/>
    <p:sldId id="860" r:id="rId25"/>
    <p:sldId id="814" r:id="rId26"/>
    <p:sldId id="816" r:id="rId27"/>
    <p:sldId id="874" r:id="rId28"/>
    <p:sldId id="862" r:id="rId29"/>
    <p:sldId id="875" r:id="rId30"/>
    <p:sldId id="876" r:id="rId31"/>
    <p:sldId id="844" r:id="rId32"/>
    <p:sldId id="883" r:id="rId33"/>
    <p:sldId id="882" r:id="rId34"/>
    <p:sldId id="877" r:id="rId35"/>
    <p:sldId id="800" r:id="rId36"/>
    <p:sldId id="783" r:id="rId37"/>
    <p:sldId id="802" r:id="rId38"/>
    <p:sldId id="803" r:id="rId39"/>
    <p:sldId id="794" r:id="rId40"/>
    <p:sldId id="805" r:id="rId41"/>
    <p:sldId id="884" r:id="rId42"/>
    <p:sldId id="878" r:id="rId43"/>
    <p:sldId id="808" r:id="rId44"/>
    <p:sldId id="879" r:id="rId45"/>
    <p:sldId id="809" r:id="rId46"/>
    <p:sldId id="880" r:id="rId47"/>
    <p:sldId id="881" r:id="rId48"/>
    <p:sldId id="885" r:id="rId49"/>
    <p:sldId id="782" r:id="rId50"/>
    <p:sldId id="770" r:id="rId51"/>
    <p:sldId id="886" r:id="rId52"/>
    <p:sldId id="791" r:id="rId53"/>
  </p:sldIdLst>
  <p:sldSz cx="9144000" cy="5143500" type="screen16x9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NHCRuser" initials="U" lastIdx="2" clrIdx="0"/>
  <p:cmAuthor id="7" name="Aziz Abultimman" initials="AA [2]" lastIdx="2" clrIdx="7">
    <p:extLst>
      <p:ext uri="{19B8F6BF-5375-455C-9EA6-DF929625EA0E}">
        <p15:presenceInfo xmlns:p15="http://schemas.microsoft.com/office/powerpoint/2012/main" userId="Aziz Abultimman" providerId="None"/>
      </p:ext>
    </p:extLst>
  </p:cmAuthor>
  <p:cmAuthor id="1" name="Michael Gloeckle" initials="MG" lastIdx="1" clrIdx="1"/>
  <p:cmAuthor id="2" name="Michael Gloeckle" initials="MG [2]" lastIdx="1" clrIdx="2"/>
  <p:cmAuthor id="3" name="WEIRA Cornelius - ET" initials="WC-E" lastIdx="2" clrIdx="3"/>
  <p:cmAuthor id="4" name="Andrea" initials="A" lastIdx="0" clrIdx="4">
    <p:extLst>
      <p:ext uri="{19B8F6BF-5375-455C-9EA6-DF929625EA0E}">
        <p15:presenceInfo xmlns:p15="http://schemas.microsoft.com/office/powerpoint/2012/main" userId="Andrea" providerId="None"/>
      </p:ext>
    </p:extLst>
  </p:cmAuthor>
  <p:cmAuthor id="5" name="Francesca Coloni" initials="FC" lastIdx="27" clrIdx="5">
    <p:extLst>
      <p:ext uri="{19B8F6BF-5375-455C-9EA6-DF929625EA0E}">
        <p15:presenceInfo xmlns:p15="http://schemas.microsoft.com/office/powerpoint/2012/main" userId="Francesca Coloni" providerId="None"/>
      </p:ext>
    </p:extLst>
  </p:cmAuthor>
  <p:cmAuthor id="6" name="Aziz Abultimman" initials="AA" lastIdx="4" clrIdx="6">
    <p:extLst>
      <p:ext uri="{19B8F6BF-5375-455C-9EA6-DF929625EA0E}">
        <p15:presenceInfo xmlns:p15="http://schemas.microsoft.com/office/powerpoint/2012/main" userId="S::abultima@unhcr.org::67425ab6-a8f5-4aaa-8748-f0f85a862f2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D9D9"/>
    <a:srgbClr val="FFFFFF"/>
    <a:srgbClr val="BBBBBB"/>
    <a:srgbClr val="707070"/>
    <a:srgbClr val="007A53"/>
    <a:srgbClr val="405E74"/>
    <a:srgbClr val="CBDDE1"/>
    <a:srgbClr val="575757"/>
    <a:srgbClr val="515151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28C1E3-6B96-4705-BD19-09F0ED1CB64C}" v="188" dt="2020-07-16T14:53:21.3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commentAuthors" Target="commentAuthor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7" dt="2020-07-07T14:38:35.317" idx="2">
    <p:pos x="10" y="10"/>
    <p:text>optional slide</p:text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4E059B0-8655-4C55-B6A4-E512047526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0503F0-EBE9-4495-AFC1-1D7D3AEC0A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4690B-ECA5-4575-9F46-0F7F2606111B}" type="datetimeFigureOut">
              <a:rPr lang="en-IN" smtClean="0"/>
              <a:t>10-08-2020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330D8F-2B75-4E73-AA4E-15FCF50609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F9D0AB-A012-49BD-9374-FE93D0D5E9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2BCDFE-BD15-47CC-976F-CC98B89747A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8704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700" cy="461804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7" y="0"/>
            <a:ext cx="3011700" cy="461804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149DE7A-1A12-4746-8822-E7131700A1BD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700" cy="461804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7" y="8772668"/>
            <a:ext cx="3011700" cy="461804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B69D276-5C27-0048-BF36-4302BA851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3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9D276-5C27-0048-BF36-4302BA8514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94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9D276-5C27-0048-BF36-4302BA85142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53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9D276-5C27-0048-BF36-4302BA85142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22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9D276-5C27-0048-BF36-4302BA85142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86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From IOM IEC toolkit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9D276-5C27-0048-BF36-4302BA8514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67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From IOM IEC toolkit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9D276-5C27-0048-BF36-4302BA8514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01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9D276-5C27-0048-BF36-4302BA8514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368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9D276-5C27-0048-BF36-4302BA8514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15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Provide a practical demonstration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9D276-5C27-0048-BF36-4302BA8514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22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Provide a practical demonstration – SLIDE ADDED ON JULY 13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9D276-5C27-0048-BF36-4302BA8514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34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9D276-5C27-0048-BF36-4302BA8514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73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9D276-5C27-0048-BF36-4302BA8514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59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eltercluster.org/response/iraq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3836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52632"/>
            <a:ext cx="6400800" cy="9532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0354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6599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254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775" y="274993"/>
            <a:ext cx="8750375" cy="4406640"/>
          </a:xfrm>
        </p:spPr>
        <p:txBody>
          <a:bodyPr/>
          <a:lstStyle>
            <a:lvl1pPr>
              <a:defRPr sz="2400"/>
            </a:lvl1pPr>
            <a:lvl2pPr marL="914400" indent="-457200">
              <a:buFont typeface="+mj-lt"/>
              <a:buAutoNum type="arabicPeriod"/>
              <a:defRPr sz="2400"/>
            </a:lvl2pPr>
            <a:lvl3pPr marL="1371600" indent="-457200">
              <a:buFont typeface="+mj-lt"/>
              <a:buAutoNum type="alphaLcParenR"/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2459E00-8C10-429E-A455-74496A97A5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776" y="4681633"/>
            <a:ext cx="2186999" cy="364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8BB3433-F997-454D-AF58-17A3572934DF}"/>
              </a:ext>
            </a:extLst>
          </p:cNvPr>
          <p:cNvSpPr/>
          <p:nvPr userDrawn="1"/>
        </p:nvSpPr>
        <p:spPr>
          <a:xfrm>
            <a:off x="2488061" y="4781383"/>
            <a:ext cx="28264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>
                <a:hlinkClick r:id="rId3"/>
              </a:rPr>
              <a:t>https://www.sheltercluster.org/response/iraq</a:t>
            </a:r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2012859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4872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5606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969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502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3485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9161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5606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4330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F1416"/>
                </a:solidFill>
              </a:defRPr>
            </a:lvl1pPr>
          </a:lstStyle>
          <a:p>
            <a:pPr defTabSz="914400"/>
            <a:fld id="{1327C452-0D12-48F3-BB65-BBA3E6350F2C}" type="slidenum">
              <a:rPr lang="en-GB" smtClean="0">
                <a:latin typeface="Calibri"/>
              </a:rPr>
              <a:pPr defTabSz="914400"/>
              <a:t>‹#›</a:t>
            </a:fld>
            <a:endParaRPr lang="en-GB">
              <a:latin typeface="Calibri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" y="-1321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467544" y="4681985"/>
            <a:ext cx="1908720" cy="400110"/>
            <a:chOff x="3671392" y="6274576"/>
            <a:chExt cx="1908720" cy="533478"/>
          </a:xfrm>
        </p:grpSpPr>
        <p:pic>
          <p:nvPicPr>
            <p:cNvPr id="2049" name="Picture 3" descr="Logo-small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392" y="6381328"/>
              <a:ext cx="360040" cy="315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3995936" y="6274576"/>
              <a:ext cx="1584176" cy="533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>
                  <a:solidFill>
                    <a:srgbClr val="7F1416"/>
                  </a:solidFill>
                  <a:latin typeface="Verdana" pitchFamily="34" charset="0"/>
                  <a:ea typeface="Times New Roman" pitchFamily="18" charset="0"/>
                  <a:cs typeface="Times New Roman" pitchFamily="18" charset="0"/>
                </a:rPr>
                <a:t>Shelter Cluster – Iraq</a:t>
              </a:r>
              <a:endParaRPr lang="en-GB" sz="6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600" err="1">
                  <a:solidFill>
                    <a:srgbClr val="7F1416"/>
                  </a:solidFill>
                  <a:latin typeface="Verdana" pitchFamily="34" charset="0"/>
                  <a:ea typeface="Times New Roman" pitchFamily="18" charset="0"/>
                  <a:cs typeface="Times New Roman" pitchFamily="18" charset="0"/>
                </a:rPr>
                <a:t>sheltercluster.org</a:t>
              </a:r>
              <a:endParaRPr lang="en-GB" sz="6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600">
                  <a:solidFill>
                    <a:srgbClr val="595959"/>
                  </a:solidFill>
                  <a:latin typeface="Verdana" pitchFamily="34" charset="0"/>
                  <a:ea typeface="Times New Roman" pitchFamily="18" charset="0"/>
                  <a:cs typeface="Times New Roman" pitchFamily="18" charset="0"/>
                </a:rPr>
                <a:t>Coordinating Humanitarian Shelter</a:t>
              </a:r>
              <a:endParaRPr lang="en-GB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Rectangle 10"/>
          <p:cNvSpPr/>
          <p:nvPr userDrawn="1"/>
        </p:nvSpPr>
        <p:spPr>
          <a:xfrm>
            <a:off x="0" y="0"/>
            <a:ext cx="9144000" cy="87474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2"/>
          <p:cNvSpPr>
            <a:spLocks noChangeArrowheads="1"/>
          </p:cNvSpPr>
          <p:nvPr userDrawn="1"/>
        </p:nvSpPr>
        <p:spPr bwMode="auto">
          <a:xfrm>
            <a:off x="4" y="-1321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9144000" cy="87474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5056026"/>
            <a:ext cx="1836000" cy="87474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1836000" y="5056026"/>
            <a:ext cx="1836000" cy="87474"/>
          </a:xfrm>
          <a:prstGeom prst="rect">
            <a:avLst/>
          </a:prstGeom>
          <a:solidFill>
            <a:srgbClr val="459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3672000" y="5056026"/>
            <a:ext cx="1836000" cy="87474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5508000" y="5056026"/>
            <a:ext cx="1836000" cy="87474"/>
          </a:xfrm>
          <a:prstGeom prst="rect">
            <a:avLst/>
          </a:prstGeom>
          <a:solidFill>
            <a:srgbClr val="459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7326256" y="5056026"/>
            <a:ext cx="1836000" cy="87474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059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rgbClr val="04314C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7F1416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7F1416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7F1416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7F1416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7F1416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10" Type="http://schemas.openxmlformats.org/officeDocument/2006/relationships/image" Target="../media/image29.jpeg"/><Relationship Id="rId4" Type="http://schemas.openxmlformats.org/officeDocument/2006/relationships/image" Target="../media/image26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who.int/iris/bitstream/handle/10665/332096/WHO-2019-nCoV-Disinfection-2020.1-eng.pdf?sequence=1&amp;isAllowed=y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gif"/><Relationship Id="rId4" Type="http://schemas.openxmlformats.org/officeDocument/2006/relationships/hyperlink" Target="https://apps.who.int/iris/bitstream/handle/10665/332096/WHO-2019-nCoV-Disinfection-2020.1-ara.pdf?sequence=12&amp;isAllowed=y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32F681-300C-4573-846B-8B639EA3DADF}"/>
              </a:ext>
            </a:extLst>
          </p:cNvPr>
          <p:cNvSpPr/>
          <p:nvPr/>
        </p:nvSpPr>
        <p:spPr>
          <a:xfrm>
            <a:off x="161365" y="458205"/>
            <a:ext cx="8421701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spcBef>
                <a:spcPts val="1200"/>
              </a:spcBef>
            </a:pPr>
            <a:r>
              <a:rPr lang="ar-IQ" sz="2800" b="1" dirty="0">
                <a:latin typeface="Arial" panose="020B0604020202020204" pitchFamily="34" charset="0"/>
              </a:rPr>
              <a:t>المفاهيم الأساسية حول كوفيد-19 (كورونا)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ts val="1200"/>
              </a:spcBef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341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199B6F-6AC7-46EA-AA9C-6C5677CC09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46" t="7018" r="12632" b="6901"/>
          <a:stretch/>
        </p:blipFill>
        <p:spPr>
          <a:xfrm>
            <a:off x="1100889" y="357939"/>
            <a:ext cx="6942222" cy="442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41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E73F5F-AE0D-4072-8EAF-72FB56DBA5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63" t="14503" r="9210" b="7368"/>
          <a:stretch/>
        </p:blipFill>
        <p:spPr>
          <a:xfrm>
            <a:off x="890337" y="562476"/>
            <a:ext cx="7363326" cy="401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25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736BE4-F5FC-4467-B465-E4BB2EDD9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32" t="4762" r="4286" b="8254"/>
          <a:stretch/>
        </p:blipFill>
        <p:spPr>
          <a:xfrm>
            <a:off x="640897" y="334735"/>
            <a:ext cx="7862206" cy="447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67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912774-219D-4A50-B55E-F32149072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2" r="15525" b="8539"/>
          <a:stretch/>
        </p:blipFill>
        <p:spPr>
          <a:xfrm>
            <a:off x="866273" y="219576"/>
            <a:ext cx="7411454" cy="470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31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748642-7971-44CF-B0FB-B6C6BC2B2B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9" t="16031" r="2500" b="7302"/>
          <a:stretch/>
        </p:blipFill>
        <p:spPr>
          <a:xfrm>
            <a:off x="351064" y="600074"/>
            <a:ext cx="8441871" cy="394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51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0783D2-390E-49E7-BBF3-6E96DF4A01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64" t="3810" r="7232" b="7461"/>
          <a:stretch/>
        </p:blipFill>
        <p:spPr>
          <a:xfrm>
            <a:off x="649060" y="391886"/>
            <a:ext cx="7845879" cy="456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7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E2EB8C-5B91-4059-8E2F-0B7EE7562F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64" t="4762" r="3303" b="6666"/>
          <a:stretch/>
        </p:blipFill>
        <p:spPr>
          <a:xfrm>
            <a:off x="698046" y="293914"/>
            <a:ext cx="7747907" cy="455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56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E7AA3A-B2E5-414B-A1EA-5A3E5E410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08" t="5826" r="3026" b="6778"/>
          <a:stretch/>
        </p:blipFill>
        <p:spPr>
          <a:xfrm>
            <a:off x="1556016" y="324169"/>
            <a:ext cx="6031967" cy="449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31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33E961-E60D-449D-9AC3-E0E00E070F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86" t="12401" r="27311" b="6479"/>
          <a:stretch/>
        </p:blipFill>
        <p:spPr>
          <a:xfrm>
            <a:off x="2358998" y="554691"/>
            <a:ext cx="4426003" cy="417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65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9CD55F-8439-4974-B69E-C131B8C8C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23" r="22521" b="7377"/>
          <a:stretch/>
        </p:blipFill>
        <p:spPr>
          <a:xfrm>
            <a:off x="1890272" y="189699"/>
            <a:ext cx="5363455" cy="476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92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883CB5-CFCC-43B8-8C84-CE96A3F56F25}"/>
              </a:ext>
            </a:extLst>
          </p:cNvPr>
          <p:cNvSpPr/>
          <p:nvPr/>
        </p:nvSpPr>
        <p:spPr>
          <a:xfrm>
            <a:off x="3975652" y="577386"/>
            <a:ext cx="4832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IQ" b="1" dirty="0">
                <a:latin typeface="Arial" panose="020B0604020202020204" pitchFamily="34" charset="0"/>
              </a:rPr>
              <a:t>مرض كوفيد-19 (كورونا) 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  <a:r>
              <a:rPr lang="ar-IQ" b="1" dirty="0">
                <a:latin typeface="Arial" panose="020B0604020202020204" pitchFamily="34" charset="0"/>
              </a:rPr>
              <a:t> هو مرض معد تسببه متلازمة الجهاز التنفسي الحادة الوخيمة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0CAC18-3BDD-4384-A344-4928D1D6E24E}"/>
              </a:ext>
            </a:extLst>
          </p:cNvPr>
          <p:cNvSpPr/>
          <p:nvPr/>
        </p:nvSpPr>
        <p:spPr>
          <a:xfrm>
            <a:off x="4136708" y="2351392"/>
            <a:ext cx="47350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14300" algn="r" rtl="1"/>
            <a:r>
              <a:rPr lang="ar-IQ" sz="1600" dirty="0">
                <a:latin typeface="Arial" panose="020B0604020202020204" pitchFamily="34" charset="0"/>
                <a:ea typeface="+mn-lt"/>
              </a:rPr>
              <a:t>تعاني العديد من البلدان من تفشي كوفيد-19 (كورونا) </a:t>
            </a:r>
            <a:r>
              <a:rPr lang="en-US" sz="16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، </a:t>
            </a:r>
            <a:r>
              <a:rPr lang="ar-IQ" sz="1600" dirty="0">
                <a:latin typeface="Arial" panose="020B0604020202020204" pitchFamily="34" charset="0"/>
                <a:ea typeface="+mn-lt"/>
              </a:rPr>
              <a:t>لذلك هناك معلومات كافية حول كيفية تجنب الإصابة ، وكذلك حول العلاجات</a:t>
            </a:r>
          </a:p>
          <a:p>
            <a:pPr indent="-114300" algn="r" rtl="1"/>
            <a:endParaRPr lang="en-US" sz="16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indent="-114300" algn="r" rtl="1"/>
            <a:r>
              <a:rPr lang="ar-IQ" sz="1600" b="1" dirty="0">
                <a:latin typeface="Arial" panose="020B0604020202020204" pitchFamily="34" charset="0"/>
                <a:ea typeface="+mn-lt"/>
              </a:rPr>
              <a:t>يمكن لأي شخص أن يصاب بفيروس كوفيد-19 (كورونا) بغض النظر عن العمر أو الجنس أو الميول الجنسية أو الانتماءات الدينية أو القبلية أو غيرها. وبالتالي ، من المهم منع التمييز والوصم والقلق</a:t>
            </a:r>
            <a:endParaRPr lang="en-US" sz="1600" b="1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2052" name="Picture 4" descr="Here's your &quot;How to wear a mask&quot; guide from an infectious disease ...">
            <a:extLst>
              <a:ext uri="{FF2B5EF4-FFF2-40B4-BE49-F238E27FC236}">
                <a16:creationId xmlns:a16="http://schemas.microsoft.com/office/drawing/2014/main" id="{A816E1FD-E567-42CA-8773-5BA113251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" t="7186" r="3558" b="8278"/>
          <a:stretch/>
        </p:blipFill>
        <p:spPr bwMode="auto">
          <a:xfrm>
            <a:off x="172454" y="2408542"/>
            <a:ext cx="3800724" cy="230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8976794-B96C-40DC-AAA0-EFDB8D521AF3}"/>
              </a:ext>
            </a:extLst>
          </p:cNvPr>
          <p:cNvSpPr/>
          <p:nvPr/>
        </p:nvSpPr>
        <p:spPr>
          <a:xfrm>
            <a:off x="4739658" y="1666953"/>
            <a:ext cx="3818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IQ" sz="2000" b="1" dirty="0">
                <a:solidFill>
                  <a:srgbClr val="C00000"/>
                </a:solidFill>
                <a:latin typeface="Arial" panose="020B0604020202020204" pitchFamily="34" charset="0"/>
              </a:rPr>
              <a:t>يتعافى معظم الناس من المرض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Home">
            <a:extLst>
              <a:ext uri="{FF2B5EF4-FFF2-40B4-BE49-F238E27FC236}">
                <a16:creationId xmlns:a16="http://schemas.microsoft.com/office/drawing/2014/main" id="{0AA569AE-2488-4D87-9621-1CACA3B84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" t="21014" r="1959"/>
          <a:stretch/>
        </p:blipFill>
        <p:spPr bwMode="auto">
          <a:xfrm>
            <a:off x="342054" y="494017"/>
            <a:ext cx="3467594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0EBB10-B6DD-4573-8DCD-A954E1335872}"/>
              </a:ext>
            </a:extLst>
          </p:cNvPr>
          <p:cNvSpPr txBox="1"/>
          <p:nvPr/>
        </p:nvSpPr>
        <p:spPr>
          <a:xfrm>
            <a:off x="1266248" y="971070"/>
            <a:ext cx="80724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IQ" sz="1000" dirty="0"/>
              <a:t>قطرات الرذاذ</a:t>
            </a:r>
            <a:endParaRPr lang="en-US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8F4FAD-18A2-412B-90F7-DCD05AA79119}"/>
              </a:ext>
            </a:extLst>
          </p:cNvPr>
          <p:cNvSpPr txBox="1"/>
          <p:nvPr/>
        </p:nvSpPr>
        <p:spPr>
          <a:xfrm>
            <a:off x="2201402" y="436867"/>
            <a:ext cx="46327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IQ" sz="1000" dirty="0"/>
              <a:t>تنفس</a:t>
            </a:r>
            <a:endParaRPr lang="en-US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6DB01E-A1F4-4032-AFA2-E182DC397A42}"/>
              </a:ext>
            </a:extLst>
          </p:cNvPr>
          <p:cNvSpPr txBox="1"/>
          <p:nvPr/>
        </p:nvSpPr>
        <p:spPr>
          <a:xfrm>
            <a:off x="2214468" y="2080839"/>
            <a:ext cx="46327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IQ" sz="1000" dirty="0"/>
              <a:t>تلامس</a:t>
            </a:r>
            <a:endParaRPr lang="en-US" sz="1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FACD815-C8E3-4F6D-8274-FFE51AC1E274}"/>
              </a:ext>
            </a:extLst>
          </p:cNvPr>
          <p:cNvSpPr/>
          <p:nvPr/>
        </p:nvSpPr>
        <p:spPr>
          <a:xfrm>
            <a:off x="2303529" y="1077747"/>
            <a:ext cx="285156" cy="1395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17400C-71CA-4553-AC2E-43A88D72AC36}"/>
              </a:ext>
            </a:extLst>
          </p:cNvPr>
          <p:cNvSpPr txBox="1"/>
          <p:nvPr/>
        </p:nvSpPr>
        <p:spPr>
          <a:xfrm>
            <a:off x="2214468" y="1046082"/>
            <a:ext cx="4632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1000" dirty="0"/>
              <a:t>سعال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56042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3B00CE-8FE3-429C-A81F-640EE1F4D142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15111" y1="16000" x2="15111" y2="16000"/>
                        <a14:backgroundMark x1="15111" y1="16000" x2="15111" y2="16000"/>
                        <a14:backgroundMark x1="15111" y1="16000" x2="15111" y2="16000"/>
                        <a14:backgroundMark x1="14222" y1="12000" x2="14222" y2="12000"/>
                        <a14:backgroundMark x1="14222" y1="12000" x2="14222" y2="12000"/>
                        <a14:backgroundMark x1="14222" y1="12000" x2="14222" y2="12000"/>
                        <a14:backgroundMark x1="14222" y1="12000" x2="14222" y2="12000"/>
                        <a14:backgroundMark x1="14222" y1="12000" x2="14222" y2="1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5279" y="847843"/>
            <a:ext cx="2143125" cy="21431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DEFB381-1B70-4320-89E3-4E3B289BB754}"/>
              </a:ext>
            </a:extLst>
          </p:cNvPr>
          <p:cNvSpPr/>
          <p:nvPr/>
        </p:nvSpPr>
        <p:spPr>
          <a:xfrm>
            <a:off x="2206754" y="89945"/>
            <a:ext cx="4339636" cy="519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rtl="1">
              <a:lnSpc>
                <a:spcPct val="107000"/>
              </a:lnSpc>
              <a:spcAft>
                <a:spcPts val="300"/>
              </a:spcAft>
            </a:pPr>
            <a:r>
              <a:rPr lang="ar-IQ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أقنعة الوجه</a:t>
            </a:r>
            <a:endParaRPr lang="en-US" sz="28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ow to Wear an FFP2 and FFP3 Face Mask">
            <a:extLst>
              <a:ext uri="{FF2B5EF4-FFF2-40B4-BE49-F238E27FC236}">
                <a16:creationId xmlns:a16="http://schemas.microsoft.com/office/drawing/2014/main" id="{D6EAC7DE-463B-4964-AF61-BD4AAEF6E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137" y="1314328"/>
            <a:ext cx="2009589" cy="150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18ABB14-D2F3-4AD5-B118-AC7CC286254C}"/>
              </a:ext>
            </a:extLst>
          </p:cNvPr>
          <p:cNvSpPr/>
          <p:nvPr/>
        </p:nvSpPr>
        <p:spPr>
          <a:xfrm>
            <a:off x="6739136" y="3094674"/>
            <a:ext cx="2009590" cy="3366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rtl="1">
              <a:lnSpc>
                <a:spcPct val="107000"/>
              </a:lnSpc>
              <a:spcAft>
                <a:spcPts val="300"/>
              </a:spcAft>
            </a:pPr>
            <a:r>
              <a:rPr lang="ar-IQ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FFP2 (N95)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220BA9-0DF2-4D8E-8756-D286AFBF07DB}"/>
              </a:ext>
            </a:extLst>
          </p:cNvPr>
          <p:cNvSpPr/>
          <p:nvPr/>
        </p:nvSpPr>
        <p:spPr>
          <a:xfrm>
            <a:off x="4729162" y="3118307"/>
            <a:ext cx="1937701" cy="60010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rtl="1">
              <a:lnSpc>
                <a:spcPct val="107000"/>
              </a:lnSpc>
              <a:spcAft>
                <a:spcPts val="300"/>
              </a:spcAft>
            </a:pPr>
            <a:r>
              <a:rPr lang="ar-IQ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2. قناعان جراحيان (أحدهما فوق الآخر)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7EB5EB-B1F5-4195-8183-C3BCDF972C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40" b="94631" l="17456" r="84320">
                        <a14:foregroundMark x1="41716" y1="24832" x2="41716" y2="24832"/>
                        <a14:foregroundMark x1="41716" y1="24832" x2="41716" y2="24832"/>
                        <a14:foregroundMark x1="41716" y1="24832" x2="41716" y2="24832"/>
                        <a14:foregroundMark x1="41716" y1="24832" x2="41716" y2="24832"/>
                        <a14:foregroundMark x1="40828" y1="33557" x2="40828" y2="33557"/>
                        <a14:foregroundMark x1="53254" y1="34228" x2="53254" y2="34228"/>
                        <a14:foregroundMark x1="45562" y1="23490" x2="45562" y2="23490"/>
                        <a14:foregroundMark x1="46746" y1="95302" x2="46746" y2="95302"/>
                        <a14:foregroundMark x1="30769" y1="46980" x2="30769" y2="46980"/>
                        <a14:foregroundMark x1="30769" y1="46980" x2="30769" y2="46980"/>
                        <a14:foregroundMark x1="26923" y1="47651" x2="26923" y2="47651"/>
                        <a14:foregroundMark x1="46746" y1="16107" x2="46746" y2="16107"/>
                        <a14:foregroundMark x1="42899" y1="13423" x2="42899" y2="13423"/>
                        <a14:foregroundMark x1="63018" y1="38926" x2="63018" y2="38926"/>
                        <a14:foregroundMark x1="23077" y1="65772" x2="23077" y2="65772"/>
                        <a14:foregroundMark x1="21302" y1="61745" x2="21302" y2="61745"/>
                        <a14:foregroundMark x1="19822" y1="14765" x2="19822" y2="14765"/>
                        <a14:foregroundMark x1="17456" y1="18121" x2="17456" y2="18121"/>
                        <a14:foregroundMark x1="73373" y1="12752" x2="73373" y2="12752"/>
                        <a14:foregroundMark x1="70118" y1="16779" x2="70118" y2="16779"/>
                        <a14:foregroundMark x1="70118" y1="16779" x2="70118" y2="16779"/>
                        <a14:foregroundMark x1="68343" y1="19463" x2="68343" y2="19463"/>
                        <a14:foregroundMark x1="83136" y1="19463" x2="83136" y2="19463"/>
                        <a14:foregroundMark x1="80769" y1="32215" x2="80769" y2="32215"/>
                        <a14:foregroundMark x1="50000" y1="33557" x2="50000" y2="33557"/>
                        <a14:foregroundMark x1="71006" y1="56376" x2="71006" y2="56376"/>
                        <a14:foregroundMark x1="71006" y1="56376" x2="71006" y2="56376"/>
                        <a14:foregroundMark x1="73669" y1="50336" x2="73669" y2="50336"/>
                        <a14:foregroundMark x1="83432" y1="15436" x2="83432" y2="15436"/>
                        <a14:foregroundMark x1="84320" y1="9396" x2="84320" y2="9396"/>
                        <a14:foregroundMark x1="74556" y1="10738" x2="74556" y2="10738"/>
                        <a14:foregroundMark x1="76331" y1="8054" x2="76331" y2="8054"/>
                        <a14:foregroundMark x1="77811" y1="6040" x2="77811" y2="6040"/>
                        <a14:foregroundMark x1="32840" y1="12081" x2="32840" y2="12081"/>
                        <a14:backgroundMark x1="19822" y1="29530" x2="19822" y2="29530"/>
                      </a14:backgroundRemoval>
                    </a14:imgEffect>
                  </a14:imgLayer>
                </a14:imgProps>
              </a:ext>
            </a:extLst>
          </a:blip>
          <a:srcRect l="13352" r="11814"/>
          <a:stretch/>
        </p:blipFill>
        <p:spPr>
          <a:xfrm>
            <a:off x="4673813" y="1575494"/>
            <a:ext cx="1993051" cy="117405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6274AA5-ECBA-408C-86B8-4FB3C7A00F26}"/>
              </a:ext>
            </a:extLst>
          </p:cNvPr>
          <p:cNvSpPr/>
          <p:nvPr/>
        </p:nvSpPr>
        <p:spPr>
          <a:xfrm>
            <a:off x="76496" y="3034263"/>
            <a:ext cx="2635431" cy="87767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rtl="1">
              <a:lnSpc>
                <a:spcPct val="50000"/>
              </a:lnSpc>
              <a:spcAft>
                <a:spcPts val="300"/>
              </a:spcAft>
            </a:pPr>
            <a:r>
              <a:rPr lang="ar-IQ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4. غطاء وجه من 3 طبقات</a:t>
            </a:r>
          </a:p>
          <a:p>
            <a:pPr algn="ctr" rtl="1">
              <a:lnSpc>
                <a:spcPct val="50000"/>
              </a:lnSpc>
              <a:spcAft>
                <a:spcPts val="300"/>
              </a:spcAft>
            </a:pPr>
            <a:r>
              <a:rPr lang="ar-IQ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أو</a:t>
            </a:r>
          </a:p>
          <a:p>
            <a:pPr algn="ctr" rtl="1">
              <a:lnSpc>
                <a:spcPct val="50000"/>
              </a:lnSpc>
              <a:spcAft>
                <a:spcPts val="300"/>
              </a:spcAft>
            </a:pPr>
            <a:r>
              <a:rPr lang="ar-IQ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وشاح سميك (مطوي مرتين)</a:t>
            </a:r>
          </a:p>
          <a:p>
            <a:pPr algn="ctr" rtl="1">
              <a:lnSpc>
                <a:spcPct val="50000"/>
              </a:lnSpc>
              <a:spcAft>
                <a:spcPts val="300"/>
              </a:spcAft>
            </a:pPr>
            <a:endParaRPr lang="ar-IQ" sz="1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</a:endParaRPr>
          </a:p>
          <a:p>
            <a:pPr algn="ctr" rtl="1">
              <a:lnSpc>
                <a:spcPct val="50000"/>
              </a:lnSpc>
              <a:spcAft>
                <a:spcPts val="300"/>
              </a:spcAft>
            </a:pPr>
            <a:r>
              <a:rPr lang="ar-IQ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تغطية الفم والأنف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321 Bandana Mask Pictures, Photos &amp; Images">
            <a:extLst>
              <a:ext uri="{FF2B5EF4-FFF2-40B4-BE49-F238E27FC236}">
                <a16:creationId xmlns:a16="http://schemas.microsoft.com/office/drawing/2014/main" id="{BDD8FECE-FEF6-4FA0-AE71-2743DB6E6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6" b="58569" l="34281" r="61860">
                        <a14:backgroundMark x1="34641" y1="10539" x2="34641" y2="10539"/>
                        <a14:backgroundMark x1="34641" y1="10539" x2="34641" y2="10539"/>
                        <a14:backgroundMark x1="34641" y1="10539" x2="34641" y2="10539"/>
                        <a14:backgroundMark x1="327" y1="19608" x2="327" y2="19608"/>
                        <a14:backgroundMark x1="75490" y1="24020" x2="75490" y2="24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34" t="3913" r="34693" b="35358"/>
          <a:stretch/>
        </p:blipFill>
        <p:spPr bwMode="auto">
          <a:xfrm>
            <a:off x="1135036" y="978258"/>
            <a:ext cx="1484372" cy="174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BD759A17-85E1-4F90-B8B6-9A37F9B18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9" t="12367" r="10262"/>
          <a:stretch/>
        </p:blipFill>
        <p:spPr bwMode="auto">
          <a:xfrm>
            <a:off x="2881157" y="955281"/>
            <a:ext cx="1648341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9D47BA0-0101-469E-96D1-B41215CBDABF}"/>
              </a:ext>
            </a:extLst>
          </p:cNvPr>
          <p:cNvSpPr/>
          <p:nvPr/>
        </p:nvSpPr>
        <p:spPr>
          <a:xfrm>
            <a:off x="2676332" y="3122496"/>
            <a:ext cx="2290419" cy="3366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rtl="1">
              <a:lnSpc>
                <a:spcPct val="107000"/>
              </a:lnSpc>
              <a:spcAft>
                <a:spcPts val="300"/>
              </a:spcAft>
            </a:pPr>
            <a:r>
              <a:rPr lang="ar-IQ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3. درع الوجه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442425-40D5-4D9A-BE20-03E84CE11717}"/>
              </a:ext>
            </a:extLst>
          </p:cNvPr>
          <p:cNvSpPr txBox="1"/>
          <p:nvPr/>
        </p:nvSpPr>
        <p:spPr>
          <a:xfrm>
            <a:off x="6895560" y="3984540"/>
            <a:ext cx="2081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b="1" dirty="0">
                <a:solidFill>
                  <a:schemeClr val="accent4">
                    <a:lumMod val="75000"/>
                  </a:schemeClr>
                </a:solidFill>
              </a:rPr>
              <a:t>ترشيح ممتاز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algn="ctr" rtl="1"/>
            <a:r>
              <a:rPr lang="ar-IQ" dirty="0">
                <a:solidFill>
                  <a:srgbClr val="C00000"/>
                </a:solidFill>
              </a:rPr>
              <a:t>مكلفة</a:t>
            </a:r>
          </a:p>
          <a:p>
            <a:pPr algn="ctr" rtl="1"/>
            <a:r>
              <a:rPr lang="ar-IQ" dirty="0">
                <a:solidFill>
                  <a:srgbClr val="C00000"/>
                </a:solidFill>
              </a:rPr>
              <a:t>صعب الشراء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489A8C-4234-466D-AD81-B78657064F20}"/>
              </a:ext>
            </a:extLst>
          </p:cNvPr>
          <p:cNvSpPr txBox="1"/>
          <p:nvPr/>
        </p:nvSpPr>
        <p:spPr>
          <a:xfrm>
            <a:off x="4885854" y="3980421"/>
            <a:ext cx="1853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b="1" dirty="0">
                <a:solidFill>
                  <a:schemeClr val="accent4">
                    <a:lumMod val="75000"/>
                  </a:schemeClr>
                </a:solidFill>
              </a:rPr>
              <a:t>ترشيح جيد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 rtl="1"/>
            <a:r>
              <a:rPr lang="ar-IQ" dirty="0">
                <a:solidFill>
                  <a:srgbClr val="C00000"/>
                </a:solidFill>
              </a:rPr>
              <a:t>بمجرد إزالتها ، يجب التخلص منها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45C82D-8709-4717-BFD2-AD2169A6AD47}"/>
              </a:ext>
            </a:extLst>
          </p:cNvPr>
          <p:cNvSpPr txBox="1"/>
          <p:nvPr/>
        </p:nvSpPr>
        <p:spPr>
          <a:xfrm>
            <a:off x="2465357" y="3925149"/>
            <a:ext cx="2510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dirty="0">
                <a:solidFill>
                  <a:schemeClr val="accent4">
                    <a:lumMod val="75000"/>
                  </a:schemeClr>
                </a:solidFill>
              </a:rPr>
              <a:t>يحمي الوجه</a:t>
            </a:r>
          </a:p>
          <a:p>
            <a:pPr algn="ctr" rtl="1"/>
            <a:r>
              <a:rPr lang="ar-IQ" dirty="0">
                <a:solidFill>
                  <a:srgbClr val="C00000"/>
                </a:solidFill>
              </a:rPr>
              <a:t>لا يوجد ترشيح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F5CE63-B183-4BA1-A601-E6FD94055019}"/>
              </a:ext>
            </a:extLst>
          </p:cNvPr>
          <p:cNvSpPr txBox="1"/>
          <p:nvPr/>
        </p:nvSpPr>
        <p:spPr>
          <a:xfrm>
            <a:off x="201552" y="4054795"/>
            <a:ext cx="2510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b="1" dirty="0">
                <a:solidFill>
                  <a:schemeClr val="accent4">
                    <a:lumMod val="75000"/>
                  </a:schemeClr>
                </a:solidFill>
              </a:rPr>
              <a:t>ترشيح محدود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ar-IQ" dirty="0">
                <a:solidFill>
                  <a:srgbClr val="C00000"/>
                </a:solidFill>
              </a:rPr>
              <a:t>متاح بسهولة ورخيصة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59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A148AE-42C3-4F7A-8051-2D0409846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4656" y="0"/>
            <a:ext cx="6880936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3C3623-5BEE-46E1-B3E4-AC460079B73B}"/>
              </a:ext>
            </a:extLst>
          </p:cNvPr>
          <p:cNvSpPr txBox="1"/>
          <p:nvPr/>
        </p:nvSpPr>
        <p:spPr>
          <a:xfrm>
            <a:off x="3236119" y="170379"/>
            <a:ext cx="2993231" cy="307777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IQ" sz="1400" b="1" dirty="0">
                <a:solidFill>
                  <a:schemeClr val="bg1"/>
                </a:solidFill>
              </a:rPr>
              <a:t>كيفية ارتداء القناع الجراحي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87271E-9D16-4F32-809F-330C71ED3AE4}"/>
              </a:ext>
            </a:extLst>
          </p:cNvPr>
          <p:cNvSpPr txBox="1"/>
          <p:nvPr/>
        </p:nvSpPr>
        <p:spPr>
          <a:xfrm>
            <a:off x="3236119" y="2656939"/>
            <a:ext cx="2993231" cy="307777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IQ" sz="1400" b="1" dirty="0">
                <a:solidFill>
                  <a:schemeClr val="bg1"/>
                </a:solidFill>
              </a:rPr>
              <a:t>كيفية إزالة القناع الجراحي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8226DF-E2FA-4B8D-9EA2-DE372E0C8067}"/>
              </a:ext>
            </a:extLst>
          </p:cNvPr>
          <p:cNvSpPr txBox="1"/>
          <p:nvPr/>
        </p:nvSpPr>
        <p:spPr>
          <a:xfrm>
            <a:off x="1421606" y="2028825"/>
            <a:ext cx="1300163" cy="430887"/>
          </a:xfrm>
          <a:prstGeom prst="rect">
            <a:avLst/>
          </a:prstGeom>
          <a:solidFill>
            <a:srgbClr val="BBBBBB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1100" dirty="0"/>
              <a:t>نظف يديك بالماء والصابون أو معقم اليدين</a:t>
            </a:r>
            <a:endParaRPr lang="en-US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FCED08-689C-4C3F-AB6C-F5B2E8A52C67}"/>
              </a:ext>
            </a:extLst>
          </p:cNvPr>
          <p:cNvSpPr txBox="1"/>
          <p:nvPr/>
        </p:nvSpPr>
        <p:spPr>
          <a:xfrm>
            <a:off x="2774156" y="2028824"/>
            <a:ext cx="1300163" cy="600164"/>
          </a:xfrm>
          <a:prstGeom prst="rect">
            <a:avLst/>
          </a:prstGeom>
          <a:solidFill>
            <a:srgbClr val="BBBBBB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1100" dirty="0"/>
              <a:t>أمسك القناع من حلقات الأذن وضع حلقة حول كل أذن</a:t>
            </a:r>
            <a:endParaRPr lang="en-US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8D7F2C-0524-44DF-B348-A08B8A0A6BE2}"/>
              </a:ext>
            </a:extLst>
          </p:cNvPr>
          <p:cNvSpPr txBox="1"/>
          <p:nvPr/>
        </p:nvSpPr>
        <p:spPr>
          <a:xfrm>
            <a:off x="4065042" y="2028824"/>
            <a:ext cx="1300163" cy="430887"/>
          </a:xfrm>
          <a:prstGeom prst="rect">
            <a:avLst/>
          </a:prstGeom>
          <a:solidFill>
            <a:srgbClr val="BBBBBB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1100" dirty="0"/>
              <a:t>شكل أو الضغط على الحافة الصلبة لشكل أنفك</a:t>
            </a:r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08B9C4-B27D-458D-8CD9-0F416067D05B}"/>
              </a:ext>
            </a:extLst>
          </p:cNvPr>
          <p:cNvSpPr txBox="1"/>
          <p:nvPr/>
        </p:nvSpPr>
        <p:spPr>
          <a:xfrm>
            <a:off x="5365205" y="2031026"/>
            <a:ext cx="1300163" cy="430887"/>
          </a:xfrm>
          <a:prstGeom prst="rect">
            <a:avLst/>
          </a:prstGeom>
          <a:solidFill>
            <a:srgbClr val="BBBBBB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1100" dirty="0"/>
              <a:t>اسحب الجزء السفلي من القناع على فمك وذقنك</a:t>
            </a:r>
            <a:endParaRPr lang="en-US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340CE0-D924-4E2F-9F83-8277825B8BDD}"/>
              </a:ext>
            </a:extLst>
          </p:cNvPr>
          <p:cNvSpPr txBox="1"/>
          <p:nvPr/>
        </p:nvSpPr>
        <p:spPr>
          <a:xfrm>
            <a:off x="6665368" y="2028823"/>
            <a:ext cx="1300163" cy="430887"/>
          </a:xfrm>
          <a:prstGeom prst="rect">
            <a:avLst/>
          </a:prstGeom>
          <a:solidFill>
            <a:srgbClr val="BBBBBB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1100" dirty="0"/>
              <a:t>تجنب لمس مقدمة القناع عند الارتداء</a:t>
            </a:r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D6D9F8-9879-4D5F-8A47-927085284BEE}"/>
              </a:ext>
            </a:extLst>
          </p:cNvPr>
          <p:cNvSpPr txBox="1"/>
          <p:nvPr/>
        </p:nvSpPr>
        <p:spPr>
          <a:xfrm>
            <a:off x="1421606" y="4497171"/>
            <a:ext cx="1300163" cy="430887"/>
          </a:xfrm>
          <a:prstGeom prst="rect">
            <a:avLst/>
          </a:prstGeom>
          <a:solidFill>
            <a:srgbClr val="BBBBBB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1100" dirty="0"/>
              <a:t>نظف يديك بالماء والصابون أو معقم اليدين</a:t>
            </a:r>
            <a:endParaRPr lang="en-US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CC47AF-A7DD-467D-BF81-85DA4390F208}"/>
              </a:ext>
            </a:extLst>
          </p:cNvPr>
          <p:cNvSpPr txBox="1"/>
          <p:nvPr/>
        </p:nvSpPr>
        <p:spPr>
          <a:xfrm>
            <a:off x="2774156" y="4497170"/>
            <a:ext cx="1300163" cy="430887"/>
          </a:xfrm>
          <a:prstGeom prst="rect">
            <a:avLst/>
          </a:prstGeom>
          <a:solidFill>
            <a:srgbClr val="BBBBBB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1100" dirty="0"/>
              <a:t>تجنب لمس مقدمة القناع. المس فقط حلقات الأذن</a:t>
            </a:r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F00240-80A0-4133-A1E7-65DF17FA353B}"/>
              </a:ext>
            </a:extLst>
          </p:cNvPr>
          <p:cNvSpPr txBox="1"/>
          <p:nvPr/>
        </p:nvSpPr>
        <p:spPr>
          <a:xfrm>
            <a:off x="4065042" y="4497170"/>
            <a:ext cx="1300163" cy="600164"/>
          </a:xfrm>
          <a:prstGeom prst="rect">
            <a:avLst/>
          </a:prstGeom>
          <a:solidFill>
            <a:srgbClr val="BBBBBB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1100" dirty="0"/>
              <a:t>أمسك كلتا حلقي الأذن وارفع القناع برفق وانزعه</a:t>
            </a:r>
            <a:endParaRPr lang="en-US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E3014B-9B12-4EC0-86CC-38EA111D6A24}"/>
              </a:ext>
            </a:extLst>
          </p:cNvPr>
          <p:cNvSpPr txBox="1"/>
          <p:nvPr/>
        </p:nvSpPr>
        <p:spPr>
          <a:xfrm>
            <a:off x="5365205" y="4499372"/>
            <a:ext cx="1300163" cy="430887"/>
          </a:xfrm>
          <a:prstGeom prst="rect">
            <a:avLst/>
          </a:prstGeom>
          <a:solidFill>
            <a:srgbClr val="BBBBBB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1100" dirty="0"/>
              <a:t>ارمي القناع في سلة المهملات</a:t>
            </a:r>
            <a:endParaRPr lang="en-US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874441-6357-48E8-8EA2-69C2EC354DAD}"/>
              </a:ext>
            </a:extLst>
          </p:cNvPr>
          <p:cNvSpPr txBox="1"/>
          <p:nvPr/>
        </p:nvSpPr>
        <p:spPr>
          <a:xfrm>
            <a:off x="6665368" y="4497169"/>
            <a:ext cx="1300163" cy="430887"/>
          </a:xfrm>
          <a:prstGeom prst="rect">
            <a:avLst/>
          </a:prstGeom>
          <a:solidFill>
            <a:srgbClr val="BBBBBB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1100" dirty="0"/>
              <a:t>نظف يديك بالماء والصابون أو معقم اليدين</a:t>
            </a:r>
          </a:p>
        </p:txBody>
      </p:sp>
    </p:spTree>
    <p:extLst>
      <p:ext uri="{BB962C8B-B14F-4D97-AF65-F5344CB8AC3E}">
        <p14:creationId xmlns:p14="http://schemas.microsoft.com/office/powerpoint/2010/main" val="2885400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7AB124B-35E2-46E8-8FC6-3BEF2DF80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1" y="841865"/>
            <a:ext cx="2743200" cy="2743200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23F483-2189-4A3E-A570-798EE175E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853440"/>
            <a:ext cx="2743200" cy="274320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25E4D25-DCB8-4C86-94AA-D4F9A51CA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649" y="853440"/>
            <a:ext cx="2743200" cy="2743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EE0A0D-6884-47E5-AD74-ACD4B5BAB92E}"/>
              </a:ext>
            </a:extLst>
          </p:cNvPr>
          <p:cNvSpPr/>
          <p:nvPr/>
        </p:nvSpPr>
        <p:spPr>
          <a:xfrm>
            <a:off x="184151" y="325041"/>
            <a:ext cx="8775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14300" algn="ctr" rtl="1"/>
            <a:r>
              <a:rPr lang="ar-IQ" b="1" dirty="0">
                <a:latin typeface="Arial"/>
                <a:cs typeface="Arial"/>
              </a:rPr>
              <a:t>ممارسات الصحة والنظافة لمنع العدوى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B7163D-FF95-4AF7-9703-2AD80D7EF201}"/>
              </a:ext>
            </a:extLst>
          </p:cNvPr>
          <p:cNvSpPr/>
          <p:nvPr/>
        </p:nvSpPr>
        <p:spPr>
          <a:xfrm>
            <a:off x="184151" y="3850732"/>
            <a:ext cx="8775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IQ" b="1" i="1" u="sng" dirty="0">
                <a:solidFill>
                  <a:srgbClr val="C00000"/>
                </a:solidFill>
              </a:rPr>
              <a:t>يقلل</a:t>
            </a:r>
            <a:r>
              <a:rPr lang="ar-IQ" i="1" dirty="0">
                <a:solidFill>
                  <a:srgbClr val="C00000"/>
                </a:solidFill>
              </a:rPr>
              <a:t> استخدام معدات الوقاية الشخصية فقط من خطر التلوث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CD132A-FDCC-4952-A2B9-DDD4BBE67C04}"/>
              </a:ext>
            </a:extLst>
          </p:cNvPr>
          <p:cNvSpPr txBox="1"/>
          <p:nvPr/>
        </p:nvSpPr>
        <p:spPr>
          <a:xfrm>
            <a:off x="234600" y="923436"/>
            <a:ext cx="2642302" cy="276999"/>
          </a:xfrm>
          <a:prstGeom prst="rect">
            <a:avLst/>
          </a:prstGeom>
          <a:solidFill>
            <a:srgbClr val="1AAB91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IQ" sz="1200" dirty="0">
                <a:solidFill>
                  <a:srgbClr val="E8D95F"/>
                </a:solidFill>
              </a:rPr>
              <a:t>كيفية ارتداء القناع واستخدامه وخلعه والتخلص منه</a:t>
            </a:r>
            <a:endParaRPr lang="en-US" sz="1200" dirty="0">
              <a:solidFill>
                <a:srgbClr val="E8D95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BA7B9D-8724-465F-B77B-CCE590488908}"/>
              </a:ext>
            </a:extLst>
          </p:cNvPr>
          <p:cNvSpPr txBox="1"/>
          <p:nvPr/>
        </p:nvSpPr>
        <p:spPr>
          <a:xfrm>
            <a:off x="6267098" y="920180"/>
            <a:ext cx="2642302" cy="276999"/>
          </a:xfrm>
          <a:prstGeom prst="rect">
            <a:avLst/>
          </a:prstGeom>
          <a:solidFill>
            <a:srgbClr val="1AAB91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IQ" sz="1200" dirty="0">
                <a:solidFill>
                  <a:srgbClr val="E8D95F"/>
                </a:solidFill>
              </a:rPr>
              <a:t>كيفية ارتداء القناع واستخدامه وخلعه والتخلص منه</a:t>
            </a:r>
            <a:endParaRPr lang="en-US" sz="1200" dirty="0">
              <a:solidFill>
                <a:srgbClr val="E8D95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A0D164-E88A-42CC-9592-014DBF19B143}"/>
              </a:ext>
            </a:extLst>
          </p:cNvPr>
          <p:cNvSpPr txBox="1"/>
          <p:nvPr/>
        </p:nvSpPr>
        <p:spPr>
          <a:xfrm>
            <a:off x="3256732" y="920181"/>
            <a:ext cx="2642302" cy="276999"/>
          </a:xfrm>
          <a:prstGeom prst="rect">
            <a:avLst/>
          </a:prstGeom>
          <a:solidFill>
            <a:srgbClr val="1AAB91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IQ" sz="1200" dirty="0">
                <a:solidFill>
                  <a:srgbClr val="E8D95F"/>
                </a:solidFill>
              </a:rPr>
              <a:t>كيفية ارتداء القناع واستخدامه وخلعه والتخلص منه</a:t>
            </a:r>
            <a:endParaRPr lang="en-US" sz="1200" dirty="0">
              <a:solidFill>
                <a:srgbClr val="E8D95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D576CE-CB49-4D54-814D-DA01F6F90444}"/>
              </a:ext>
            </a:extLst>
          </p:cNvPr>
          <p:cNvSpPr/>
          <p:nvPr/>
        </p:nvSpPr>
        <p:spPr>
          <a:xfrm>
            <a:off x="287594" y="1408471"/>
            <a:ext cx="2589308" cy="781664"/>
          </a:xfrm>
          <a:prstGeom prst="rect">
            <a:avLst/>
          </a:prstGeom>
          <a:solidFill>
            <a:srgbClr val="1AA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464073-8FD0-4821-9F1F-FBCA9767ED29}"/>
              </a:ext>
            </a:extLst>
          </p:cNvPr>
          <p:cNvSpPr/>
          <p:nvPr/>
        </p:nvSpPr>
        <p:spPr>
          <a:xfrm>
            <a:off x="1755058" y="2190135"/>
            <a:ext cx="1093722" cy="265667"/>
          </a:xfrm>
          <a:prstGeom prst="rect">
            <a:avLst/>
          </a:prstGeom>
          <a:solidFill>
            <a:srgbClr val="1AA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0F17C0-7C88-4EC7-9A3B-F595473844BA}"/>
              </a:ext>
            </a:extLst>
          </p:cNvPr>
          <p:cNvSpPr txBox="1"/>
          <p:nvPr/>
        </p:nvSpPr>
        <p:spPr>
          <a:xfrm>
            <a:off x="287594" y="1118039"/>
            <a:ext cx="2492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400" b="1" dirty="0">
                <a:solidFill>
                  <a:schemeClr val="bg1"/>
                </a:solidFill>
              </a:rPr>
              <a:t>قبل وضع القناع </a:t>
            </a:r>
            <a:r>
              <a:rPr lang="ar-IQ" sz="2400" b="1" dirty="0">
                <a:solidFill>
                  <a:srgbClr val="FFDE59"/>
                </a:solidFill>
              </a:rPr>
              <a:t>، نظف اليدين بفرك اليد</a:t>
            </a:r>
            <a:r>
              <a:rPr lang="en-US" sz="2400" b="1" dirty="0">
                <a:solidFill>
                  <a:srgbClr val="FFDE59"/>
                </a:solidFill>
              </a:rPr>
              <a:t> </a:t>
            </a:r>
            <a:r>
              <a:rPr lang="ar-IQ" sz="2400" b="1" dirty="0">
                <a:solidFill>
                  <a:srgbClr val="FFDE59"/>
                </a:solidFill>
              </a:rPr>
              <a:t>بمادة كحولية أو الصابون والماء</a:t>
            </a:r>
            <a:endParaRPr lang="en-US" sz="2400" b="1" dirty="0">
              <a:solidFill>
                <a:srgbClr val="FFDE59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B97DF6-17B5-4548-AF3C-437ED3FECE21}"/>
              </a:ext>
            </a:extLst>
          </p:cNvPr>
          <p:cNvSpPr/>
          <p:nvPr/>
        </p:nvSpPr>
        <p:spPr>
          <a:xfrm>
            <a:off x="3277346" y="1356246"/>
            <a:ext cx="2589308" cy="1099555"/>
          </a:xfrm>
          <a:prstGeom prst="rect">
            <a:avLst/>
          </a:prstGeom>
          <a:solidFill>
            <a:srgbClr val="1AA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44B1A8-D2BB-4086-BA1C-D67CEEEDA2BC}"/>
              </a:ext>
            </a:extLst>
          </p:cNvPr>
          <p:cNvSpPr/>
          <p:nvPr/>
        </p:nvSpPr>
        <p:spPr>
          <a:xfrm>
            <a:off x="4772932" y="2438916"/>
            <a:ext cx="1093722" cy="265667"/>
          </a:xfrm>
          <a:prstGeom prst="rect">
            <a:avLst/>
          </a:prstGeom>
          <a:solidFill>
            <a:srgbClr val="1AA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62050D-7B79-45C6-8BF4-E2D83FEC2921}"/>
              </a:ext>
            </a:extLst>
          </p:cNvPr>
          <p:cNvSpPr txBox="1"/>
          <p:nvPr/>
        </p:nvSpPr>
        <p:spPr>
          <a:xfrm>
            <a:off x="3325761" y="1197179"/>
            <a:ext cx="2492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400" b="1" dirty="0">
                <a:solidFill>
                  <a:schemeClr val="bg1"/>
                </a:solidFill>
              </a:rPr>
              <a:t>قم بتغطية الفم والأنف بالقناع </a:t>
            </a:r>
            <a:r>
              <a:rPr lang="ar-IQ" sz="2400" b="1" dirty="0">
                <a:solidFill>
                  <a:srgbClr val="FFDE59"/>
                </a:solidFill>
              </a:rPr>
              <a:t>وتأكد من عدم وجود فجوات بين وجهك وقناعك</a:t>
            </a:r>
            <a:endParaRPr lang="en-US" sz="2400" b="1" dirty="0">
              <a:solidFill>
                <a:srgbClr val="FFDE59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C194FD-C955-4C20-9E70-2E4961135793}"/>
              </a:ext>
            </a:extLst>
          </p:cNvPr>
          <p:cNvSpPr/>
          <p:nvPr/>
        </p:nvSpPr>
        <p:spPr>
          <a:xfrm>
            <a:off x="6451600" y="1451271"/>
            <a:ext cx="2457800" cy="1049440"/>
          </a:xfrm>
          <a:prstGeom prst="rect">
            <a:avLst/>
          </a:prstGeom>
          <a:solidFill>
            <a:srgbClr val="1AA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32875D-423A-47C1-81CC-6AE457527D01}"/>
              </a:ext>
            </a:extLst>
          </p:cNvPr>
          <p:cNvSpPr txBox="1"/>
          <p:nvPr/>
        </p:nvSpPr>
        <p:spPr>
          <a:xfrm>
            <a:off x="6342010" y="1118039"/>
            <a:ext cx="2492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400" b="1" dirty="0">
                <a:solidFill>
                  <a:srgbClr val="FFDE59"/>
                </a:solidFill>
              </a:rPr>
              <a:t>استبدل القناع بقناع جديد بمجرد أن يصبح رطبًا ولا تعيد استخدام الأقنعة ذات الاستخدام الفردي</a:t>
            </a:r>
            <a:endParaRPr lang="en-US" sz="2400" b="1" dirty="0">
              <a:solidFill>
                <a:srgbClr val="FFDE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80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magine 10">
            <a:extLst>
              <a:ext uri="{FF2B5EF4-FFF2-40B4-BE49-F238E27FC236}">
                <a16:creationId xmlns:a16="http://schemas.microsoft.com/office/drawing/2014/main" id="{649881D1-9009-4AD6-A8B0-08F4651337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7" t="15638" r="3555" b="16403"/>
          <a:stretch/>
        </p:blipFill>
        <p:spPr bwMode="auto">
          <a:xfrm>
            <a:off x="457200" y="429087"/>
            <a:ext cx="4114800" cy="42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DF7552-E496-43A4-A652-0000257AE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711" y="0"/>
            <a:ext cx="3652264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8C01BE-67D0-49C8-B600-A1ABDECECFAD}"/>
              </a:ext>
            </a:extLst>
          </p:cNvPr>
          <p:cNvSpPr txBox="1"/>
          <p:nvPr/>
        </p:nvSpPr>
        <p:spPr>
          <a:xfrm>
            <a:off x="507206" y="429087"/>
            <a:ext cx="3986213" cy="1446550"/>
          </a:xfrm>
          <a:prstGeom prst="rect">
            <a:avLst/>
          </a:prstGeom>
          <a:solidFill>
            <a:srgbClr val="70707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IQ" sz="4400" b="1" dirty="0">
                <a:solidFill>
                  <a:schemeClr val="bg1"/>
                </a:solidFill>
              </a:rPr>
              <a:t>اغسل يديك بشكل متكرر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98E56-11F5-4854-9FF3-B4676F105BD8}"/>
              </a:ext>
            </a:extLst>
          </p:cNvPr>
          <p:cNvSpPr txBox="1"/>
          <p:nvPr/>
        </p:nvSpPr>
        <p:spPr>
          <a:xfrm>
            <a:off x="5035711" y="906141"/>
            <a:ext cx="1143633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1000" dirty="0"/>
              <a:t>بلل اليدان بالماء</a:t>
            </a:r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440F77-C546-48C9-83C5-106FE66CD06C}"/>
              </a:ext>
            </a:extLst>
          </p:cNvPr>
          <p:cNvSpPr txBox="1"/>
          <p:nvPr/>
        </p:nvSpPr>
        <p:spPr>
          <a:xfrm>
            <a:off x="6290026" y="884709"/>
            <a:ext cx="1143633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800" dirty="0"/>
              <a:t>ضع كمية كافية من الصابون لتغطية كل سطح اليد</a:t>
            </a:r>
            <a:endParaRPr lang="en-US" sz="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1A9A49-4A17-43E1-8DB8-D5B1AC7A36E0}"/>
              </a:ext>
            </a:extLst>
          </p:cNvPr>
          <p:cNvSpPr txBox="1"/>
          <p:nvPr/>
        </p:nvSpPr>
        <p:spPr>
          <a:xfrm>
            <a:off x="7543167" y="884709"/>
            <a:ext cx="1143633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1000" dirty="0"/>
              <a:t>فرك راحة اليدين</a:t>
            </a:r>
            <a:endParaRPr lang="en-US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14A9E1-12B2-4ABF-93FB-210BC6EF71C3}"/>
              </a:ext>
            </a:extLst>
          </p:cNvPr>
          <p:cNvSpPr txBox="1"/>
          <p:nvPr/>
        </p:nvSpPr>
        <p:spPr>
          <a:xfrm>
            <a:off x="5035711" y="2079935"/>
            <a:ext cx="114363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800" dirty="0"/>
              <a:t>راحة اليد اليمنى فوق الظهر الأيسر بأصابع متشابكة والعكس صحيح</a:t>
            </a:r>
            <a:endParaRPr lang="en-US" sz="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0C89BA-35C8-4BDC-8F45-F554A06E9CC0}"/>
              </a:ext>
            </a:extLst>
          </p:cNvPr>
          <p:cNvSpPr txBox="1"/>
          <p:nvPr/>
        </p:nvSpPr>
        <p:spPr>
          <a:xfrm>
            <a:off x="6290026" y="2087079"/>
            <a:ext cx="1143633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800" dirty="0"/>
              <a:t>الكف إلى الكف مع تشابك الأصابع</a:t>
            </a:r>
            <a:endParaRPr lang="en-US" sz="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E1834B-F64F-4D3D-81A8-05393E1D1E23}"/>
              </a:ext>
            </a:extLst>
          </p:cNvPr>
          <p:cNvSpPr txBox="1"/>
          <p:nvPr/>
        </p:nvSpPr>
        <p:spPr>
          <a:xfrm>
            <a:off x="7543167" y="2094223"/>
            <a:ext cx="1143633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800" dirty="0"/>
              <a:t>ظهور الأصابع في راحة اليد مع تشابك الأصابع</a:t>
            </a:r>
            <a:endParaRPr lang="en-US" sz="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1DB2E2-596E-4815-8DE4-56DC4DA176BD}"/>
              </a:ext>
            </a:extLst>
          </p:cNvPr>
          <p:cNvSpPr txBox="1"/>
          <p:nvPr/>
        </p:nvSpPr>
        <p:spPr>
          <a:xfrm>
            <a:off x="5035711" y="3407668"/>
            <a:ext cx="114363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800" dirty="0"/>
              <a:t>فرك الإبهام الأيسر بالتناوب في راحة اليد اليمنى والعكس صحيح</a:t>
            </a:r>
            <a:endParaRPr lang="en-US" sz="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DFB99A-CD54-457F-BEC0-CE9EE7199E40}"/>
              </a:ext>
            </a:extLst>
          </p:cNvPr>
          <p:cNvSpPr txBox="1"/>
          <p:nvPr/>
        </p:nvSpPr>
        <p:spPr>
          <a:xfrm>
            <a:off x="6290026" y="3414812"/>
            <a:ext cx="1143633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800" dirty="0"/>
              <a:t>فرك دائري للخلف وللأمام بأصابع اليد اليمنى المشدودة في راحة اليد اليسرى والعكس صحيح</a:t>
            </a:r>
            <a:endParaRPr lang="en-US" sz="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6EC2B0-F220-46DD-B581-F9D28CD3A9FF}"/>
              </a:ext>
            </a:extLst>
          </p:cNvPr>
          <p:cNvSpPr txBox="1"/>
          <p:nvPr/>
        </p:nvSpPr>
        <p:spPr>
          <a:xfrm>
            <a:off x="7543167" y="3421956"/>
            <a:ext cx="1143633" cy="21544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800" dirty="0"/>
              <a:t>اشطف اليد بالماء</a:t>
            </a:r>
            <a:endParaRPr lang="en-US" sz="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A8A152-A3EB-44CA-804E-9103C02571A2}"/>
              </a:ext>
            </a:extLst>
          </p:cNvPr>
          <p:cNvSpPr txBox="1"/>
          <p:nvPr/>
        </p:nvSpPr>
        <p:spPr>
          <a:xfrm>
            <a:off x="4926203" y="4925768"/>
            <a:ext cx="1362648" cy="21544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800" dirty="0"/>
              <a:t>جفف جيدًا بمنشفة تستخدم مرة واحدة</a:t>
            </a:r>
            <a:endParaRPr lang="en-US" sz="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3C1035-EE5F-441E-8099-C94B55ADDC6A}"/>
              </a:ext>
            </a:extLst>
          </p:cNvPr>
          <p:cNvSpPr txBox="1"/>
          <p:nvPr/>
        </p:nvSpPr>
        <p:spPr>
          <a:xfrm>
            <a:off x="6288852" y="4852129"/>
            <a:ext cx="1254315" cy="21544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800" dirty="0"/>
              <a:t>استخدم منشفة لإغلاق الصنبور</a:t>
            </a:r>
            <a:endParaRPr lang="en-US" sz="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BB5915-6EC5-468C-AF6E-96EC53C2BFCB}"/>
              </a:ext>
            </a:extLst>
          </p:cNvPr>
          <p:cNvSpPr txBox="1"/>
          <p:nvPr/>
        </p:nvSpPr>
        <p:spPr>
          <a:xfrm>
            <a:off x="7432485" y="4858512"/>
            <a:ext cx="1254315" cy="21544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800" dirty="0"/>
              <a:t>ويديك بأمان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76645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E31B43C2-7A13-48CF-A06B-5824543DAB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29" t="24722" r="14600" b="32778"/>
          <a:stretch/>
        </p:blipFill>
        <p:spPr>
          <a:xfrm>
            <a:off x="5113758" y="2571750"/>
            <a:ext cx="3014316" cy="21121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3F5D12-3300-415B-A1CE-3EFF26420B72}"/>
              </a:ext>
            </a:extLst>
          </p:cNvPr>
          <p:cNvSpPr txBox="1"/>
          <p:nvPr/>
        </p:nvSpPr>
        <p:spPr>
          <a:xfrm>
            <a:off x="4931828" y="891521"/>
            <a:ext cx="3658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spcAft>
                <a:spcPts val="600"/>
              </a:spcAft>
            </a:pPr>
            <a:r>
              <a:rPr lang="ar-IQ" sz="2400" dirty="0">
                <a:latin typeface="Arial" panose="020B0604020202020204" pitchFamily="34" charset="0"/>
              </a:rPr>
              <a:t>ينظف </a:t>
            </a:r>
            <a:r>
              <a:rPr lang="ar-IQ" sz="2400" b="1" dirty="0">
                <a:latin typeface="Arial" panose="020B0604020202020204" pitchFamily="34" charset="0"/>
              </a:rPr>
              <a:t>بالماء والصابون</a:t>
            </a:r>
            <a:r>
              <a:rPr lang="ar-IQ" sz="2400" dirty="0">
                <a:latin typeface="Arial" panose="020B0604020202020204" pitchFamily="34" charset="0"/>
              </a:rPr>
              <a:t> ، ويليه الشطف والتجفيف - لإزالة الجراثيم من الأسطح. يجب تنظيف الأسطح قبل التطهير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0A3C39-8076-4EBB-96F4-1BFD986CC0CF}"/>
              </a:ext>
            </a:extLst>
          </p:cNvPr>
          <p:cNvSpPr/>
          <p:nvPr/>
        </p:nvSpPr>
        <p:spPr>
          <a:xfrm>
            <a:off x="534590" y="916623"/>
            <a:ext cx="39396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spcAft>
                <a:spcPts val="600"/>
              </a:spcAft>
            </a:pPr>
            <a:r>
              <a:rPr lang="ar-IQ" sz="2400" b="1" dirty="0">
                <a:latin typeface="Arial" panose="020B0604020202020204" pitchFamily="34" charset="0"/>
              </a:rPr>
              <a:t>تطهير </a:t>
            </a:r>
            <a:r>
              <a:rPr lang="ar-IQ" sz="2400" dirty="0">
                <a:latin typeface="Arial" panose="020B0604020202020204" pitchFamily="34" charset="0"/>
              </a:rPr>
              <a:t>بنسبة </a:t>
            </a:r>
            <a:r>
              <a:rPr lang="ar-IQ" sz="2400" b="1" dirty="0">
                <a:latin typeface="Arial" panose="020B0604020202020204" pitchFamily="34" charset="0"/>
              </a:rPr>
              <a:t>0.1 ٪ من الماء المكلور </a:t>
            </a:r>
            <a:r>
              <a:rPr lang="ar-IQ" sz="2400" dirty="0">
                <a:latin typeface="Arial" panose="020B0604020202020204" pitchFamily="34" charset="0"/>
              </a:rPr>
              <a:t>(أي مبيض مخفف في الماء) ، أو 70 ٪ من المحلول المحتوي على الكحول / الإيثانول ، لقتل الجراثيم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CB0793-A740-407F-A6CA-7D077D0A520A}"/>
              </a:ext>
            </a:extLst>
          </p:cNvPr>
          <p:cNvSpPr/>
          <p:nvPr/>
        </p:nvSpPr>
        <p:spPr>
          <a:xfrm>
            <a:off x="534589" y="349121"/>
            <a:ext cx="39396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IQ" sz="2800" b="1" dirty="0">
                <a:latin typeface="Arial" panose="020B0604020202020204" pitchFamily="34" charset="0"/>
              </a:rPr>
              <a:t>2. ثم تطهير</a:t>
            </a:r>
            <a:endParaRPr lang="en-US" sz="2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654D08-C792-4EB7-BB3B-E168BA9AF4D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86400" y="349250"/>
            <a:ext cx="3657600" cy="5429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-114300" algn="r" rtl="1">
              <a:buNone/>
            </a:pPr>
            <a:r>
              <a:rPr lang="ar-IQ" b="1" dirty="0">
                <a:latin typeface="Arial" panose="020B0604020202020204" pitchFamily="34" charset="0"/>
              </a:rPr>
              <a:t>1. أولا تنظيف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EE7449-7EC4-4A6D-9F6F-4218F1E5B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79" y="2506138"/>
            <a:ext cx="2409025" cy="240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51C1BD-69CC-49B6-9096-200461872FC8}"/>
              </a:ext>
            </a:extLst>
          </p:cNvPr>
          <p:cNvSpPr txBox="1"/>
          <p:nvPr/>
        </p:nvSpPr>
        <p:spPr>
          <a:xfrm>
            <a:off x="1371040" y="3884877"/>
            <a:ext cx="430887" cy="684000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 anchor="ctr" anchorCtr="1">
            <a:spAutoFit/>
          </a:bodyPr>
          <a:lstStyle/>
          <a:p>
            <a:r>
              <a:rPr lang="ar-IQ" sz="1600" b="1" dirty="0"/>
              <a:t>مبيض</a:t>
            </a:r>
            <a:endParaRPr lang="en-US" sz="1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252283-DE2E-4093-BAEC-68485A36EDB3}"/>
              </a:ext>
            </a:extLst>
          </p:cNvPr>
          <p:cNvSpPr txBox="1"/>
          <p:nvPr/>
        </p:nvSpPr>
        <p:spPr>
          <a:xfrm rot="5400000">
            <a:off x="2523742" y="3486145"/>
            <a:ext cx="492443" cy="1015546"/>
          </a:xfrm>
          <a:prstGeom prst="rect">
            <a:avLst/>
          </a:prstGeom>
          <a:solidFill>
            <a:srgbClr val="C5C3FF"/>
          </a:solidFill>
        </p:spPr>
        <p:txBody>
          <a:bodyPr vert="vert270" wrap="square" rtlCol="0" anchor="ctr" anchorCtr="1">
            <a:spAutoFit/>
          </a:bodyPr>
          <a:lstStyle/>
          <a:p>
            <a:r>
              <a:rPr lang="ar-IQ" sz="2000" b="1" dirty="0">
                <a:solidFill>
                  <a:schemeClr val="bg1"/>
                </a:solidFill>
              </a:rPr>
              <a:t>مبيض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30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654D08-C792-4EB7-BB3B-E168BA9AF4D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5100" y="258763"/>
            <a:ext cx="8978900" cy="5429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-114300" algn="r" rtl="1">
              <a:buNone/>
            </a:pPr>
            <a:r>
              <a:rPr lang="ar-IQ" b="1" dirty="0">
                <a:latin typeface="Arial" panose="020B0604020202020204" pitchFamily="34" charset="0"/>
              </a:rPr>
              <a:t>كيفية تحضير 0،1 ٪ محلول الكلور المخفف في الماء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13B7A9-ED22-415D-A89A-3FC8123C8EB4}"/>
              </a:ext>
            </a:extLst>
          </p:cNvPr>
          <p:cNvSpPr/>
          <p:nvPr/>
        </p:nvSpPr>
        <p:spPr>
          <a:xfrm>
            <a:off x="91570" y="4633473"/>
            <a:ext cx="91190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2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https://apps.who.int/iris/bitstream/handle/10665/332096/WHO-2019-nCoV-Disinfection-2020.1-eng.pdf?sequence=1&amp;isAllowed=y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ar-IQ" sz="1200" dirty="0">
                <a:latin typeface="Calibri" panose="020F0502020204030204" pitchFamily="34" charset="0"/>
                <a:ea typeface="Calibri" panose="020F0502020204030204" pitchFamily="34" charset="0"/>
              </a:rPr>
              <a:t>الإنجليزية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12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https://apps.who.int/iris/bitstream/handle/10665/332096/WHO-2019-nCoV-Disinfection-2020.1-ara.pdf?sequence=12&amp;isAllowed=y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ar-IQ" sz="1200" dirty="0">
                <a:latin typeface="Calibri" panose="020F0502020204030204" pitchFamily="34" charset="0"/>
                <a:ea typeface="Calibri" panose="020F0502020204030204" pitchFamily="34" charset="0"/>
              </a:rPr>
              <a:t>عربي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3711D4-6B6F-42FD-8C34-8A4B382C2C00}"/>
              </a:ext>
            </a:extLst>
          </p:cNvPr>
          <p:cNvSpPr/>
          <p:nvPr/>
        </p:nvSpPr>
        <p:spPr>
          <a:xfrm>
            <a:off x="315046" y="1002089"/>
            <a:ext cx="689203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spcAft>
                <a:spcPts val="0"/>
              </a:spcAft>
            </a:pPr>
            <a:r>
              <a:rPr lang="ar-IQ" dirty="0">
                <a:latin typeface="Calibri" panose="020F0502020204030204" pitchFamily="34" charset="0"/>
                <a:ea typeface="Calibri" panose="020F0502020204030204" pitchFamily="34" charset="0"/>
              </a:rPr>
              <a:t>تتراوح تركيزات الكلور في المنتجات المتاحة تجارياً (المبيض المنزلي) بين 4٪ و 6٪.</a:t>
            </a:r>
          </a:p>
          <a:p>
            <a:pPr algn="just" rtl="1"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spcAft>
                <a:spcPts val="0"/>
              </a:spcAft>
            </a:pPr>
            <a:r>
              <a:rPr lang="ar-IQ" dirty="0">
                <a:latin typeface="Calibri" panose="020F0502020204030204" pitchFamily="34" charset="0"/>
                <a:ea typeface="Calibri" panose="020F0502020204030204" pitchFamily="34" charset="0"/>
              </a:rPr>
              <a:t>لمعرفة أجزاء المنتج الذي أساسه الكلور للمزج في الماء للوصول إلى التركيز المطلوب ، الحساب هو ما يلي:</a:t>
            </a:r>
          </a:p>
          <a:p>
            <a:pPr algn="just" rtl="1">
              <a:spcAft>
                <a:spcPts val="0"/>
              </a:spcAft>
            </a:pPr>
            <a:r>
              <a:rPr lang="ar-IQ" dirty="0">
                <a:latin typeface="Calibri" panose="020F0502020204030204" pitchFamily="34" charset="0"/>
                <a:ea typeface="Calibri" panose="020F0502020204030204" pitchFamily="34" charset="0"/>
              </a:rPr>
              <a:t>[٪ الكلور في هيبوكلوريت الصوديوم السائل \٪ الكلور المطلوب] - 1 =</a:t>
            </a:r>
          </a:p>
          <a:p>
            <a:pPr algn="just" rtl="1">
              <a:spcAft>
                <a:spcPts val="0"/>
              </a:spcAft>
            </a:pPr>
            <a:r>
              <a:rPr lang="ar-IQ" dirty="0">
                <a:latin typeface="Calibri" panose="020F0502020204030204" pitchFamily="34" charset="0"/>
                <a:ea typeface="Calibri" panose="020F0502020204030204" pitchFamily="34" charset="0"/>
              </a:rPr>
              <a:t>إجمالي أجزاء الماء لكل جزء من هيبوكلوريت الصوديوم.</a:t>
            </a:r>
          </a:p>
          <a:p>
            <a:pPr algn="just" rtl="1"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spcAft>
                <a:spcPts val="0"/>
              </a:spcAft>
            </a:pPr>
            <a:r>
              <a:rPr lang="ar-IQ" b="1" dirty="0">
                <a:latin typeface="Calibri" panose="020F0502020204030204" pitchFamily="34" charset="0"/>
                <a:ea typeface="Calibri" panose="020F0502020204030204" pitchFamily="34" charset="0"/>
              </a:rPr>
              <a:t>بالنسبة إلى 0.1٪ من المحلول المخفف بالكلور ، يجب خلط 49 جزءًا من الماء لكل جزء من هيبوكلوريت الصوديوم (أو ما يقرب من 100 جزء من جزأين من 5٪ من مادة التبييض المركزة)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EBFDA61-039C-4CF4-AE1B-1083593DD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076" y="1539345"/>
            <a:ext cx="1722393" cy="172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C3E203-2573-4501-B891-028C914A4234}"/>
              </a:ext>
            </a:extLst>
          </p:cNvPr>
          <p:cNvSpPr txBox="1"/>
          <p:nvPr/>
        </p:nvSpPr>
        <p:spPr>
          <a:xfrm>
            <a:off x="7384091" y="2433250"/>
            <a:ext cx="369332" cy="627599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 anchor="ctr" anchorCtr="1">
            <a:spAutoFit/>
          </a:bodyPr>
          <a:lstStyle/>
          <a:p>
            <a:r>
              <a:rPr lang="ar-IQ" sz="1200" b="1" dirty="0"/>
              <a:t>مبيض</a:t>
            </a:r>
            <a:endParaRPr lang="en-US" sz="11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2A6707-5900-4EDA-92C0-7EBB085A90F9}"/>
              </a:ext>
            </a:extLst>
          </p:cNvPr>
          <p:cNvSpPr txBox="1"/>
          <p:nvPr/>
        </p:nvSpPr>
        <p:spPr>
          <a:xfrm rot="5400000">
            <a:off x="8202391" y="2191410"/>
            <a:ext cx="492443" cy="760682"/>
          </a:xfrm>
          <a:prstGeom prst="rect">
            <a:avLst/>
          </a:prstGeom>
          <a:solidFill>
            <a:srgbClr val="CC99FF"/>
          </a:solidFill>
        </p:spPr>
        <p:txBody>
          <a:bodyPr vert="vert270" wrap="square" rtlCol="0" anchor="ctr" anchorCtr="1">
            <a:spAutoFit/>
          </a:bodyPr>
          <a:lstStyle/>
          <a:p>
            <a:r>
              <a:rPr lang="ar-IQ" sz="2000" b="1" dirty="0">
                <a:solidFill>
                  <a:schemeClr val="bg1"/>
                </a:solidFill>
              </a:rPr>
              <a:t>مبيض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312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BE4FDF-93E0-4766-AA18-5EDB1000E2DD}"/>
              </a:ext>
            </a:extLst>
          </p:cNvPr>
          <p:cNvSpPr txBox="1"/>
          <p:nvPr/>
        </p:nvSpPr>
        <p:spPr>
          <a:xfrm>
            <a:off x="0" y="274660"/>
            <a:ext cx="914400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2800" dirty="0">
                <a:solidFill>
                  <a:schemeClr val="bg1"/>
                </a:solidFill>
              </a:rPr>
              <a:t>تطهير الأسطح والأشياء بانتظام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E09321-3C5D-49BA-8D35-0A7A3D7B2EFA}"/>
              </a:ext>
            </a:extLst>
          </p:cNvPr>
          <p:cNvSpPr txBox="1"/>
          <p:nvPr/>
        </p:nvSpPr>
        <p:spPr>
          <a:xfrm>
            <a:off x="0" y="797879"/>
            <a:ext cx="3902528" cy="4154984"/>
          </a:xfrm>
          <a:prstGeom prst="rect">
            <a:avLst/>
          </a:prstGeom>
          <a:solidFill>
            <a:srgbClr val="99CC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400" dirty="0"/>
              <a:t>أدوات مشتركة</a:t>
            </a:r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400" dirty="0"/>
              <a:t>مقابض الباب</a:t>
            </a:r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400" dirty="0"/>
              <a:t>لوحات دفع</a:t>
            </a:r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400" dirty="0"/>
              <a:t>الدرابزين</a:t>
            </a:r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400" dirty="0"/>
              <a:t>الحمامات بما في ذلك الصنبور</a:t>
            </a:r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400" dirty="0"/>
              <a:t>مراحيض / أحواض</a:t>
            </a:r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400" dirty="0"/>
              <a:t>طاولات / كراسي</a:t>
            </a:r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400" dirty="0"/>
              <a:t>الهواتف</a:t>
            </a:r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400" dirty="0"/>
              <a:t>الأشياء الأخرى التي يتم لمسها بشكل متكرر</a:t>
            </a: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33CCFA-3E3D-443E-8B40-B83D7FA83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39" t="2222" r="18929" b="15512"/>
          <a:stretch/>
        </p:blipFill>
        <p:spPr>
          <a:xfrm>
            <a:off x="3902529" y="797880"/>
            <a:ext cx="5241471" cy="415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4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A70312A-6253-45F3-A08E-C398D1913E63}"/>
              </a:ext>
            </a:extLst>
          </p:cNvPr>
          <p:cNvGrpSpPr/>
          <p:nvPr/>
        </p:nvGrpSpPr>
        <p:grpSpPr>
          <a:xfrm>
            <a:off x="4745594" y="1144521"/>
            <a:ext cx="3615211" cy="3261481"/>
            <a:chOff x="2240712" y="1443330"/>
            <a:chExt cx="2743200" cy="2450934"/>
          </a:xfrm>
        </p:grpSpPr>
        <p:pic>
          <p:nvPicPr>
            <p:cNvPr id="8" name="Picture 8" descr="A picture containing toy, doll, clock, drawing&#10;&#10;Description generated with very high confidence">
              <a:extLst>
                <a:ext uri="{FF2B5EF4-FFF2-40B4-BE49-F238E27FC236}">
                  <a16:creationId xmlns:a16="http://schemas.microsoft.com/office/drawing/2014/main" id="{A509C41F-49AF-4C78-867B-7BD2D165E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40712" y="1443330"/>
              <a:ext cx="2743200" cy="2450934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180FACE-261D-4EC7-A2AB-8C95C9BC46F9}"/>
                </a:ext>
              </a:extLst>
            </p:cNvPr>
            <p:cNvCxnSpPr/>
            <p:nvPr/>
          </p:nvCxnSpPr>
          <p:spPr>
            <a:xfrm>
              <a:off x="2928668" y="2340993"/>
              <a:ext cx="1318643" cy="479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B91B45C-18C3-4EF9-90B9-216F5141A0F9}"/>
              </a:ext>
            </a:extLst>
          </p:cNvPr>
          <p:cNvSpPr txBox="1"/>
          <p:nvPr/>
        </p:nvSpPr>
        <p:spPr>
          <a:xfrm>
            <a:off x="5929313" y="2857500"/>
            <a:ext cx="1207293" cy="523220"/>
          </a:xfrm>
          <a:prstGeom prst="rect">
            <a:avLst/>
          </a:prstGeom>
          <a:solidFill>
            <a:srgbClr val="CBDD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IQ" sz="2800" b="1" dirty="0">
                <a:solidFill>
                  <a:srgbClr val="405E74"/>
                </a:solidFill>
              </a:rPr>
              <a:t>متر</a:t>
            </a:r>
            <a:endParaRPr lang="en-US" b="1" dirty="0">
              <a:solidFill>
                <a:srgbClr val="405E7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C857E0-5B37-41DB-A114-23F194E85532}"/>
              </a:ext>
            </a:extLst>
          </p:cNvPr>
          <p:cNvSpPr txBox="1"/>
          <p:nvPr/>
        </p:nvSpPr>
        <p:spPr>
          <a:xfrm>
            <a:off x="876711" y="2072670"/>
            <a:ext cx="3615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2400" b="1" dirty="0"/>
              <a:t>احرص دائمًا على إبقاء </a:t>
            </a:r>
            <a:r>
              <a:rPr lang="ar-IQ" sz="2400" b="1" dirty="0">
                <a:solidFill>
                  <a:srgbClr val="FF0000"/>
                </a:solidFill>
              </a:rPr>
              <a:t>على الأقل</a:t>
            </a:r>
            <a:endParaRPr lang="en-US" sz="2400" b="1" dirty="0">
              <a:solidFill>
                <a:srgbClr val="FF0000"/>
              </a:solidFill>
            </a:endParaRPr>
          </a:p>
          <a:p>
            <a:pPr algn="ctr" rtl="1"/>
            <a:r>
              <a:rPr lang="ar-IQ" sz="2400" b="1" dirty="0">
                <a:solidFill>
                  <a:srgbClr val="FF0000"/>
                </a:solidFill>
              </a:rPr>
              <a:t> مسافة 1 متر</a:t>
            </a:r>
          </a:p>
          <a:p>
            <a:pPr algn="ctr" rtl="1"/>
            <a:r>
              <a:rPr lang="ar-IQ" sz="2400" b="1" dirty="0">
                <a:solidFill>
                  <a:srgbClr val="FF0000"/>
                </a:solidFill>
              </a:rPr>
              <a:t>(أو خطوة كبيرة)</a:t>
            </a:r>
          </a:p>
          <a:p>
            <a:pPr algn="ctr" rtl="1"/>
            <a:r>
              <a:rPr lang="ar-IQ" sz="2400" b="1" dirty="0"/>
              <a:t>مع الآخرين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00997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31E6F1-589D-45ED-BDD4-70A3F879EB0A}"/>
              </a:ext>
            </a:extLst>
          </p:cNvPr>
          <p:cNvSpPr txBox="1"/>
          <p:nvPr/>
        </p:nvSpPr>
        <p:spPr>
          <a:xfrm>
            <a:off x="362064" y="555813"/>
            <a:ext cx="3133502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rtl="1"/>
            <a:r>
              <a:rPr lang="ar-IQ" sz="3600" b="1" dirty="0">
                <a:solidFill>
                  <a:srgbClr val="C00000"/>
                </a:solidFill>
                <a:ea typeface="+mn-lt"/>
                <a:cs typeface="+mn-lt"/>
              </a:rPr>
              <a:t>لا تعانق!</a:t>
            </a:r>
          </a:p>
          <a:p>
            <a:pPr algn="ctr" rtl="1"/>
            <a:r>
              <a:rPr lang="ar-IQ" sz="3600" b="1" dirty="0">
                <a:ea typeface="+mn-lt"/>
                <a:cs typeface="+mn-lt"/>
              </a:rPr>
              <a:t>يمكن للكلمات أن تكون أقوى لإثبات القرب من أولئك الذين نهتم بهم</a:t>
            </a:r>
            <a:endParaRPr lang="en-US" sz="3600" b="1" dirty="0">
              <a:ea typeface="+mn-lt"/>
              <a:cs typeface="+mn-lt"/>
            </a:endParaRPr>
          </a:p>
          <a:p>
            <a:pPr algn="ctr" rtl="1"/>
            <a:r>
              <a:rPr lang="ar-IQ" sz="3600" b="1" dirty="0">
                <a:solidFill>
                  <a:srgbClr val="C00000"/>
                </a:solidFill>
                <a:ea typeface="+mn-lt"/>
                <a:cs typeface="+mn-lt"/>
              </a:rPr>
              <a:t>ولكننا لن نلمسهم!</a:t>
            </a:r>
            <a:endParaRPr lang="fr-FR" sz="3600" b="1" dirty="0">
              <a:solidFill>
                <a:srgbClr val="C00000"/>
              </a:solidFill>
              <a:ea typeface="+mn-lt"/>
              <a:cs typeface="+mn-lt"/>
            </a:endParaRPr>
          </a:p>
        </p:txBody>
      </p:sp>
      <p:pic>
        <p:nvPicPr>
          <p:cNvPr id="2" name="Picture 2" descr="A picture containing plate&#10;&#10;Description generated with very high confidence">
            <a:extLst>
              <a:ext uri="{FF2B5EF4-FFF2-40B4-BE49-F238E27FC236}">
                <a16:creationId xmlns:a16="http://schemas.microsoft.com/office/drawing/2014/main" id="{9AF9A113-A09E-45E6-B751-9A967F3F2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063" y="637363"/>
            <a:ext cx="1992162" cy="1992162"/>
          </a:xfrm>
          <a:prstGeom prst="rect">
            <a:avLst/>
          </a:prstGeom>
        </p:spPr>
      </p:pic>
      <p:pic>
        <p:nvPicPr>
          <p:cNvPr id="3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004A0089-0FB8-4D50-9660-5913DEDA23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53" t="30226" r="10897" b="26554"/>
          <a:stretch/>
        </p:blipFill>
        <p:spPr>
          <a:xfrm>
            <a:off x="3495566" y="273462"/>
            <a:ext cx="3182550" cy="24702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ACA133-013B-45A6-9D5D-9D34A96696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11" t="16350" r="10625" b="8742"/>
          <a:stretch/>
        </p:blipFill>
        <p:spPr>
          <a:xfrm>
            <a:off x="4163786" y="2864502"/>
            <a:ext cx="4065814" cy="21558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D43409-7AF8-49A7-B52D-56B24BFD4667}"/>
              </a:ext>
            </a:extLst>
          </p:cNvPr>
          <p:cNvSpPr/>
          <p:nvPr/>
        </p:nvSpPr>
        <p:spPr>
          <a:xfrm>
            <a:off x="4163786" y="3107531"/>
            <a:ext cx="4065814" cy="300038"/>
          </a:xfrm>
          <a:prstGeom prst="rect">
            <a:avLst/>
          </a:prstGeom>
          <a:solidFill>
            <a:srgbClr val="D8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32F681-300C-4573-846B-8B639EA3DADF}"/>
              </a:ext>
            </a:extLst>
          </p:cNvPr>
          <p:cNvSpPr/>
          <p:nvPr/>
        </p:nvSpPr>
        <p:spPr>
          <a:xfrm>
            <a:off x="161365" y="458205"/>
            <a:ext cx="8421701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spcBef>
                <a:spcPts val="1200"/>
              </a:spcBef>
            </a:pPr>
            <a:r>
              <a:rPr lang="ar-IQ" sz="2800" b="1" dirty="0">
                <a:latin typeface="Arial" panose="020B0604020202020204" pitchFamily="34" charset="0"/>
              </a:rPr>
              <a:t>الإجراءات الإدارية والتنظيمية في مواقع البناء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262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580F61-F0E6-4228-A93A-0813134F3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20" y="30783"/>
            <a:ext cx="3579842" cy="50819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FF2E0C-0F98-4E34-8DA7-62375E6104BC}"/>
              </a:ext>
            </a:extLst>
          </p:cNvPr>
          <p:cNvSpPr/>
          <p:nvPr/>
        </p:nvSpPr>
        <p:spPr>
          <a:xfrm rot="16200000">
            <a:off x="-2181397" y="2402474"/>
            <a:ext cx="51435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IQ" sz="1600" b="1" dirty="0">
                <a:solidFill>
                  <a:srgbClr val="C00000"/>
                </a:solidFill>
                <a:latin typeface="Arial" panose="020B0604020202020204" pitchFamily="34" charset="0"/>
              </a:rPr>
              <a:t>امنع الذعر أو القلق أو التمييز أو الوصم</a:t>
            </a:r>
            <a:endParaRPr 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1CE2E9-8214-43EE-BE8F-A16989C3AA86}"/>
              </a:ext>
            </a:extLst>
          </p:cNvPr>
          <p:cNvSpPr txBox="1"/>
          <p:nvPr/>
        </p:nvSpPr>
        <p:spPr>
          <a:xfrm>
            <a:off x="934720" y="142240"/>
            <a:ext cx="3266440" cy="507831"/>
          </a:xfrm>
          <a:prstGeom prst="rect">
            <a:avLst/>
          </a:prstGeom>
          <a:solidFill>
            <a:srgbClr val="F0BB27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900" b="1" dirty="0">
                <a:solidFill>
                  <a:schemeClr val="bg1"/>
                </a:solidFill>
              </a:rPr>
              <a:t>لا يعني الحفاظ على مسافة آمنة أن عليك التوقف عن التواصل مع بعضنا البعض. تحت الإغلاق ، يجب أن نواصل دعم بعضنا البعض بشكل خاص كبار السن والأشخاص ذوي الإعاقة ، والتأكد من أن لديهم ما يحتاجون إليه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819EC7-0003-4735-8031-F856C75E57D8}"/>
              </a:ext>
            </a:extLst>
          </p:cNvPr>
          <p:cNvSpPr/>
          <p:nvPr/>
        </p:nvSpPr>
        <p:spPr>
          <a:xfrm>
            <a:off x="2026920" y="1158240"/>
            <a:ext cx="807720" cy="609600"/>
          </a:xfrm>
          <a:prstGeom prst="ellipse">
            <a:avLst/>
          </a:prstGeom>
          <a:solidFill>
            <a:srgbClr val="D46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B9AB81-97A8-4E06-B582-EBD3B8B83259}"/>
              </a:ext>
            </a:extLst>
          </p:cNvPr>
          <p:cNvSpPr txBox="1"/>
          <p:nvPr/>
        </p:nvSpPr>
        <p:spPr>
          <a:xfrm>
            <a:off x="1993900" y="1158240"/>
            <a:ext cx="8737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1100" b="1" dirty="0">
                <a:solidFill>
                  <a:schemeClr val="bg1"/>
                </a:solidFill>
              </a:rPr>
              <a:t>تواصل مع كبار السن وأظهر لهم دعمك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579861-E16C-44A0-9B30-D88CD9C2D6B9}"/>
              </a:ext>
            </a:extLst>
          </p:cNvPr>
          <p:cNvSpPr txBox="1"/>
          <p:nvPr/>
        </p:nvSpPr>
        <p:spPr>
          <a:xfrm>
            <a:off x="2072640" y="716280"/>
            <a:ext cx="645160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IQ" sz="1200" dirty="0"/>
              <a:t>1-2 متر</a:t>
            </a:r>
            <a:endParaRPr lang="en-US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A11927-E349-4B50-91EE-9522ABDC0CF9}"/>
              </a:ext>
            </a:extLst>
          </p:cNvPr>
          <p:cNvSpPr/>
          <p:nvPr/>
        </p:nvSpPr>
        <p:spPr>
          <a:xfrm>
            <a:off x="3131820" y="2750820"/>
            <a:ext cx="468630" cy="419100"/>
          </a:xfrm>
          <a:prstGeom prst="rect">
            <a:avLst/>
          </a:prstGeom>
          <a:solidFill>
            <a:srgbClr val="AA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68894-0949-44BA-BE99-6FE4CE5D6842}"/>
              </a:ext>
            </a:extLst>
          </p:cNvPr>
          <p:cNvSpPr txBox="1"/>
          <p:nvPr/>
        </p:nvSpPr>
        <p:spPr>
          <a:xfrm>
            <a:off x="2951480" y="2698760"/>
            <a:ext cx="71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700" b="1" dirty="0">
                <a:solidFill>
                  <a:schemeClr val="bg1"/>
                </a:solidFill>
              </a:rPr>
              <a:t>تواصل مع أفراد عائلتك من خلال المكالمات والرسائل النصية</a:t>
            </a:r>
            <a:endParaRPr lang="en-US" sz="700" b="1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002BB-ACE3-4FB1-9594-C5695DD03A64}"/>
              </a:ext>
            </a:extLst>
          </p:cNvPr>
          <p:cNvSpPr/>
          <p:nvPr/>
        </p:nvSpPr>
        <p:spPr>
          <a:xfrm>
            <a:off x="1463040" y="2457450"/>
            <a:ext cx="513182" cy="194310"/>
          </a:xfrm>
          <a:prstGeom prst="rect">
            <a:avLst/>
          </a:prstGeom>
          <a:solidFill>
            <a:srgbClr val="F0B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024324-316A-4AF7-8B25-69A20ABCC12D}"/>
              </a:ext>
            </a:extLst>
          </p:cNvPr>
          <p:cNvSpPr/>
          <p:nvPr/>
        </p:nvSpPr>
        <p:spPr>
          <a:xfrm>
            <a:off x="1504950" y="2613999"/>
            <a:ext cx="407670" cy="194310"/>
          </a:xfrm>
          <a:prstGeom prst="rect">
            <a:avLst/>
          </a:prstGeom>
          <a:solidFill>
            <a:srgbClr val="F0B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02A2E7-3DF9-4D20-9B6A-5CD901324287}"/>
              </a:ext>
            </a:extLst>
          </p:cNvPr>
          <p:cNvSpPr txBox="1"/>
          <p:nvPr/>
        </p:nvSpPr>
        <p:spPr>
          <a:xfrm>
            <a:off x="1360170" y="2421761"/>
            <a:ext cx="6515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1000" b="1" dirty="0">
                <a:solidFill>
                  <a:schemeClr val="bg1"/>
                </a:solidFill>
              </a:rPr>
              <a:t>تحقق من جارك من مسافة آمنة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B5F569-468A-400D-9063-7028E8364B33}"/>
              </a:ext>
            </a:extLst>
          </p:cNvPr>
          <p:cNvSpPr/>
          <p:nvPr/>
        </p:nvSpPr>
        <p:spPr>
          <a:xfrm>
            <a:off x="2106930" y="3916680"/>
            <a:ext cx="727710" cy="304800"/>
          </a:xfrm>
          <a:prstGeom prst="rect">
            <a:avLst/>
          </a:prstGeom>
          <a:solidFill>
            <a:srgbClr val="61C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B31F90-C671-4D38-96D7-94BDA84C01B7}"/>
              </a:ext>
            </a:extLst>
          </p:cNvPr>
          <p:cNvSpPr txBox="1"/>
          <p:nvPr/>
        </p:nvSpPr>
        <p:spPr>
          <a:xfrm>
            <a:off x="1912620" y="3921393"/>
            <a:ext cx="998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800" b="1" dirty="0">
                <a:solidFill>
                  <a:schemeClr val="bg1"/>
                </a:solidFill>
              </a:rPr>
              <a:t>تأكد من أن كل شخص لديه ما يكفي من احتياجاته الأساسية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73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18DCB9-40A0-4202-963E-FD4A23A3905F}"/>
              </a:ext>
            </a:extLst>
          </p:cNvPr>
          <p:cNvSpPr/>
          <p:nvPr/>
        </p:nvSpPr>
        <p:spPr>
          <a:xfrm>
            <a:off x="189345" y="383281"/>
            <a:ext cx="8636000" cy="58099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 rtl="1">
              <a:lnSpc>
                <a:spcPct val="107000"/>
              </a:lnSpc>
              <a:spcAft>
                <a:spcPts val="300"/>
              </a:spcAft>
            </a:pPr>
            <a:r>
              <a:rPr lang="ar-IQ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إذا لم تتمكن من الحفاظ على مسافة متر واحد: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E665BB-F245-4EAC-B86F-0EF26CD45A50}"/>
              </a:ext>
            </a:extLst>
          </p:cNvPr>
          <p:cNvSpPr/>
          <p:nvPr/>
        </p:nvSpPr>
        <p:spPr>
          <a:xfrm>
            <a:off x="253775" y="4469722"/>
            <a:ext cx="863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IQ" i="1" u="sng" dirty="0">
                <a:solidFill>
                  <a:srgbClr val="C00000"/>
                </a:solidFill>
              </a:rPr>
              <a:t>يقلل</a:t>
            </a:r>
            <a:r>
              <a:rPr lang="ar-IQ" i="1" dirty="0">
                <a:solidFill>
                  <a:srgbClr val="C00000"/>
                </a:solidFill>
              </a:rPr>
              <a:t> استخدام معدات الحماية الشخصية فقط من خطر التلوث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584503-8112-4985-9722-4DCB891E1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345" y="1553114"/>
            <a:ext cx="4382880" cy="29166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ADC54A-535D-4588-9425-21F60EABE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14" y="1696690"/>
            <a:ext cx="3635693" cy="26067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5A722A-D626-4501-9FCB-33B3B92CE78E}"/>
              </a:ext>
            </a:extLst>
          </p:cNvPr>
          <p:cNvSpPr/>
          <p:nvPr/>
        </p:nvSpPr>
        <p:spPr>
          <a:xfrm>
            <a:off x="899755" y="2059910"/>
            <a:ext cx="2973145" cy="922020"/>
          </a:xfrm>
          <a:prstGeom prst="rect">
            <a:avLst/>
          </a:prstGeom>
          <a:solidFill>
            <a:srgbClr val="FEDB00"/>
          </a:solidFill>
          <a:ln>
            <a:solidFill>
              <a:srgbClr val="FED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B3572D-8211-411A-82CB-BB893075FC25}"/>
              </a:ext>
            </a:extLst>
          </p:cNvPr>
          <p:cNvSpPr txBox="1"/>
          <p:nvPr/>
        </p:nvSpPr>
        <p:spPr>
          <a:xfrm>
            <a:off x="890303" y="1962049"/>
            <a:ext cx="2551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3600" b="1" dirty="0">
                <a:latin typeface="Arial Black" panose="020B0A04020102020204" pitchFamily="34" charset="0"/>
              </a:rPr>
              <a:t>قناع الوجه أو غطاء الوجه</a:t>
            </a:r>
            <a:endParaRPr lang="en-US" sz="36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C19E0E-BBAF-48BC-B459-2D4C909C2314}"/>
              </a:ext>
            </a:extLst>
          </p:cNvPr>
          <p:cNvSpPr/>
          <p:nvPr/>
        </p:nvSpPr>
        <p:spPr>
          <a:xfrm>
            <a:off x="1979001" y="3050449"/>
            <a:ext cx="1790700" cy="922020"/>
          </a:xfrm>
          <a:prstGeom prst="rect">
            <a:avLst/>
          </a:prstGeom>
          <a:solidFill>
            <a:srgbClr val="FEDB00"/>
          </a:solidFill>
          <a:ln>
            <a:solidFill>
              <a:srgbClr val="FED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6EB0CF-5D81-49AB-8EEF-853304D001CA}"/>
              </a:ext>
            </a:extLst>
          </p:cNvPr>
          <p:cNvSpPr txBox="1"/>
          <p:nvPr/>
        </p:nvSpPr>
        <p:spPr>
          <a:xfrm>
            <a:off x="1946954" y="3052004"/>
            <a:ext cx="18547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2800" b="1" dirty="0">
                <a:latin typeface="Arial Black" panose="020B0A04020102020204" pitchFamily="34" charset="0"/>
              </a:rPr>
              <a:t>يجب أن ترتديه للدخول</a:t>
            </a:r>
            <a:endParaRPr lang="en-US" sz="28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510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18DCB9-40A0-4202-963E-FD4A23A3905F}"/>
              </a:ext>
            </a:extLst>
          </p:cNvPr>
          <p:cNvSpPr/>
          <p:nvPr/>
        </p:nvSpPr>
        <p:spPr>
          <a:xfrm>
            <a:off x="1766588" y="248019"/>
            <a:ext cx="5610823" cy="58099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rtl="1">
              <a:lnSpc>
                <a:spcPct val="107000"/>
              </a:lnSpc>
              <a:spcAft>
                <a:spcPts val="300"/>
              </a:spcAft>
            </a:pPr>
            <a:r>
              <a:rPr lang="ar-IQ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استخدام معدات الوقاية الشخصية للوجه</a:t>
            </a:r>
            <a:endParaRPr lang="en-US" sz="32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COVID-19: WHY WE SHOULD ALL WEAR MASKS — THERE IS NEW SCIENTIFIC ...">
            <a:extLst>
              <a:ext uri="{FF2B5EF4-FFF2-40B4-BE49-F238E27FC236}">
                <a16:creationId xmlns:a16="http://schemas.microsoft.com/office/drawing/2014/main" id="{AA85F202-275D-4B51-BED2-FBA784151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4" r="-298" b="38294"/>
          <a:stretch/>
        </p:blipFill>
        <p:spPr bwMode="auto">
          <a:xfrm>
            <a:off x="415636" y="1274618"/>
            <a:ext cx="8007967" cy="284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3D7915-8B2C-4F65-B09C-0CF4393DAE2A}"/>
              </a:ext>
            </a:extLst>
          </p:cNvPr>
          <p:cNvSpPr/>
          <p:nvPr/>
        </p:nvSpPr>
        <p:spPr>
          <a:xfrm>
            <a:off x="253775" y="4469722"/>
            <a:ext cx="863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IQ" i="1" u="sng" dirty="0">
                <a:solidFill>
                  <a:srgbClr val="C00000"/>
                </a:solidFill>
              </a:rPr>
              <a:t>يقلل</a:t>
            </a:r>
            <a:r>
              <a:rPr lang="ar-IQ" i="1" dirty="0">
                <a:solidFill>
                  <a:srgbClr val="C00000"/>
                </a:solidFill>
              </a:rPr>
              <a:t> استخدام معدات الحماية الشخصية فقط من خطر التلوث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AF7804-F7EC-45F5-A578-E9BA69434C5D}"/>
              </a:ext>
            </a:extLst>
          </p:cNvPr>
          <p:cNvSpPr txBox="1"/>
          <p:nvPr/>
        </p:nvSpPr>
        <p:spPr>
          <a:xfrm>
            <a:off x="1264444" y="1274618"/>
            <a:ext cx="2471737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IQ" sz="4000" b="1" dirty="0"/>
              <a:t>أحمي نفسك</a:t>
            </a:r>
            <a:endParaRPr lang="en-US" sz="4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6D1B00-88B4-481D-AA44-D37C04506A19}"/>
              </a:ext>
            </a:extLst>
          </p:cNvPr>
          <p:cNvSpPr txBox="1"/>
          <p:nvPr/>
        </p:nvSpPr>
        <p:spPr>
          <a:xfrm>
            <a:off x="5479257" y="1274618"/>
            <a:ext cx="2559844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IQ" sz="4000" b="1" dirty="0"/>
              <a:t>أحمي الأخرين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20030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B673D-FF7F-4E2A-8F2E-D051FC7E2DB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3700" y="209550"/>
            <a:ext cx="8287826" cy="3244850"/>
          </a:xfrm>
        </p:spPr>
        <p:txBody>
          <a:bodyPr>
            <a:normAutofit fontScale="92500" lnSpcReduction="10000"/>
          </a:bodyPr>
          <a:lstStyle/>
          <a:p>
            <a:pPr marL="0" indent="-114300" algn="r" rtl="1">
              <a:buNone/>
            </a:pPr>
            <a:r>
              <a:rPr lang="ar-IQ" sz="2000" b="1" dirty="0">
                <a:latin typeface="Arial" panose="020B0604020202020204" pitchFamily="34" charset="0"/>
              </a:rPr>
              <a:t>معدات الحماية الشخصية لليدين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2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2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2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200" dirty="0">
              <a:latin typeface="Corbel" panose="020B0503020204020204" pitchFamily="34" charset="0"/>
            </a:endParaRPr>
          </a:p>
          <a:p>
            <a:pPr marL="457200" lvl="1" indent="0" algn="r" rtl="1">
              <a:buNone/>
            </a:pPr>
            <a:r>
              <a:rPr lang="ar-IQ" b="1" dirty="0">
                <a:solidFill>
                  <a:srgbClr val="C00000"/>
                </a:solidFill>
                <a:latin typeface="Arial" panose="020B0604020202020204" pitchFamily="34" charset="0"/>
              </a:rPr>
              <a:t>اغسل يديك بشكل متكرر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2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2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2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2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2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457200" lvl="1" indent="0">
              <a:buNone/>
            </a:pP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FC54D9-ED09-40F0-B115-C6F106CE3889}"/>
              </a:ext>
            </a:extLst>
          </p:cNvPr>
          <p:cNvSpPr/>
          <p:nvPr/>
        </p:nvSpPr>
        <p:spPr>
          <a:xfrm>
            <a:off x="3447406" y="2747121"/>
            <a:ext cx="5632195" cy="74052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 algn="r" rtl="1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IQ" b="1" dirty="0">
                <a:latin typeface="Arial" panose="020B0604020202020204" pitchFamily="34" charset="0"/>
              </a:rPr>
              <a:t>استخدم القفازات المناسبة لطبيعة الأعمال</a:t>
            </a:r>
          </a:p>
          <a:p>
            <a:pPr marL="285750" indent="-285750" algn="r" rtl="1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IQ" b="1" dirty="0">
                <a:latin typeface="Arial" panose="020B0604020202020204" pitchFamily="34" charset="0"/>
              </a:rPr>
              <a:t>قد تعطي القفازات إحساسًا زائفًا بالأمان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85CE6B-9437-4E0E-A2B0-7CCA8AB8E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2804976"/>
            <a:ext cx="2591025" cy="2048241"/>
          </a:xfrm>
          <a:prstGeom prst="rect">
            <a:avLst/>
          </a:prstGeom>
        </p:spPr>
      </p:pic>
      <p:pic>
        <p:nvPicPr>
          <p:cNvPr id="1026" name="Picture 2" descr="Vermont Glove launches retailer program with Gardener's, Lenny's ...">
            <a:extLst>
              <a:ext uri="{FF2B5EF4-FFF2-40B4-BE49-F238E27FC236}">
                <a16:creationId xmlns:a16="http://schemas.microsoft.com/office/drawing/2014/main" id="{C81276F5-64D5-4E56-B113-05315730D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64" y="553049"/>
            <a:ext cx="3227938" cy="215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FD5BCC-4FB0-4689-BF96-C4D147576DBF}"/>
              </a:ext>
            </a:extLst>
          </p:cNvPr>
          <p:cNvSpPr/>
          <p:nvPr/>
        </p:nvSpPr>
        <p:spPr>
          <a:xfrm>
            <a:off x="253775" y="4469722"/>
            <a:ext cx="863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IQ" i="1" u="sng" dirty="0">
                <a:solidFill>
                  <a:srgbClr val="C00000"/>
                </a:solidFill>
              </a:rPr>
              <a:t>يقلل</a:t>
            </a:r>
            <a:r>
              <a:rPr lang="ar-IQ" i="1" dirty="0">
                <a:solidFill>
                  <a:srgbClr val="C00000"/>
                </a:solidFill>
              </a:rPr>
              <a:t> استخدام معدات الحماية الشخصية فقط من خطر التلوث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37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B673D-FF7F-4E2A-8F2E-D051FC7E2DB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3700" y="209550"/>
            <a:ext cx="8371681" cy="3244850"/>
          </a:xfrm>
        </p:spPr>
        <p:txBody>
          <a:bodyPr>
            <a:normAutofit/>
          </a:bodyPr>
          <a:lstStyle/>
          <a:p>
            <a:pPr marL="0" indent="-114300" algn="r" rtl="1">
              <a:buNone/>
            </a:pPr>
            <a:r>
              <a:rPr lang="ar-IQ" sz="2000" b="1" dirty="0">
                <a:latin typeface="Arial" panose="020B0604020202020204" pitchFamily="34" charset="0"/>
              </a:rPr>
              <a:t>معدات الحماية الشخصية لليدين والوجه</a:t>
            </a:r>
            <a:endParaRPr lang="en-US" sz="12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200" dirty="0">
              <a:latin typeface="Corbel" panose="020B0503020204020204" pitchFamily="34" charset="0"/>
            </a:endParaRPr>
          </a:p>
          <a:p>
            <a:pPr marL="457200" lvl="1" indent="0" algn="r" rtl="1">
              <a:buNone/>
            </a:pPr>
            <a:r>
              <a:rPr lang="ar-IQ" b="1" dirty="0">
                <a:solidFill>
                  <a:srgbClr val="C00000"/>
                </a:solidFill>
                <a:latin typeface="Arial" panose="020B0604020202020204" pitchFamily="34" charset="0"/>
              </a:rPr>
              <a:t>استخدم معدات الوقاية الشخصية الخاصة بك أثناء العمل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2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2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2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2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2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457200" lvl="1" indent="0">
              <a:buNone/>
            </a:pP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indoor, table, sitting&#10;&#10;Description automatically generated">
            <a:extLst>
              <a:ext uri="{FF2B5EF4-FFF2-40B4-BE49-F238E27FC236}">
                <a16:creationId xmlns:a16="http://schemas.microsoft.com/office/drawing/2014/main" id="{1B2F5047-4E52-4F71-BB9C-AF0DBBB8B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86" y="1258654"/>
            <a:ext cx="5263038" cy="3495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85F815-E73D-4B09-B320-865DD126F188}"/>
              </a:ext>
            </a:extLst>
          </p:cNvPr>
          <p:cNvSpPr/>
          <p:nvPr/>
        </p:nvSpPr>
        <p:spPr>
          <a:xfrm>
            <a:off x="253775" y="4469722"/>
            <a:ext cx="863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IQ" i="1" u="sng" dirty="0">
                <a:solidFill>
                  <a:srgbClr val="C00000"/>
                </a:solidFill>
              </a:rPr>
              <a:t>يقلل</a:t>
            </a:r>
            <a:r>
              <a:rPr lang="ar-IQ" i="1" dirty="0">
                <a:solidFill>
                  <a:srgbClr val="C00000"/>
                </a:solidFill>
              </a:rPr>
              <a:t> استخدام معدات الحماية الشخصية فقط من خطر التلوث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73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5B91E4-7DC8-4DB4-8596-AC78C17270FD}"/>
              </a:ext>
            </a:extLst>
          </p:cNvPr>
          <p:cNvSpPr/>
          <p:nvPr/>
        </p:nvSpPr>
        <p:spPr>
          <a:xfrm>
            <a:off x="0" y="208891"/>
            <a:ext cx="9131037" cy="829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300"/>
              </a:spcAft>
            </a:pPr>
            <a:r>
              <a:rPr lang="ar-IQ" sz="2200" b="1" dirty="0">
                <a:solidFill>
                  <a:srgbClr val="C00000"/>
                </a:solidFill>
                <a:latin typeface="Arial" panose="020B0604020202020204" pitchFamily="34" charset="0"/>
              </a:rPr>
              <a:t>استخدم أدوات فردية!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300"/>
              </a:spcAft>
            </a:pPr>
            <a:r>
              <a:rPr lang="ar-IQ" sz="2200" b="1" dirty="0">
                <a:solidFill>
                  <a:srgbClr val="C00000"/>
                </a:solidFill>
                <a:latin typeface="Arial" panose="020B0604020202020204" pitchFamily="34" charset="0"/>
              </a:rPr>
              <a:t>إذا لم يكن ذلك ممكنًا ، فقم </a:t>
            </a:r>
            <a:r>
              <a:rPr lang="ar-IQ" sz="2200" b="1" u="sng" dirty="0">
                <a:solidFill>
                  <a:srgbClr val="C00000"/>
                </a:solidFill>
                <a:latin typeface="Arial" panose="020B0604020202020204" pitchFamily="34" charset="0"/>
              </a:rPr>
              <a:t>بالتطهير</a:t>
            </a:r>
            <a:r>
              <a:rPr lang="ar-IQ" sz="2200" b="1" dirty="0">
                <a:solidFill>
                  <a:srgbClr val="C00000"/>
                </a:solidFill>
                <a:latin typeface="Arial" panose="020B0604020202020204" pitchFamily="34" charset="0"/>
              </a:rPr>
              <a:t> بعد كل استخدام</a:t>
            </a:r>
            <a:endParaRPr lang="en-IN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98AD6D-0413-456C-B2C8-73CAFE0FD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5" y="1784000"/>
            <a:ext cx="3447250" cy="249403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C64C620-7EC5-4888-89B4-132BAA449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4" r="1592" b="3888"/>
          <a:stretch/>
        </p:blipFill>
        <p:spPr>
          <a:xfrm>
            <a:off x="4149306" y="1196094"/>
            <a:ext cx="4813539" cy="3669843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BFE055-F643-43F2-B5A6-2DBFBAD28343}"/>
              </a:ext>
            </a:extLst>
          </p:cNvPr>
          <p:cNvSpPr txBox="1"/>
          <p:nvPr/>
        </p:nvSpPr>
        <p:spPr>
          <a:xfrm>
            <a:off x="521494" y="1985962"/>
            <a:ext cx="3021806" cy="584775"/>
          </a:xfrm>
          <a:prstGeom prst="rect">
            <a:avLst/>
          </a:prstGeom>
          <a:solidFill>
            <a:srgbClr val="007A5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IQ" sz="3200" b="1" dirty="0">
                <a:solidFill>
                  <a:schemeClr val="bg1"/>
                </a:solidFill>
              </a:rPr>
              <a:t>تعليمات الأمان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C49E67-7D3D-4702-8988-DE934CA678A3}"/>
              </a:ext>
            </a:extLst>
          </p:cNvPr>
          <p:cNvSpPr txBox="1"/>
          <p:nvPr/>
        </p:nvSpPr>
        <p:spPr>
          <a:xfrm>
            <a:off x="521494" y="2702924"/>
            <a:ext cx="3078956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2200" b="1" dirty="0"/>
              <a:t>قم بتنظيف وتعقيم الأدوات المشتركة قبل وبعد كل استخدام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781487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BD5E6D-64A8-4BF4-AFF8-9D510616295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3700" y="209550"/>
            <a:ext cx="8363350" cy="4405313"/>
          </a:xfrm>
        </p:spPr>
        <p:txBody>
          <a:bodyPr/>
          <a:lstStyle/>
          <a:p>
            <a:pPr marL="0" indent="0" algn="r" rtl="1">
              <a:lnSpc>
                <a:spcPct val="107000"/>
              </a:lnSpc>
              <a:spcAft>
                <a:spcPts val="300"/>
              </a:spcAft>
              <a:buNone/>
            </a:pPr>
            <a:r>
              <a:rPr lang="ar-IQ" sz="2000" b="1" dirty="0">
                <a:latin typeface="Arial" panose="020B0604020202020204" pitchFamily="34" charset="0"/>
              </a:rPr>
              <a:t>في موقع العمل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768870-F74C-4F32-AC96-97F48F273901}"/>
              </a:ext>
            </a:extLst>
          </p:cNvPr>
          <p:cNvSpPr/>
          <p:nvPr/>
        </p:nvSpPr>
        <p:spPr>
          <a:xfrm>
            <a:off x="558560" y="164093"/>
            <a:ext cx="3299926" cy="445077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 algn="r" rtl="1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ar-IQ" dirty="0">
                <a:latin typeface="Arial"/>
                <a:cs typeface="Arial"/>
              </a:rPr>
              <a:t>خطط لجميع الأعمال لتقليل الاتصال بين العمال</a:t>
            </a:r>
          </a:p>
          <a:p>
            <a:pPr marL="285750" indent="-285750" algn="r" rtl="1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ar-IQ" dirty="0">
              <a:latin typeface="Arial"/>
              <a:cs typeface="Arial"/>
            </a:endParaRPr>
          </a:p>
          <a:p>
            <a:pPr marL="285750" indent="-285750" algn="r" rtl="1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ar-IQ" dirty="0">
                <a:latin typeface="Arial"/>
                <a:cs typeface="Arial"/>
              </a:rPr>
              <a:t>يجب أن تكون الأنشطة متعددة الأشخاص محدودة حيثما كان ذلك ممكنًا ومناسبًا (مثل أنشطة الرفع)</a:t>
            </a:r>
          </a:p>
          <a:p>
            <a:pPr marL="285750" indent="-285750" algn="r" rtl="1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ar-IQ" dirty="0">
              <a:latin typeface="Arial"/>
              <a:cs typeface="Arial"/>
            </a:endParaRPr>
          </a:p>
          <a:p>
            <a:pPr marL="285750" indent="-285750" algn="r" rtl="1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ar-IQ" dirty="0">
                <a:latin typeface="Arial"/>
                <a:cs typeface="Arial"/>
              </a:rPr>
              <a:t>زيادة التهوية في الأماكن المغلقة حيث يعمل أكثر من شخص واحد ، قم بتركيب مروحة بسيطة ونظام أنابيب عادم</a:t>
            </a:r>
          </a:p>
          <a:p>
            <a:pPr marL="285750" indent="-285750" algn="r" rtl="1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ar-IQ" dirty="0">
              <a:latin typeface="Arial"/>
              <a:cs typeface="Arial"/>
            </a:endParaRPr>
          </a:p>
          <a:p>
            <a:pPr marL="285750" indent="-285750" algn="r" rtl="1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ar-IQ" dirty="0">
                <a:latin typeface="Arial"/>
                <a:cs typeface="Arial"/>
              </a:rPr>
              <a:t>لا تلمس أي شيء في الموقع ليس ضروريًا تمامًا للأعمال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A person standing in a room&#10;&#10;Description generated with very high confidence">
            <a:extLst>
              <a:ext uri="{FF2B5EF4-FFF2-40B4-BE49-F238E27FC236}">
                <a16:creationId xmlns:a16="http://schemas.microsoft.com/office/drawing/2014/main" id="{8A6DE817-D138-475B-B81B-1BF4E31E8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35" y="852636"/>
            <a:ext cx="4511615" cy="31191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5D7C9D-1D22-4CFC-B703-F53B9DA0772F}"/>
              </a:ext>
            </a:extLst>
          </p:cNvPr>
          <p:cNvSpPr txBox="1"/>
          <p:nvPr/>
        </p:nvSpPr>
        <p:spPr>
          <a:xfrm>
            <a:off x="4300538" y="4153196"/>
            <a:ext cx="444976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 rtl="1"/>
            <a:r>
              <a:rPr lang="ar-IQ" sz="1200" dirty="0">
                <a:ea typeface="+mn-lt"/>
                <a:cs typeface="+mn-lt"/>
              </a:rPr>
              <a:t>استؤنفت أعمال البناء في مشروع موئل الأمم المتحدة لإعادة تأهيل المنازل المتضررة من الحرب في الموصل في شمال العراق مع تدابير الحماية من كوفيد-19</a:t>
            </a:r>
          </a:p>
        </p:txBody>
      </p:sp>
    </p:spTree>
    <p:extLst>
      <p:ext uri="{BB962C8B-B14F-4D97-AF65-F5344CB8AC3E}">
        <p14:creationId xmlns:p14="http://schemas.microsoft.com/office/powerpoint/2010/main" val="15933320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7971AA-3760-4125-BF61-C658993FB4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3700" y="209550"/>
            <a:ext cx="8500269" cy="5762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-114300" algn="r" rtl="1">
              <a:buNone/>
            </a:pPr>
            <a:r>
              <a:rPr lang="ar-IQ" sz="2000" b="1" dirty="0">
                <a:latin typeface="Arial"/>
                <a:cs typeface="Arial"/>
              </a:rPr>
              <a:t>إجراءات التحكم في الوصول - إدارة نوبات العمل والوصول</a:t>
            </a:r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F2F464-2052-477C-B910-A8E5184CF17B}"/>
              </a:ext>
            </a:extLst>
          </p:cNvPr>
          <p:cNvSpPr/>
          <p:nvPr/>
        </p:nvSpPr>
        <p:spPr>
          <a:xfrm>
            <a:off x="5457825" y="893829"/>
            <a:ext cx="3436144" cy="380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algn="r" defTabSz="914400" rtl="1">
              <a:spcBef>
                <a:spcPct val="20000"/>
              </a:spcBef>
              <a:spcAft>
                <a:spcPts val="600"/>
              </a:spcAft>
              <a:buClr>
                <a:srgbClr val="7F1416"/>
              </a:buClr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285750" algn="r" defTabSz="914400" rtl="1">
              <a:spcBef>
                <a:spcPct val="20000"/>
              </a:spcBef>
              <a:spcAft>
                <a:spcPts val="600"/>
              </a:spcAft>
              <a:buClr>
                <a:srgbClr val="7F1416"/>
              </a:buClr>
              <a:buFont typeface="Wingdings" panose="05000000000000000000" pitchFamily="2" charset="2"/>
              <a:buChar char="Ø"/>
            </a:pPr>
            <a:r>
              <a:rPr lang="ar-IQ" sz="1600" dirty="0">
                <a:latin typeface="Arial" panose="020B0604020202020204" pitchFamily="34" charset="0"/>
              </a:rPr>
              <a:t>تجنب التجمعات الكبيرة أثناء الوصول / الخروج من موقع العمل</a:t>
            </a:r>
          </a:p>
          <a:p>
            <a:pPr marL="400050" indent="-285750" algn="r" defTabSz="914400" rtl="1">
              <a:spcBef>
                <a:spcPct val="20000"/>
              </a:spcBef>
              <a:spcAft>
                <a:spcPts val="600"/>
              </a:spcAft>
              <a:buClr>
                <a:srgbClr val="7F1416"/>
              </a:buClr>
              <a:buFont typeface="Wingdings" panose="05000000000000000000" pitchFamily="2" charset="2"/>
              <a:buChar char="Ø"/>
            </a:pPr>
            <a:endParaRPr lang="ar-IQ" sz="1600" dirty="0">
              <a:latin typeface="Arial" panose="020B0604020202020204" pitchFamily="34" charset="0"/>
            </a:endParaRPr>
          </a:p>
          <a:p>
            <a:pPr marL="400050" indent="-285750" algn="r" defTabSz="914400" rtl="1">
              <a:spcBef>
                <a:spcPct val="20000"/>
              </a:spcBef>
              <a:spcAft>
                <a:spcPts val="600"/>
              </a:spcAft>
              <a:buClr>
                <a:srgbClr val="7F1416"/>
              </a:buClr>
              <a:buFont typeface="Wingdings" panose="05000000000000000000" pitchFamily="2" charset="2"/>
              <a:buChar char="Ø"/>
            </a:pPr>
            <a:r>
              <a:rPr lang="ar-IQ" sz="1600" dirty="0">
                <a:latin typeface="Arial" panose="020B0604020202020204" pitchFamily="34" charset="0"/>
              </a:rPr>
              <a:t>تجنب ارتفاع معدل دوران الموظفين</a:t>
            </a:r>
          </a:p>
          <a:p>
            <a:pPr marL="400050" indent="-285750" algn="r" defTabSz="914400" rtl="1">
              <a:spcBef>
                <a:spcPct val="20000"/>
              </a:spcBef>
              <a:spcAft>
                <a:spcPts val="600"/>
              </a:spcAft>
              <a:buClr>
                <a:srgbClr val="7F1416"/>
              </a:buClr>
              <a:buFont typeface="Wingdings" panose="05000000000000000000" pitchFamily="2" charset="2"/>
              <a:buChar char="Ø"/>
            </a:pPr>
            <a:endParaRPr lang="ar-IQ" sz="1600" dirty="0">
              <a:latin typeface="Arial" panose="020B0604020202020204" pitchFamily="34" charset="0"/>
            </a:endParaRPr>
          </a:p>
          <a:p>
            <a:pPr marL="400050" indent="-285750" algn="r" defTabSz="914400" rtl="1">
              <a:spcBef>
                <a:spcPct val="20000"/>
              </a:spcBef>
              <a:spcAft>
                <a:spcPts val="600"/>
              </a:spcAft>
              <a:buClr>
                <a:srgbClr val="7F1416"/>
              </a:buClr>
              <a:buFont typeface="Wingdings" panose="05000000000000000000" pitchFamily="2" charset="2"/>
              <a:buChar char="Ø"/>
            </a:pPr>
            <a:r>
              <a:rPr lang="ar-IQ" sz="1600" dirty="0">
                <a:latin typeface="Arial" panose="020B0604020202020204" pitchFamily="34" charset="0"/>
              </a:rPr>
              <a:t>الحد من وجود المقاولين (الفرعيين) والموردين والزوار والمستفيدين</a:t>
            </a:r>
          </a:p>
          <a:p>
            <a:pPr marL="400050" indent="-285750" algn="r" defTabSz="914400" rtl="1">
              <a:spcBef>
                <a:spcPct val="20000"/>
              </a:spcBef>
              <a:spcAft>
                <a:spcPts val="600"/>
              </a:spcAft>
              <a:buClr>
                <a:srgbClr val="7F1416"/>
              </a:buClr>
              <a:buFont typeface="Wingdings" panose="05000000000000000000" pitchFamily="2" charset="2"/>
              <a:buChar char="Ø"/>
            </a:pPr>
            <a:r>
              <a:rPr lang="ar-IQ" sz="1600" dirty="0">
                <a:latin typeface="Arial" panose="020B0604020202020204" pitchFamily="34" charset="0"/>
              </a:rPr>
              <a:t>احتفظ </a:t>
            </a:r>
            <a:r>
              <a:rPr lang="ar-IQ" sz="1600" b="1" dirty="0">
                <a:latin typeface="Arial" panose="020B0604020202020204" pitchFamily="34" charset="0"/>
              </a:rPr>
              <a:t>بسجل حضور / سجل زائر</a:t>
            </a:r>
            <a:r>
              <a:rPr lang="ar-IQ" sz="1600" dirty="0">
                <a:latin typeface="Arial" panose="020B0604020202020204" pitchFamily="34" charset="0"/>
              </a:rPr>
              <a:t> في موقع العمل يوقعه أي شخص عند الدخول / الخروج (لتسهيل تتبع جهات الاتصال إذا لزم الأمر)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90E20D3A-E701-4CB3-BA8B-4A460D69F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71" y="1212643"/>
            <a:ext cx="5167580" cy="303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229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AF63D9-BBE0-49E1-8B79-BA63505B5893}"/>
              </a:ext>
            </a:extLst>
          </p:cNvPr>
          <p:cNvSpPr txBox="1"/>
          <p:nvPr/>
        </p:nvSpPr>
        <p:spPr>
          <a:xfrm>
            <a:off x="220980" y="507915"/>
            <a:ext cx="41109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ü"/>
            </a:pPr>
            <a:r>
              <a:rPr lang="ar-IQ" sz="2200" dirty="0"/>
              <a:t>يجب على الجميع أن يقدموا لمدير السلامة من كوفيد-19 </a:t>
            </a:r>
            <a:r>
              <a:rPr lang="ar-IQ" sz="2200" b="1" dirty="0"/>
              <a:t>شهادة ذاتية لفظية </a:t>
            </a:r>
            <a:r>
              <a:rPr lang="ar-IQ" sz="2200" dirty="0"/>
              <a:t>يومية بأنهم في حالة مادية لمواصلة العمل</a:t>
            </a:r>
          </a:p>
          <a:p>
            <a:pPr marL="285750" indent="-285750" algn="r" rtl="1">
              <a:buFont typeface="Wingdings" panose="05000000000000000000" pitchFamily="2" charset="2"/>
              <a:buChar char="ü"/>
            </a:pPr>
            <a:endParaRPr lang="ar-IQ" sz="2200" dirty="0"/>
          </a:p>
          <a:p>
            <a:pPr marL="285750" indent="-285750" algn="r" rtl="1">
              <a:buFont typeface="Wingdings" panose="05000000000000000000" pitchFamily="2" charset="2"/>
              <a:buChar char="ü"/>
            </a:pPr>
            <a:r>
              <a:rPr lang="ar-IQ" sz="2200" dirty="0"/>
              <a:t>قد يتم تنفيذ تدابير التحقق من درجة الحرارة - يرجى الالتزام بها</a:t>
            </a:r>
            <a:endParaRPr lang="en-US" sz="2200" dirty="0"/>
          </a:p>
        </p:txBody>
      </p:sp>
      <p:pic>
        <p:nvPicPr>
          <p:cNvPr id="1030" name="Picture 6" descr="Body temperature check before entry non-contact Vector Image">
            <a:extLst>
              <a:ext uri="{FF2B5EF4-FFF2-40B4-BE49-F238E27FC236}">
                <a16:creationId xmlns:a16="http://schemas.microsoft.com/office/drawing/2014/main" id="{59E34355-C6F0-45E6-8CF5-615DAED9F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6" t="821" r="10522" b="22841"/>
          <a:stretch/>
        </p:blipFill>
        <p:spPr bwMode="auto">
          <a:xfrm>
            <a:off x="1312053" y="2866420"/>
            <a:ext cx="1928812" cy="199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FC5B39B-F532-43FE-8320-0A267DAAC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FD3333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5" b="10680"/>
          <a:stretch/>
        </p:blipFill>
        <p:spPr bwMode="auto">
          <a:xfrm>
            <a:off x="4664447" y="0"/>
            <a:ext cx="4479553" cy="513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C4BAA1-2356-45F5-A97D-24658F533F6D}"/>
              </a:ext>
            </a:extLst>
          </p:cNvPr>
          <p:cNvSpPr txBox="1"/>
          <p:nvPr/>
        </p:nvSpPr>
        <p:spPr>
          <a:xfrm>
            <a:off x="4879480" y="63545"/>
            <a:ext cx="4049486" cy="2308324"/>
          </a:xfrm>
          <a:prstGeom prst="rect">
            <a:avLst/>
          </a:prstGeom>
          <a:solidFill>
            <a:srgbClr val="E58686"/>
          </a:solidFill>
          <a:ln>
            <a:solidFill>
              <a:srgbClr val="E58686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IQ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إذا كنت تعاني من أعراض الإنفلونزا</a:t>
            </a:r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rtl="1"/>
            <a:r>
              <a:rPr lang="ar-IQ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فلا تذهب إلى غرفة الطوارئ في المستشفى المحلي أو إلى طبيبك</a:t>
            </a:r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rtl="1"/>
            <a:r>
              <a:rPr lang="ar-IQ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ولكن اتصل برقم الطوارئ الوطني</a:t>
            </a:r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rtl="1"/>
            <a:r>
              <a:rPr lang="en-US" sz="2400" b="1" dirty="0">
                <a:solidFill>
                  <a:srgbClr val="7030A0"/>
                </a:solidFill>
                <a:latin typeface="Arial Black" panose="020B0A04020102020204" pitchFamily="34" charset="0"/>
              </a:rPr>
              <a:t>123 </a:t>
            </a:r>
            <a:r>
              <a:rPr lang="ar-IQ" sz="2400" b="1" dirty="0">
                <a:solidFill>
                  <a:srgbClr val="7030A0"/>
                </a:solidFill>
                <a:latin typeface="Arial Black" panose="020B0A04020102020204" pitchFamily="34" charset="0"/>
              </a:rPr>
              <a:t>حكومة العراق</a:t>
            </a:r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 rtl="1"/>
            <a:r>
              <a:rPr lang="en-US" sz="2400" b="1" dirty="0">
                <a:solidFill>
                  <a:srgbClr val="7030A0"/>
                </a:solidFill>
                <a:latin typeface="Arial Black" panose="020B0A04020102020204" pitchFamily="34" charset="0"/>
              </a:rPr>
              <a:t>122 </a:t>
            </a:r>
            <a:r>
              <a:rPr lang="ar-IQ" sz="2400" b="1" dirty="0">
                <a:solidFill>
                  <a:srgbClr val="7030A0"/>
                </a:solidFill>
                <a:latin typeface="Arial Black" panose="020B0A04020102020204" pitchFamily="34" charset="0"/>
              </a:rPr>
              <a:t>اقليم كردستان العراق</a:t>
            </a:r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9720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BD5E6D-64A8-4BF4-AFF8-9D510616295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50557" y="345099"/>
            <a:ext cx="4073525" cy="620713"/>
          </a:xfrm>
        </p:spPr>
        <p:txBody>
          <a:bodyPr/>
          <a:lstStyle/>
          <a:p>
            <a:pPr marL="0" indent="-114300" algn="r" rtl="1">
              <a:buNone/>
            </a:pPr>
            <a:r>
              <a:rPr lang="ar-IQ" sz="2000" b="1" dirty="0">
                <a:latin typeface="Arial" panose="020B0604020202020204" pitchFamily="34" charset="0"/>
              </a:rPr>
              <a:t>السفر من / إلى موقع العمل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8C7D24-B4E3-4C1A-9978-777702A70413}"/>
              </a:ext>
            </a:extLst>
          </p:cNvPr>
          <p:cNvSpPr/>
          <p:nvPr/>
        </p:nvSpPr>
        <p:spPr>
          <a:xfrm>
            <a:off x="4507706" y="965812"/>
            <a:ext cx="4222979" cy="256602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3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r" rtl="1">
              <a:lnSpc>
                <a:spcPct val="107000"/>
              </a:lnSpc>
              <a:spcAft>
                <a:spcPts val="300"/>
              </a:spcAft>
              <a:buFontTx/>
              <a:buChar char="-"/>
            </a:pPr>
            <a:r>
              <a:rPr lang="ar-IQ" sz="2000" dirty="0">
                <a:latin typeface="Arial" panose="020B0604020202020204" pitchFamily="34" charset="0"/>
              </a:rPr>
              <a:t>شارك السيارة مع نفس العمال</a:t>
            </a:r>
          </a:p>
          <a:p>
            <a:pPr marL="285750" indent="-285750" algn="r" rtl="1">
              <a:lnSpc>
                <a:spcPct val="107000"/>
              </a:lnSpc>
              <a:spcAft>
                <a:spcPts val="300"/>
              </a:spcAft>
              <a:buFontTx/>
              <a:buChar char="-"/>
            </a:pPr>
            <a:endParaRPr lang="ar-IQ" sz="2000" dirty="0">
              <a:latin typeface="Arial" panose="020B0604020202020204" pitchFamily="34" charset="0"/>
            </a:endParaRPr>
          </a:p>
          <a:p>
            <a:pPr marL="285750" indent="-285750" algn="r" rtl="1">
              <a:lnSpc>
                <a:spcPct val="107000"/>
              </a:lnSpc>
              <a:spcAft>
                <a:spcPts val="300"/>
              </a:spcAft>
              <a:buFontTx/>
              <a:buChar char="-"/>
            </a:pPr>
            <a:r>
              <a:rPr lang="ar-IQ" sz="2000" dirty="0">
                <a:latin typeface="Arial" panose="020B0604020202020204" pitchFamily="34" charset="0"/>
              </a:rPr>
              <a:t>ارتدِ الأقنعة</a:t>
            </a:r>
          </a:p>
          <a:p>
            <a:pPr marL="285750" indent="-285750" algn="r" rtl="1">
              <a:lnSpc>
                <a:spcPct val="107000"/>
              </a:lnSpc>
              <a:spcAft>
                <a:spcPts val="300"/>
              </a:spcAft>
              <a:buFontTx/>
              <a:buChar char="-"/>
            </a:pPr>
            <a:endParaRPr lang="ar-IQ" sz="2000" dirty="0">
              <a:latin typeface="Arial" panose="020B0604020202020204" pitchFamily="34" charset="0"/>
            </a:endParaRPr>
          </a:p>
          <a:p>
            <a:pPr marL="285750" indent="-285750" algn="r" rtl="1">
              <a:lnSpc>
                <a:spcPct val="107000"/>
              </a:lnSpc>
              <a:spcAft>
                <a:spcPts val="300"/>
              </a:spcAft>
              <a:buFontTx/>
              <a:buChar char="-"/>
            </a:pPr>
            <a:r>
              <a:rPr lang="ar-IQ" sz="2000" dirty="0">
                <a:latin typeface="Arial" panose="020B0604020202020204" pitchFamily="34" charset="0"/>
              </a:rPr>
              <a:t>يجب ألا يتجاوز الحد الأقصى لعدد الأشخاص عدد المقاعد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76AC39-C287-40D7-ADA8-137409DAB753}"/>
              </a:ext>
            </a:extLst>
          </p:cNvPr>
          <p:cNvGrpSpPr/>
          <p:nvPr/>
        </p:nvGrpSpPr>
        <p:grpSpPr>
          <a:xfrm>
            <a:off x="787063" y="182559"/>
            <a:ext cx="3513046" cy="4778382"/>
            <a:chOff x="4830855" y="137619"/>
            <a:chExt cx="3513046" cy="477838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892C450-9F82-4F62-A437-093085096B6B}"/>
                </a:ext>
              </a:extLst>
            </p:cNvPr>
            <p:cNvGrpSpPr/>
            <p:nvPr/>
          </p:nvGrpSpPr>
          <p:grpSpPr>
            <a:xfrm>
              <a:off x="4839826" y="198165"/>
              <a:ext cx="3504075" cy="2278335"/>
              <a:chOff x="4679765" y="319109"/>
              <a:chExt cx="4162425" cy="277177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A451E5E-D174-4527-BAC3-6A90C69F45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679765" y="319109"/>
                <a:ext cx="4162425" cy="2771775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39DC058-D3C9-4837-8F6D-D968AAD204FF}"/>
                  </a:ext>
                </a:extLst>
              </p:cNvPr>
              <p:cNvSpPr/>
              <p:nvPr/>
            </p:nvSpPr>
            <p:spPr>
              <a:xfrm rot="21420000">
                <a:off x="5153147" y="1931036"/>
                <a:ext cx="517584" cy="14017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6ED41B5-A5F8-4712-BFE7-9512C3C534B2}"/>
                  </a:ext>
                </a:extLst>
              </p:cNvPr>
              <p:cNvSpPr/>
              <p:nvPr/>
            </p:nvSpPr>
            <p:spPr>
              <a:xfrm rot="1680000">
                <a:off x="6564659" y="1906298"/>
                <a:ext cx="334274" cy="12939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200B581-ABA8-4636-8C6B-84520465E562}"/>
                </a:ext>
              </a:extLst>
            </p:cNvPr>
            <p:cNvSpPr txBox="1"/>
            <p:nvPr/>
          </p:nvSpPr>
          <p:spPr>
            <a:xfrm>
              <a:off x="4830855" y="137619"/>
              <a:ext cx="12743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IQ" sz="2800" b="1" dirty="0">
                  <a:solidFill>
                    <a:schemeClr val="bg1"/>
                  </a:solidFill>
                </a:rPr>
                <a:t>قبل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pic>
          <p:nvPicPr>
            <p:cNvPr id="4" name="Picture 4" descr="A person sitting on the seat of a car&#10;&#10;Description generated with high confidence">
              <a:extLst>
                <a:ext uri="{FF2B5EF4-FFF2-40B4-BE49-F238E27FC236}">
                  <a16:creationId xmlns:a16="http://schemas.microsoft.com/office/drawing/2014/main" id="{F77C7884-3B14-4754-8711-5CF1B0FEE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0855" y="2571750"/>
              <a:ext cx="3513046" cy="234425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DA233A-3DFC-49F7-B386-9CF762D3DD73}"/>
                </a:ext>
              </a:extLst>
            </p:cNvPr>
            <p:cNvSpPr txBox="1"/>
            <p:nvPr/>
          </p:nvSpPr>
          <p:spPr>
            <a:xfrm>
              <a:off x="4839826" y="4367979"/>
              <a:ext cx="15137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IQ" sz="2800" b="1" dirty="0">
                  <a:solidFill>
                    <a:schemeClr val="bg1"/>
                  </a:solidFill>
                </a:rPr>
                <a:t>الآن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67405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7F85FF-B331-4576-8103-4BE6BECAC6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43"/>
          <a:stretch/>
        </p:blipFill>
        <p:spPr>
          <a:xfrm>
            <a:off x="6291544" y="613920"/>
            <a:ext cx="2274559" cy="283209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BD5E6D-64A8-4BF4-AFF8-9D510616295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43375" y="173038"/>
            <a:ext cx="5000625" cy="514350"/>
          </a:xfrm>
        </p:spPr>
        <p:txBody>
          <a:bodyPr/>
          <a:lstStyle/>
          <a:p>
            <a:pPr marL="0" indent="-114300" algn="r" rtl="1">
              <a:buNone/>
            </a:pPr>
            <a:r>
              <a:rPr lang="ar-IQ" sz="2000" b="1" dirty="0">
                <a:latin typeface="Arial" panose="020B0604020202020204" pitchFamily="34" charset="0"/>
              </a:rPr>
              <a:t>النظافة الشخصية والبيئية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654777-C189-431F-8DCB-A913BB31F5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86" t="-1" r="12905" b="30801"/>
          <a:stretch/>
        </p:blipFill>
        <p:spPr>
          <a:xfrm>
            <a:off x="3466451" y="605486"/>
            <a:ext cx="2077336" cy="1966264"/>
          </a:xfrm>
          <a:prstGeom prst="rect">
            <a:avLst/>
          </a:prstGeom>
        </p:spPr>
      </p:pic>
      <p:pic>
        <p:nvPicPr>
          <p:cNvPr id="1028" name="Picture 4" descr="Limpertinence: LALIZAS IMO SIGNS Do Not Touch">
            <a:extLst>
              <a:ext uri="{FF2B5EF4-FFF2-40B4-BE49-F238E27FC236}">
                <a16:creationId xmlns:a16="http://schemas.microsoft.com/office/drawing/2014/main" id="{278998C5-0965-4512-A032-CD03F45FA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t="-283" r="67835" b="4112"/>
          <a:stretch/>
        </p:blipFill>
        <p:spPr bwMode="auto">
          <a:xfrm>
            <a:off x="3888835" y="3781074"/>
            <a:ext cx="1091133" cy="118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A58C7B72-0C5B-4799-8743-374EFCF19632}"/>
              </a:ext>
            </a:extLst>
          </p:cNvPr>
          <p:cNvSpPr txBox="1">
            <a:spLocks/>
          </p:cNvSpPr>
          <p:nvPr/>
        </p:nvSpPr>
        <p:spPr>
          <a:xfrm>
            <a:off x="5101442" y="3981154"/>
            <a:ext cx="3826648" cy="78151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+mj-lt"/>
              <a:buAutoNum type="alphaLcParenR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14300" algn="ctr">
              <a:spcBef>
                <a:spcPts val="600"/>
              </a:spcBef>
              <a:buNone/>
            </a:pPr>
            <a:r>
              <a:rPr lang="ar-IQ" sz="3400" b="1" dirty="0">
                <a:solidFill>
                  <a:schemeClr val="bg1"/>
                </a:solidFill>
              </a:rPr>
              <a:t>لا تلمس أي شيء </a:t>
            </a:r>
            <a:endParaRPr lang="en-US" sz="3400" b="1" dirty="0">
              <a:solidFill>
                <a:schemeClr val="bg1"/>
              </a:solidFill>
            </a:endParaRPr>
          </a:p>
          <a:p>
            <a:pPr marL="0" indent="-114300" algn="ctr">
              <a:spcBef>
                <a:spcPts val="600"/>
              </a:spcBef>
              <a:buNone/>
            </a:pPr>
            <a:r>
              <a:rPr lang="ar-IQ" dirty="0">
                <a:solidFill>
                  <a:schemeClr val="bg1"/>
                </a:solidFill>
              </a:rPr>
              <a:t>غير ضروري لعملك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5A03EC-10FD-4FD7-ACA0-AE83E16214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198" t="5274" r="7650" b="64904"/>
          <a:stretch/>
        </p:blipFill>
        <p:spPr>
          <a:xfrm>
            <a:off x="916866" y="2589891"/>
            <a:ext cx="1541444" cy="18665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90EFAC9-C7FC-4446-A1D0-B5D13EFBD966}"/>
              </a:ext>
            </a:extLst>
          </p:cNvPr>
          <p:cNvSpPr/>
          <p:nvPr/>
        </p:nvSpPr>
        <p:spPr>
          <a:xfrm>
            <a:off x="466732" y="4391163"/>
            <a:ext cx="2524880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IQ" b="1" dirty="0">
                <a:solidFill>
                  <a:srgbClr val="00B0F0"/>
                </a:solidFill>
                <a:latin typeface="Arial" panose="020B0604020202020204" pitchFamily="34" charset="0"/>
              </a:rPr>
              <a:t>حافظ على تهوية</a:t>
            </a:r>
            <a:endParaRPr lang="en-US" b="1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pPr algn="ctr"/>
            <a:r>
              <a:rPr lang="ar-IQ" b="1" dirty="0">
                <a:solidFill>
                  <a:srgbClr val="00B0F0"/>
                </a:solidFill>
                <a:latin typeface="Arial" panose="020B0604020202020204" pitchFamily="34" charset="0"/>
              </a:rPr>
              <a:t> المكان جيدًا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8E9E32-EE01-44B9-8FFC-89F22F8F5404}"/>
              </a:ext>
            </a:extLst>
          </p:cNvPr>
          <p:cNvSpPr txBox="1"/>
          <p:nvPr/>
        </p:nvSpPr>
        <p:spPr>
          <a:xfrm>
            <a:off x="399144" y="852522"/>
            <a:ext cx="2430622" cy="646331"/>
          </a:xfrm>
          <a:prstGeom prst="rect">
            <a:avLst/>
          </a:prstGeom>
          <a:solidFill>
            <a:srgbClr val="0259A5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IQ" sz="3600" dirty="0">
                <a:solidFill>
                  <a:schemeClr val="bg1"/>
                </a:solidFill>
              </a:rPr>
              <a:t>رجــــاء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1EB78E-7453-4259-8AF7-18ABB1A47299}"/>
              </a:ext>
            </a:extLst>
          </p:cNvPr>
          <p:cNvSpPr txBox="1"/>
          <p:nvPr/>
        </p:nvSpPr>
        <p:spPr>
          <a:xfrm>
            <a:off x="399144" y="1525340"/>
            <a:ext cx="2430622" cy="1015663"/>
          </a:xfrm>
          <a:prstGeom prst="rect">
            <a:avLst/>
          </a:prstGeom>
          <a:solidFill>
            <a:srgbClr val="FCFCFC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IQ" sz="2400" b="1" dirty="0"/>
              <a:t>حافظ على</a:t>
            </a:r>
            <a:endParaRPr lang="en-US" sz="2400" b="1" dirty="0"/>
          </a:p>
          <a:p>
            <a:pPr algn="ctr" rtl="1"/>
            <a:r>
              <a:rPr lang="ar-IQ" sz="2400" b="1" dirty="0"/>
              <a:t> نظافة منطقة عملك</a:t>
            </a:r>
            <a:endParaRPr lang="en-US" sz="2400" b="1" dirty="0"/>
          </a:p>
          <a:p>
            <a:pPr algn="ctr" rtl="1"/>
            <a:endParaRPr lang="en-US" sz="1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24ECD-7F9F-466C-8508-A5D5FACAC2CD}"/>
              </a:ext>
            </a:extLst>
          </p:cNvPr>
          <p:cNvSpPr txBox="1"/>
          <p:nvPr/>
        </p:nvSpPr>
        <p:spPr>
          <a:xfrm>
            <a:off x="6401937" y="2469808"/>
            <a:ext cx="2053772" cy="830997"/>
          </a:xfrm>
          <a:prstGeom prst="rect">
            <a:avLst/>
          </a:prstGeom>
          <a:solidFill>
            <a:srgbClr val="00599D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2400" b="1" dirty="0">
                <a:solidFill>
                  <a:schemeClr val="bg1"/>
                </a:solidFill>
              </a:rPr>
              <a:t>تنظيف وتطهير الأسطح بانتظام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52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5DB6F8-2D25-45D5-BB57-19DD0CBB3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32" y="0"/>
            <a:ext cx="3579842" cy="5044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FF2E0C-0F98-4E34-8DA7-62375E6104BC}"/>
              </a:ext>
            </a:extLst>
          </p:cNvPr>
          <p:cNvSpPr/>
          <p:nvPr/>
        </p:nvSpPr>
        <p:spPr>
          <a:xfrm rot="16200000">
            <a:off x="-2181397" y="2402474"/>
            <a:ext cx="51435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IQ" sz="1600" b="1" dirty="0">
                <a:solidFill>
                  <a:srgbClr val="C00000"/>
                </a:solidFill>
                <a:latin typeface="Arial" panose="020B0604020202020204" pitchFamily="34" charset="0"/>
              </a:rPr>
              <a:t>امنع الذعر أو القلق أو التمييز أو الوصم</a:t>
            </a:r>
            <a:endParaRPr 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B076DF-0271-4440-A1FD-0068CDDC22D9}"/>
              </a:ext>
            </a:extLst>
          </p:cNvPr>
          <p:cNvSpPr/>
          <p:nvPr/>
        </p:nvSpPr>
        <p:spPr>
          <a:xfrm>
            <a:off x="1120141" y="0"/>
            <a:ext cx="2365386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r" rtl="1"/>
            <a:r>
              <a:rPr lang="ar-IQ" sz="1600" b="1" dirty="0"/>
              <a:t>كوفيد – 19</a:t>
            </a:r>
            <a:r>
              <a:rPr lang="ar-IQ" sz="1600" dirty="0"/>
              <a:t> </a:t>
            </a:r>
            <a:r>
              <a:rPr lang="ar-IQ" sz="1200" b="1" dirty="0"/>
              <a:t>يمكن أن تؤثر على أي</a:t>
            </a:r>
            <a:endParaRPr lang="en-US" sz="16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C1B3D7-3294-4605-BBB6-ADA55228C2EA}"/>
              </a:ext>
            </a:extLst>
          </p:cNvPr>
          <p:cNvSpPr/>
          <p:nvPr/>
        </p:nvSpPr>
        <p:spPr>
          <a:xfrm>
            <a:off x="1668780" y="411480"/>
            <a:ext cx="1447800" cy="175260"/>
          </a:xfrm>
          <a:prstGeom prst="rect">
            <a:avLst/>
          </a:prstGeom>
          <a:solidFill>
            <a:srgbClr val="F19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6F30748-589C-48C4-B8A2-7DEE2DF50C0F}"/>
              </a:ext>
            </a:extLst>
          </p:cNvPr>
          <p:cNvSpPr/>
          <p:nvPr/>
        </p:nvSpPr>
        <p:spPr>
          <a:xfrm>
            <a:off x="2991384" y="411480"/>
            <a:ext cx="338556" cy="175260"/>
          </a:xfrm>
          <a:prstGeom prst="ellipse">
            <a:avLst/>
          </a:prstGeom>
          <a:solidFill>
            <a:srgbClr val="F19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AD68D6D-65B6-48F1-9607-F309461440EC}"/>
              </a:ext>
            </a:extLst>
          </p:cNvPr>
          <p:cNvSpPr/>
          <p:nvPr/>
        </p:nvSpPr>
        <p:spPr>
          <a:xfrm>
            <a:off x="1341120" y="411480"/>
            <a:ext cx="338556" cy="175260"/>
          </a:xfrm>
          <a:prstGeom prst="ellipse">
            <a:avLst/>
          </a:prstGeom>
          <a:solidFill>
            <a:srgbClr val="F19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A7D287-B9A6-4ACB-9FC9-1055F7DF8171}"/>
              </a:ext>
            </a:extLst>
          </p:cNvPr>
          <p:cNvSpPr/>
          <p:nvPr/>
        </p:nvSpPr>
        <p:spPr>
          <a:xfrm>
            <a:off x="1567596" y="317361"/>
            <a:ext cx="16175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en-US" sz="1600" b="1" dirty="0" err="1">
                <a:solidFill>
                  <a:schemeClr val="bg1"/>
                </a:solidFill>
              </a:rPr>
              <a:t>عمر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أو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جنس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أو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عرق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C24287-0414-42BC-8170-7ECADF13BD87}"/>
              </a:ext>
            </a:extLst>
          </p:cNvPr>
          <p:cNvSpPr/>
          <p:nvPr/>
        </p:nvSpPr>
        <p:spPr>
          <a:xfrm>
            <a:off x="957072" y="1962912"/>
            <a:ext cx="2775119" cy="1097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6BF34A-4E5D-446A-8A76-257697FF17D5}"/>
              </a:ext>
            </a:extLst>
          </p:cNvPr>
          <p:cNvSpPr/>
          <p:nvPr/>
        </p:nvSpPr>
        <p:spPr>
          <a:xfrm>
            <a:off x="910585" y="1879276"/>
            <a:ext cx="28216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en-US" sz="1200" b="1" dirty="0" err="1"/>
              <a:t>الأشخاص</a:t>
            </a:r>
            <a:r>
              <a:rPr lang="en-US" sz="1200" b="1" dirty="0"/>
              <a:t> </a:t>
            </a:r>
            <a:r>
              <a:rPr lang="en-US" sz="1200" b="1" dirty="0" err="1"/>
              <a:t>الذين</a:t>
            </a:r>
            <a:r>
              <a:rPr lang="en-US" sz="1200" b="1" dirty="0"/>
              <a:t> </a:t>
            </a:r>
            <a:r>
              <a:rPr lang="en-US" sz="1200" b="1" dirty="0" err="1"/>
              <a:t>تأثروا</a:t>
            </a:r>
            <a:r>
              <a:rPr lang="en-US" sz="1200" b="1" dirty="0"/>
              <a:t> بـ </a:t>
            </a:r>
            <a:r>
              <a:rPr lang="ar-IQ" sz="1200" b="1" dirty="0"/>
              <a:t>كوفيد-19</a:t>
            </a:r>
            <a:r>
              <a:rPr lang="en-US" sz="1200" b="1" dirty="0"/>
              <a:t> </a:t>
            </a:r>
            <a:r>
              <a:rPr lang="en-US" sz="1200" b="1" dirty="0" err="1"/>
              <a:t>لم</a:t>
            </a:r>
            <a:r>
              <a:rPr lang="en-US" sz="1200" b="1" dirty="0"/>
              <a:t> </a:t>
            </a:r>
            <a:r>
              <a:rPr lang="en-US" sz="1200" b="1" dirty="0" err="1"/>
              <a:t>يرتكبوا</a:t>
            </a:r>
            <a:r>
              <a:rPr lang="en-US" sz="1200" b="1" dirty="0"/>
              <a:t> </a:t>
            </a:r>
            <a:r>
              <a:rPr lang="en-US" sz="1200" b="1" dirty="0" err="1"/>
              <a:t>أي</a:t>
            </a:r>
            <a:r>
              <a:rPr lang="en-US" sz="1200" b="1" dirty="0"/>
              <a:t> </a:t>
            </a:r>
            <a:r>
              <a:rPr lang="en-US" sz="1200" b="1" dirty="0" err="1"/>
              <a:t>خطأ</a:t>
            </a:r>
            <a:endParaRPr lang="en-US" sz="12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425879-5F93-4602-B657-65001CB412D7}"/>
              </a:ext>
            </a:extLst>
          </p:cNvPr>
          <p:cNvSpPr/>
          <p:nvPr/>
        </p:nvSpPr>
        <p:spPr>
          <a:xfrm>
            <a:off x="1567596" y="2156275"/>
            <a:ext cx="1617564" cy="1097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E0D374-07B2-4029-8D21-CE7809885CB1}"/>
              </a:ext>
            </a:extLst>
          </p:cNvPr>
          <p:cNvSpPr/>
          <p:nvPr/>
        </p:nvSpPr>
        <p:spPr>
          <a:xfrm>
            <a:off x="2085294" y="2239910"/>
            <a:ext cx="614772" cy="1097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DA2FB9-51FC-4131-A352-AFFDB6DC1276}"/>
              </a:ext>
            </a:extLst>
          </p:cNvPr>
          <p:cNvSpPr/>
          <p:nvPr/>
        </p:nvSpPr>
        <p:spPr>
          <a:xfrm>
            <a:off x="1720926" y="2072640"/>
            <a:ext cx="13435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en-US" sz="800" b="1" dirty="0" err="1"/>
              <a:t>إنهم</a:t>
            </a:r>
            <a:r>
              <a:rPr lang="en-US" sz="800" b="1" dirty="0"/>
              <a:t> </a:t>
            </a:r>
            <a:r>
              <a:rPr lang="en-US" sz="800" b="1" dirty="0" err="1"/>
              <a:t>يستحقون</a:t>
            </a:r>
            <a:r>
              <a:rPr lang="en-US" sz="800" b="1" dirty="0"/>
              <a:t> </a:t>
            </a:r>
            <a:r>
              <a:rPr lang="en-US" sz="800" b="1" dirty="0" err="1"/>
              <a:t>دعمنا</a:t>
            </a:r>
            <a:r>
              <a:rPr lang="en-US" sz="800" b="1" dirty="0"/>
              <a:t> </a:t>
            </a:r>
            <a:r>
              <a:rPr lang="en-US" sz="800" b="1" dirty="0" err="1"/>
              <a:t>وتعاطفنا</a:t>
            </a:r>
            <a:r>
              <a:rPr lang="en-US" sz="800" b="1" dirty="0"/>
              <a:t> </a:t>
            </a:r>
            <a:r>
              <a:rPr lang="en-US" sz="800" b="1" dirty="0" err="1"/>
              <a:t>ولطفنا</a:t>
            </a:r>
            <a:endParaRPr lang="en-US" sz="8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B9DEAC-7235-46E0-B2C4-1AEBDFF9C650}"/>
              </a:ext>
            </a:extLst>
          </p:cNvPr>
          <p:cNvSpPr/>
          <p:nvPr/>
        </p:nvSpPr>
        <p:spPr>
          <a:xfrm>
            <a:off x="1444752" y="3474720"/>
            <a:ext cx="1950720" cy="222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99DCB-84F9-4454-8E1C-6B31A9F48508}"/>
              </a:ext>
            </a:extLst>
          </p:cNvPr>
          <p:cNvSpPr/>
          <p:nvPr/>
        </p:nvSpPr>
        <p:spPr>
          <a:xfrm>
            <a:off x="1694231" y="3430954"/>
            <a:ext cx="13968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en-US" sz="800" b="1" dirty="0" err="1"/>
              <a:t>ابقاء</a:t>
            </a:r>
            <a:r>
              <a:rPr lang="en-US" sz="800" b="1" dirty="0"/>
              <a:t> ا</a:t>
            </a:r>
            <a:r>
              <a:rPr lang="ar-IQ" sz="800" b="1" dirty="0"/>
              <a:t>ل</a:t>
            </a:r>
            <a:r>
              <a:rPr lang="en-US" sz="800" b="1" dirty="0"/>
              <a:t>ت</a:t>
            </a:r>
            <a:r>
              <a:rPr lang="ar-IQ" sz="800" b="1" dirty="0"/>
              <a:t>وا</a:t>
            </a:r>
            <a:r>
              <a:rPr lang="en-US" sz="800" b="1" dirty="0" err="1"/>
              <a:t>صل</a:t>
            </a:r>
            <a:r>
              <a:rPr lang="en-US" sz="800" b="1" dirty="0"/>
              <a:t> </a:t>
            </a:r>
            <a:r>
              <a:rPr lang="en-US" sz="800" b="1" dirty="0" err="1"/>
              <a:t>معهم</a:t>
            </a:r>
            <a:r>
              <a:rPr lang="en-US" sz="800" b="1" dirty="0"/>
              <a:t> </a:t>
            </a:r>
            <a:r>
              <a:rPr lang="en-US" sz="800" b="1" dirty="0" err="1"/>
              <a:t>وأسرهم</a:t>
            </a:r>
            <a:r>
              <a:rPr lang="en-US" sz="800" b="1" dirty="0"/>
              <a:t> ، </a:t>
            </a:r>
            <a:r>
              <a:rPr lang="en-US" sz="800" b="1" dirty="0" err="1"/>
              <a:t>مع</a:t>
            </a:r>
            <a:r>
              <a:rPr lang="en-US" sz="800" b="1" dirty="0"/>
              <a:t> </a:t>
            </a:r>
            <a:r>
              <a:rPr lang="en-US" sz="800" b="1" dirty="0" err="1"/>
              <a:t>اتباع</a:t>
            </a:r>
            <a:r>
              <a:rPr lang="en-US" sz="800" b="1" dirty="0"/>
              <a:t> </a:t>
            </a:r>
            <a:r>
              <a:rPr lang="en-US" sz="800" b="1" dirty="0" err="1"/>
              <a:t>احتياطات</a:t>
            </a:r>
            <a:r>
              <a:rPr lang="en-US" sz="800" b="1" dirty="0"/>
              <a:t> </a:t>
            </a:r>
            <a:r>
              <a:rPr lang="en-US" sz="800" b="1" dirty="0" err="1"/>
              <a:t>السلامة</a:t>
            </a:r>
            <a:r>
              <a:rPr lang="en-US" sz="800" b="1" dirty="0"/>
              <a:t> </a:t>
            </a:r>
            <a:r>
              <a:rPr lang="en-US" sz="800" b="1" dirty="0" err="1"/>
              <a:t>بدقة</a:t>
            </a:r>
            <a:endParaRPr lang="en-US" sz="8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95BC70-1E9A-4FFC-B202-4A6A63005E3B}"/>
              </a:ext>
            </a:extLst>
          </p:cNvPr>
          <p:cNvSpPr/>
          <p:nvPr/>
        </p:nvSpPr>
        <p:spPr>
          <a:xfrm>
            <a:off x="1444752" y="4730496"/>
            <a:ext cx="1885188" cy="222277"/>
          </a:xfrm>
          <a:prstGeom prst="rect">
            <a:avLst/>
          </a:prstGeom>
          <a:solidFill>
            <a:srgbClr val="F19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EA9206-BC4A-4FDB-8EEE-A2B0B9EAD512}"/>
              </a:ext>
            </a:extLst>
          </p:cNvPr>
          <p:cNvSpPr/>
          <p:nvPr/>
        </p:nvSpPr>
        <p:spPr>
          <a:xfrm>
            <a:off x="1327012" y="4672250"/>
            <a:ext cx="20987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en-US" sz="700" b="1" dirty="0" err="1">
                <a:solidFill>
                  <a:schemeClr val="bg1"/>
                </a:solidFill>
              </a:rPr>
              <a:t>لمزيد</a:t>
            </a:r>
            <a:r>
              <a:rPr lang="en-US" sz="700" b="1" dirty="0">
                <a:solidFill>
                  <a:schemeClr val="bg1"/>
                </a:solidFill>
              </a:rPr>
              <a:t> </a:t>
            </a:r>
            <a:r>
              <a:rPr lang="en-US" sz="700" b="1" dirty="0" err="1">
                <a:solidFill>
                  <a:schemeClr val="bg1"/>
                </a:solidFill>
              </a:rPr>
              <a:t>من</a:t>
            </a:r>
            <a:r>
              <a:rPr lang="en-US" sz="700" b="1" dirty="0">
                <a:solidFill>
                  <a:schemeClr val="bg1"/>
                </a:solidFill>
              </a:rPr>
              <a:t> </a:t>
            </a:r>
            <a:r>
              <a:rPr lang="en-US" sz="700" b="1" dirty="0" err="1">
                <a:solidFill>
                  <a:schemeClr val="bg1"/>
                </a:solidFill>
              </a:rPr>
              <a:t>المعلومات</a:t>
            </a:r>
            <a:r>
              <a:rPr lang="en-US" sz="700" b="1" dirty="0">
                <a:solidFill>
                  <a:schemeClr val="bg1"/>
                </a:solidFill>
              </a:rPr>
              <a:t> </a:t>
            </a:r>
            <a:r>
              <a:rPr lang="en-US" sz="700" b="1" dirty="0" err="1">
                <a:solidFill>
                  <a:schemeClr val="bg1"/>
                </a:solidFill>
              </a:rPr>
              <a:t>يرجى</a:t>
            </a:r>
            <a:r>
              <a:rPr lang="en-US" sz="700" b="1" dirty="0">
                <a:solidFill>
                  <a:schemeClr val="bg1"/>
                </a:solidFill>
              </a:rPr>
              <a:t> </a:t>
            </a:r>
            <a:r>
              <a:rPr lang="en-US" sz="700" b="1" dirty="0" err="1">
                <a:solidFill>
                  <a:schemeClr val="bg1"/>
                </a:solidFill>
              </a:rPr>
              <a:t>الاتصال</a:t>
            </a:r>
            <a:r>
              <a:rPr lang="en-US" sz="700" b="1" dirty="0">
                <a:solidFill>
                  <a:schemeClr val="bg1"/>
                </a:solidFill>
              </a:rPr>
              <a:t> </a:t>
            </a:r>
            <a:r>
              <a:rPr lang="en-US" sz="700" b="1" dirty="0" err="1">
                <a:solidFill>
                  <a:schemeClr val="bg1"/>
                </a:solidFill>
              </a:rPr>
              <a:t>بمركز</a:t>
            </a:r>
            <a:r>
              <a:rPr lang="en-US" sz="700" b="1" dirty="0">
                <a:solidFill>
                  <a:schemeClr val="bg1"/>
                </a:solidFill>
              </a:rPr>
              <a:t> </a:t>
            </a:r>
            <a:r>
              <a:rPr lang="en-US" sz="700" b="1" dirty="0" err="1">
                <a:solidFill>
                  <a:schemeClr val="bg1"/>
                </a:solidFill>
              </a:rPr>
              <a:t>اتصال</a:t>
            </a:r>
            <a:r>
              <a:rPr lang="en-US" sz="700" b="1" dirty="0">
                <a:solidFill>
                  <a:schemeClr val="bg1"/>
                </a:solidFill>
              </a:rPr>
              <a:t> </a:t>
            </a:r>
            <a:r>
              <a:rPr lang="en-US" sz="700" b="1" dirty="0" err="1">
                <a:solidFill>
                  <a:schemeClr val="bg1"/>
                </a:solidFill>
              </a:rPr>
              <a:t>المنظمة</a:t>
            </a:r>
            <a:r>
              <a:rPr lang="en-US" sz="700" b="1" dirty="0">
                <a:solidFill>
                  <a:schemeClr val="bg1"/>
                </a:solidFill>
              </a:rPr>
              <a:t> </a:t>
            </a:r>
            <a:r>
              <a:rPr lang="en-US" sz="700" b="1" dirty="0" err="1">
                <a:solidFill>
                  <a:schemeClr val="bg1"/>
                </a:solidFill>
              </a:rPr>
              <a:t>الدولية</a:t>
            </a:r>
            <a:r>
              <a:rPr lang="en-US" sz="700" b="1" dirty="0">
                <a:solidFill>
                  <a:schemeClr val="bg1"/>
                </a:solidFill>
              </a:rPr>
              <a:t> </a:t>
            </a:r>
            <a:r>
              <a:rPr lang="en-US" sz="700" b="1" dirty="0" err="1">
                <a:solidFill>
                  <a:schemeClr val="bg1"/>
                </a:solidFill>
              </a:rPr>
              <a:t>للهجرة</a:t>
            </a:r>
            <a:r>
              <a:rPr lang="en-US" sz="700" b="1" dirty="0">
                <a:solidFill>
                  <a:schemeClr val="bg1"/>
                </a:solidFill>
              </a:rPr>
              <a:t>:</a:t>
            </a:r>
            <a:r>
              <a:rPr lang="ar-IQ" sz="700" b="1" dirty="0">
                <a:solidFill>
                  <a:schemeClr val="bg1"/>
                </a:solidFill>
              </a:rPr>
              <a:t> 80012525 (مجانا) - 0662112525</a:t>
            </a:r>
            <a:endParaRPr lang="en-US" sz="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839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BD5E6D-64A8-4BF4-AFF8-9D510616295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41487" y="209090"/>
            <a:ext cx="7402513" cy="579438"/>
          </a:xfrm>
        </p:spPr>
        <p:txBody>
          <a:bodyPr>
            <a:normAutofit/>
          </a:bodyPr>
          <a:lstStyle/>
          <a:p>
            <a:pPr marL="0" indent="-114300" algn="r" rtl="1">
              <a:buNone/>
            </a:pPr>
            <a:r>
              <a:rPr lang="ar-IQ" sz="2000" b="1" dirty="0">
                <a:latin typeface="Arial" panose="020B0604020202020204" pitchFamily="34" charset="0"/>
              </a:rPr>
              <a:t>النظافة الشخصية والبيئية في موقع البناء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10175E-9106-494C-860D-8D9F65672177}"/>
              </a:ext>
            </a:extLst>
          </p:cNvPr>
          <p:cNvSpPr/>
          <p:nvPr/>
        </p:nvSpPr>
        <p:spPr>
          <a:xfrm>
            <a:off x="487292" y="788528"/>
            <a:ext cx="776724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IQ" b="1" dirty="0"/>
              <a:t>أثناء فترات الراحة</a:t>
            </a:r>
            <a:endParaRPr lang="en-US" b="1" dirty="0"/>
          </a:p>
          <a:p>
            <a:pPr marL="285750" indent="-285750" algn="r" rtl="1">
              <a:buFontTx/>
              <a:buChar char="-"/>
            </a:pPr>
            <a:r>
              <a:rPr lang="ar-IQ" dirty="0"/>
              <a:t>حافظ على التباعد الجسدي دائمًا</a:t>
            </a:r>
          </a:p>
          <a:p>
            <a:pPr marL="285750" indent="-285750" algn="r" rtl="1">
              <a:buFontTx/>
              <a:buChar char="-"/>
            </a:pPr>
            <a:r>
              <a:rPr lang="ar-IQ" dirty="0"/>
              <a:t>يوصى بإحضار الطعام والماء من المنزل</a:t>
            </a:r>
          </a:p>
          <a:p>
            <a:pPr marL="285750" indent="-285750" algn="r" rtl="1">
              <a:buFontTx/>
              <a:buChar char="-"/>
            </a:pPr>
            <a:r>
              <a:rPr lang="ar-IQ" dirty="0"/>
              <a:t>لا تقاسم المياه / زجاجة المشروبات / الكأس</a:t>
            </a:r>
          </a:p>
          <a:p>
            <a:pPr marL="285750" indent="-285750" algn="r" rtl="1">
              <a:buFontTx/>
              <a:buChar char="-"/>
            </a:pPr>
            <a:r>
              <a:rPr lang="ar-IQ" dirty="0"/>
              <a:t>نظف بعد نفسك في فترات الراحة. استخدم الماء والمنظفات لتنظيف الطاولات والكراسي ، وعقمها إذا لزم الأمر</a:t>
            </a:r>
          </a:p>
          <a:p>
            <a:pPr marL="285750" indent="-285750" algn="r" rtl="1">
              <a:buFontTx/>
              <a:buChar char="-"/>
            </a:pPr>
            <a:endParaRPr lang="en-US" b="1" dirty="0"/>
          </a:p>
          <a:p>
            <a:pPr algn="r" rtl="1"/>
            <a:r>
              <a:rPr lang="ar-IQ" b="1" dirty="0"/>
              <a:t>مرافق الحمام</a:t>
            </a:r>
            <a:endParaRPr lang="en-US" b="1" dirty="0"/>
          </a:p>
          <a:p>
            <a:pPr marL="285750" indent="-285750" algn="r" rtl="1">
              <a:buFontTx/>
              <a:buChar char="-"/>
            </a:pPr>
            <a:r>
              <a:rPr lang="ar-IQ" dirty="0"/>
              <a:t>في حالة عدم وجود مرحاض للاستخدام الحصري للعمال ، بعد كل استخدام ، يجب على كل عامل / مستخدم ضمان تنظيف جميع الأسطح التي تم لمسها بالمنظفات و / أو المطهرات</a:t>
            </a:r>
          </a:p>
          <a:p>
            <a:pPr marL="285750" indent="-285750" algn="r" rtl="1">
              <a:buFontTx/>
              <a:buChar char="-"/>
            </a:pPr>
            <a:endParaRPr lang="en-US" b="1" dirty="0"/>
          </a:p>
          <a:p>
            <a:pPr algn="r" rtl="1"/>
            <a:r>
              <a:rPr lang="ar-IQ" b="1" dirty="0"/>
              <a:t>ادارة النفايات الصلبة</a:t>
            </a:r>
            <a:endParaRPr lang="en-US" b="1" dirty="0"/>
          </a:p>
          <a:p>
            <a:pPr marL="285750" indent="-285750" algn="r" rtl="1">
              <a:buFontTx/>
              <a:buChar char="-"/>
            </a:pPr>
            <a:r>
              <a:rPr lang="ar-IQ" dirty="0"/>
              <a:t>استخدم دائمًا سلة المهملات - لا تترك أي قمامة في الموقع (خاصة معدات الحماية الشخصية المستخدمة)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5334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32F681-300C-4573-846B-8B639EA3DADF}"/>
              </a:ext>
            </a:extLst>
          </p:cNvPr>
          <p:cNvSpPr/>
          <p:nvPr/>
        </p:nvSpPr>
        <p:spPr>
          <a:xfrm>
            <a:off x="161365" y="458205"/>
            <a:ext cx="842170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spcBef>
                <a:spcPts val="1200"/>
              </a:spcBef>
            </a:pPr>
            <a:r>
              <a:rPr lang="ar-IQ" sz="2800" b="1" dirty="0">
                <a:latin typeface="Arial" panose="020B0604020202020204" pitchFamily="34" charset="0"/>
              </a:rPr>
              <a:t>تدابير تنظيمية أخرى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176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32F681-300C-4573-846B-8B639EA3DADF}"/>
              </a:ext>
            </a:extLst>
          </p:cNvPr>
          <p:cNvSpPr/>
          <p:nvPr/>
        </p:nvSpPr>
        <p:spPr>
          <a:xfrm>
            <a:off x="2892289" y="945414"/>
            <a:ext cx="324419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spcBef>
                <a:spcPts val="1200"/>
              </a:spcBef>
            </a:pPr>
            <a:r>
              <a:rPr lang="ar-IQ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جميع الزوار: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rtl="1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ar-IQ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يجب أن يوافق عليها مدير السلامة </a:t>
            </a:r>
            <a:r>
              <a:rPr lang="ar-IQ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كوفيد-19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rtl="1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ar-IQ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يجب الالتزام بإجراءات السلامة المطبقة في موقع البناء</a:t>
            </a:r>
          </a:p>
          <a:p>
            <a:pPr marL="285750" indent="-285750" algn="just" rtl="1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ar-IQ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لا يمكن الدخول إذا كان لديهم أي أعراض </a:t>
            </a:r>
            <a:r>
              <a:rPr lang="ar-IQ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كوفيد-19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IQ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أو تاريخ السفر أو كان لديهم اتصال مع حالة إيجابية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B8C154-3F8E-4372-9F79-AC61EB14C79D}"/>
              </a:ext>
            </a:extLst>
          </p:cNvPr>
          <p:cNvSpPr/>
          <p:nvPr/>
        </p:nvSpPr>
        <p:spPr>
          <a:xfrm>
            <a:off x="239852" y="148536"/>
            <a:ext cx="8695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spcBef>
                <a:spcPts val="1200"/>
              </a:spcBef>
            </a:pPr>
            <a:r>
              <a:rPr lang="ar-IQ" sz="2800" b="1" dirty="0">
                <a:solidFill>
                  <a:srgbClr val="FF0000"/>
                </a:solidFill>
                <a:latin typeface="Arial" panose="020B0604020202020204" pitchFamily="34" charset="0"/>
              </a:rPr>
              <a:t>قواعد زيارة صارمة في مكانها الصحيح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AA5422-2840-4C48-A453-9A54720CD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93"/>
          <a:stretch/>
        </p:blipFill>
        <p:spPr>
          <a:xfrm>
            <a:off x="6251712" y="895479"/>
            <a:ext cx="2652436" cy="3906463"/>
          </a:xfrm>
          <a:prstGeom prst="rect">
            <a:avLst/>
          </a:prstGeom>
        </p:spPr>
      </p:pic>
      <p:pic>
        <p:nvPicPr>
          <p:cNvPr id="8" name="Immagine 3">
            <a:extLst>
              <a:ext uri="{FF2B5EF4-FFF2-40B4-BE49-F238E27FC236}">
                <a16:creationId xmlns:a16="http://schemas.microsoft.com/office/drawing/2014/main" id="{DC5B6B47-A9EE-4D93-B8B3-0FB1B8E106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5" t="9687" r="13574" b="10255"/>
          <a:stretch/>
        </p:blipFill>
        <p:spPr bwMode="auto">
          <a:xfrm>
            <a:off x="239852" y="945414"/>
            <a:ext cx="2503348" cy="385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366A9-EFBA-4176-AEA9-17D4CB86645B}"/>
              </a:ext>
            </a:extLst>
          </p:cNvPr>
          <p:cNvSpPr txBox="1"/>
          <p:nvPr/>
        </p:nvSpPr>
        <p:spPr>
          <a:xfrm>
            <a:off x="308611" y="945414"/>
            <a:ext cx="2365829" cy="1200329"/>
          </a:xfrm>
          <a:prstGeom prst="rect">
            <a:avLst/>
          </a:prstGeom>
          <a:solidFill>
            <a:srgbClr val="009FE3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2400" b="1" dirty="0">
                <a:ln>
                  <a:solidFill>
                    <a:srgbClr val="009FE3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لا</a:t>
            </a:r>
            <a:endParaRPr lang="en-US" sz="2400" b="1" dirty="0">
              <a:ln>
                <a:solidFill>
                  <a:srgbClr val="009FE3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rtl="1"/>
            <a:r>
              <a:rPr lang="ar-IQ" sz="2400" b="1" dirty="0">
                <a:ln>
                  <a:solidFill>
                    <a:srgbClr val="009FE3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تجمع</a:t>
            </a:r>
            <a:endParaRPr lang="en-US" sz="2400" b="1" dirty="0">
              <a:ln>
                <a:solidFill>
                  <a:srgbClr val="009FE3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rtl="1"/>
            <a:r>
              <a:rPr lang="ar-IQ" sz="2400" b="1" dirty="0">
                <a:ln>
                  <a:solidFill>
                    <a:srgbClr val="009FE3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أو ازدحام</a:t>
            </a:r>
            <a:endParaRPr lang="en-US" sz="2400" b="1" dirty="0">
              <a:ln>
                <a:solidFill>
                  <a:srgbClr val="009FE3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9E4784-E81D-4622-8D4D-1455230EACE7}"/>
              </a:ext>
            </a:extLst>
          </p:cNvPr>
          <p:cNvSpPr txBox="1"/>
          <p:nvPr/>
        </p:nvSpPr>
        <p:spPr>
          <a:xfrm>
            <a:off x="6393542" y="962788"/>
            <a:ext cx="1269117" cy="584775"/>
          </a:xfrm>
          <a:prstGeom prst="rect">
            <a:avLst/>
          </a:prstGeom>
          <a:solidFill>
            <a:srgbClr val="FFEE00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IQ" sz="1600" dirty="0"/>
              <a:t>فيروس كورونا</a:t>
            </a:r>
            <a:endParaRPr lang="en-US" sz="1600" dirty="0"/>
          </a:p>
          <a:p>
            <a:pPr algn="r" rtl="1"/>
            <a:r>
              <a:rPr lang="ar-IQ" sz="1600" b="1" dirty="0"/>
              <a:t>كوفيد - 19</a:t>
            </a:r>
            <a:endParaRPr lang="en-US" sz="1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AB2454-24A3-4126-B86E-AB0F173B5413}"/>
              </a:ext>
            </a:extLst>
          </p:cNvPr>
          <p:cNvSpPr txBox="1"/>
          <p:nvPr/>
        </p:nvSpPr>
        <p:spPr>
          <a:xfrm>
            <a:off x="6458012" y="3770967"/>
            <a:ext cx="2344902" cy="954107"/>
          </a:xfrm>
          <a:prstGeom prst="rect">
            <a:avLst/>
          </a:prstGeom>
          <a:solidFill>
            <a:srgbClr val="DA2729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2800" b="1" dirty="0">
                <a:solidFill>
                  <a:schemeClr val="bg1"/>
                </a:solidFill>
              </a:rPr>
              <a:t>ممنوع الدخول</a:t>
            </a:r>
            <a:endParaRPr lang="en-US" sz="2800" b="1" dirty="0">
              <a:solidFill>
                <a:schemeClr val="bg1"/>
              </a:solidFill>
            </a:endParaRPr>
          </a:p>
          <a:p>
            <a:pPr algn="ctr" rtl="1"/>
            <a:r>
              <a:rPr lang="ar-IQ" sz="2800" b="1" dirty="0">
                <a:solidFill>
                  <a:schemeClr val="bg1"/>
                </a:solidFill>
              </a:rPr>
              <a:t>غير المصرح به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36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9B8C154-3F8E-4372-9F79-AC61EB14C79D}"/>
              </a:ext>
            </a:extLst>
          </p:cNvPr>
          <p:cNvSpPr/>
          <p:nvPr/>
        </p:nvSpPr>
        <p:spPr>
          <a:xfrm>
            <a:off x="239852" y="148536"/>
            <a:ext cx="8695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spcBef>
                <a:spcPts val="1200"/>
              </a:spcBef>
            </a:pPr>
            <a:r>
              <a:rPr lang="ar-IQ" sz="2800" b="1" dirty="0">
                <a:solidFill>
                  <a:srgbClr val="FF0000"/>
                </a:solidFill>
                <a:latin typeface="Arial" panose="020B0604020202020204" pitchFamily="34" charset="0"/>
              </a:rPr>
              <a:t>قواعد زيارة صارمة في مكانها الصحيح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AA5422-2840-4C48-A453-9A54720CD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93"/>
          <a:stretch/>
        </p:blipFill>
        <p:spPr>
          <a:xfrm>
            <a:off x="6251712" y="895479"/>
            <a:ext cx="2652436" cy="39064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9E4784-E81D-4622-8D4D-1455230EACE7}"/>
              </a:ext>
            </a:extLst>
          </p:cNvPr>
          <p:cNvSpPr txBox="1"/>
          <p:nvPr/>
        </p:nvSpPr>
        <p:spPr>
          <a:xfrm>
            <a:off x="6393542" y="962788"/>
            <a:ext cx="1269117" cy="584775"/>
          </a:xfrm>
          <a:prstGeom prst="rect">
            <a:avLst/>
          </a:prstGeom>
          <a:solidFill>
            <a:srgbClr val="FFEE00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IQ" sz="1600" dirty="0"/>
              <a:t>فيروس كورونا</a:t>
            </a:r>
            <a:endParaRPr lang="en-US" sz="1600" dirty="0"/>
          </a:p>
          <a:p>
            <a:pPr algn="r" rtl="1"/>
            <a:r>
              <a:rPr lang="ar-IQ" sz="1600" b="1" dirty="0"/>
              <a:t>كوفيد - 19</a:t>
            </a:r>
            <a:endParaRPr lang="en-US" sz="1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AB2454-24A3-4126-B86E-AB0F173B5413}"/>
              </a:ext>
            </a:extLst>
          </p:cNvPr>
          <p:cNvSpPr txBox="1"/>
          <p:nvPr/>
        </p:nvSpPr>
        <p:spPr>
          <a:xfrm>
            <a:off x="6458012" y="3770967"/>
            <a:ext cx="2344902" cy="954107"/>
          </a:xfrm>
          <a:prstGeom prst="rect">
            <a:avLst/>
          </a:prstGeom>
          <a:solidFill>
            <a:srgbClr val="DA2729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IQ" sz="2800" b="1" dirty="0">
                <a:solidFill>
                  <a:schemeClr val="bg1"/>
                </a:solidFill>
              </a:rPr>
              <a:t>ممنوع الدخول</a:t>
            </a:r>
            <a:endParaRPr lang="en-US" sz="2800" b="1" dirty="0">
              <a:solidFill>
                <a:schemeClr val="bg1"/>
              </a:solidFill>
            </a:endParaRPr>
          </a:p>
          <a:p>
            <a:pPr algn="ctr" rtl="1"/>
            <a:r>
              <a:rPr lang="ar-IQ" sz="2800" b="1" dirty="0">
                <a:solidFill>
                  <a:schemeClr val="bg1"/>
                </a:solidFill>
              </a:rPr>
              <a:t>غير المصرح به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EFF073-92C0-4A64-BA10-2893A0F2F84D}"/>
              </a:ext>
            </a:extLst>
          </p:cNvPr>
          <p:cNvSpPr/>
          <p:nvPr/>
        </p:nvSpPr>
        <p:spPr>
          <a:xfrm>
            <a:off x="0" y="735940"/>
            <a:ext cx="517059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spcBef>
                <a:spcPts val="1200"/>
              </a:spcBef>
            </a:pPr>
            <a:r>
              <a:rPr lang="ar-IQ" b="1" dirty="0">
                <a:latin typeface="Arial" panose="020B0604020202020204" pitchFamily="34" charset="0"/>
              </a:rPr>
              <a:t>قواعد تسليم المواد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r" rt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ar-IQ" dirty="0"/>
              <a:t>يفضل أن يظل السائقون في سياراتهم أو بالقرب من مركبتهم للإشراف على التفريغ</a:t>
            </a:r>
          </a:p>
          <a:p>
            <a:pPr marL="342900" indent="-342900" algn="r" rt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ar-IQ" dirty="0"/>
              <a:t>إذا كان لا مفر منه ، يمكن للسائقين تفريغ الشاحنة مع الحفاظ دائمًا على مسافة متر واحد على الأقل من الآخرين</a:t>
            </a:r>
          </a:p>
          <a:p>
            <a:pPr marL="342900" indent="-342900" algn="r" rt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ar-IQ" dirty="0"/>
              <a:t>يجب على السائقين غسل أيديهم قبل وبعد تفريغ البضائع والمواد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A67787-70E3-457C-954E-D709B60D6E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836" r="11652" b="13127"/>
          <a:stretch/>
        </p:blipFill>
        <p:spPr>
          <a:xfrm>
            <a:off x="779569" y="3228930"/>
            <a:ext cx="3383893" cy="170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947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E864EC-0A00-4D64-B5FA-296FABDC4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44</a:t>
            </a:fld>
            <a:endParaRPr lang="en-GB">
              <a:latin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7971AA-3760-4125-BF61-C658993FB4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3700" y="209550"/>
            <a:ext cx="8371681" cy="44053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-114300" algn="r" rtl="1">
              <a:buNone/>
            </a:pPr>
            <a:r>
              <a:rPr lang="ar-IQ" sz="2000" b="1" dirty="0">
                <a:latin typeface="Arial"/>
                <a:cs typeface="Arial"/>
              </a:rPr>
              <a:t>إجراءات التحكم في الوصول</a:t>
            </a:r>
          </a:p>
          <a:p>
            <a:pPr marL="0" indent="-114300" algn="r" rtl="1"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rtl="1">
              <a:buNone/>
            </a:pPr>
            <a:r>
              <a:rPr lang="ar-IQ" sz="2000" b="1" dirty="0">
                <a:latin typeface="Arial" panose="020B0604020202020204" pitchFamily="34" charset="0"/>
              </a:rPr>
              <a:t>فحص درجة الحرارة</a:t>
            </a:r>
          </a:p>
          <a:p>
            <a:pPr marL="0" indent="0" algn="just" rtl="1">
              <a:buNone/>
            </a:pPr>
            <a:r>
              <a:rPr lang="ar-IQ" sz="2000" b="1" dirty="0">
                <a:latin typeface="Arial" panose="020B0604020202020204" pitchFamily="34" charset="0"/>
              </a:rPr>
              <a:t>عند مدخل الموقع: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rtl="1">
              <a:buNone/>
            </a:pPr>
            <a:r>
              <a:rPr lang="ar-IQ" sz="2000" b="1" dirty="0">
                <a:solidFill>
                  <a:srgbClr val="00B050"/>
                </a:solidFill>
                <a:latin typeface="Arial" panose="020B0604020202020204" pitchFamily="34" charset="0"/>
              </a:rPr>
              <a:t>اختياري</a:t>
            </a:r>
            <a:endParaRPr lang="en-US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14450" lvl="2" indent="-285750" algn="just">
              <a:buAutoNum type="alphaLcParenR" startAt="3"/>
            </a:pPr>
            <a:endParaRPr lang="en-US" sz="16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CFDCD6-5540-4C71-A7E8-823EA92EB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86" y="746676"/>
            <a:ext cx="6134164" cy="365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3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439D3908-B144-46D5-A8B4-1D8810D760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9" r="11647"/>
          <a:stretch/>
        </p:blipFill>
        <p:spPr>
          <a:xfrm>
            <a:off x="626740" y="359897"/>
            <a:ext cx="4605181" cy="377633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C9F758-1FD5-4720-B431-D4B9203AC19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3700" y="209550"/>
            <a:ext cx="8750300" cy="4648200"/>
          </a:xfrm>
        </p:spPr>
        <p:txBody>
          <a:bodyPr>
            <a:normAutofit/>
          </a:bodyPr>
          <a:lstStyle/>
          <a:p>
            <a:pPr marL="0" indent="-114300" algn="r" rtl="1">
              <a:buNone/>
            </a:pPr>
            <a:r>
              <a:rPr lang="ar-IQ" sz="2800" b="1" dirty="0">
                <a:solidFill>
                  <a:srgbClr val="0070C0"/>
                </a:solidFill>
                <a:latin typeface="Arial" panose="020B0604020202020204" pitchFamily="34" charset="0"/>
              </a:rPr>
              <a:t>مدير السلامة كوفيد-19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 algn="r" rtl="1">
              <a:buNone/>
            </a:pPr>
            <a:r>
              <a:rPr lang="ar-IQ" sz="2000" dirty="0">
                <a:latin typeface="Arial" panose="020B0604020202020204" pitchFamily="34" charset="0"/>
              </a:rPr>
              <a:t>يضمن الالتزام بالبروتوكول من خلال</a:t>
            </a:r>
          </a:p>
          <a:p>
            <a:pPr marL="114300" indent="0" algn="r" rtl="1">
              <a:buNone/>
            </a:pPr>
            <a:r>
              <a:rPr lang="ar-IQ" sz="2000" b="1" dirty="0">
                <a:solidFill>
                  <a:srgbClr val="0070C0"/>
                </a:solidFill>
                <a:latin typeface="Arial" panose="020B0604020202020204" pitchFamily="34" charset="0"/>
              </a:rPr>
              <a:t>قوائم المراجعة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 algn="r" rtl="1">
              <a:buNone/>
            </a:pPr>
            <a:endParaRPr lang="ar-IQ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marL="114300" indent="0" algn="r" rtl="1">
              <a:buNone/>
            </a:pPr>
            <a:r>
              <a:rPr lang="ar-IQ" sz="2000" b="1" dirty="0">
                <a:solidFill>
                  <a:srgbClr val="C00000"/>
                </a:solidFill>
                <a:latin typeface="Arial" panose="020B0604020202020204" pitchFamily="34" charset="0"/>
              </a:rPr>
              <a:t>        لأي سؤال ، اسأل هذا الشخص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5 Important Checklists for your Business -">
            <a:extLst>
              <a:ext uri="{FF2B5EF4-FFF2-40B4-BE49-F238E27FC236}">
                <a16:creationId xmlns:a16="http://schemas.microsoft.com/office/drawing/2014/main" id="{A61336CC-A8CC-4B41-B3FA-B1E57E6EB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969" y="1826253"/>
            <a:ext cx="3037817" cy="150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A8BCD8-2A5D-4D25-A589-79A0BAF85D27}"/>
              </a:ext>
            </a:extLst>
          </p:cNvPr>
          <p:cNvSpPr/>
          <p:nvPr/>
        </p:nvSpPr>
        <p:spPr>
          <a:xfrm>
            <a:off x="6799772" y="3333031"/>
            <a:ext cx="776377" cy="6146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E37FA23-CF5F-47A4-A5FF-F1832538AA6E}"/>
              </a:ext>
            </a:extLst>
          </p:cNvPr>
          <p:cNvSpPr/>
          <p:nvPr/>
        </p:nvSpPr>
        <p:spPr>
          <a:xfrm rot="13121051">
            <a:off x="4689701" y="3954372"/>
            <a:ext cx="1022540" cy="52582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6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C9F758-1FD5-4720-B431-D4B9203AC19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56141" y="434026"/>
            <a:ext cx="4376738" cy="4405313"/>
          </a:xfrm>
        </p:spPr>
        <p:txBody>
          <a:bodyPr>
            <a:normAutofit fontScale="92500" lnSpcReduction="10000"/>
          </a:bodyPr>
          <a:lstStyle/>
          <a:p>
            <a:pPr marL="914400" lvl="2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algn="r" rtl="1"/>
            <a:r>
              <a:rPr lang="ar-IQ" b="1" dirty="0">
                <a:solidFill>
                  <a:srgbClr val="0070C0"/>
                </a:solidFill>
                <a:latin typeface="Arial" panose="020B0604020202020204" pitchFamily="34" charset="0"/>
              </a:rPr>
              <a:t>إعلام المستفيدين والعاملين </a:t>
            </a:r>
            <a:r>
              <a:rPr lang="ar-IQ" b="1" dirty="0">
                <a:latin typeface="Arial" panose="020B0604020202020204" pitchFamily="34" charset="0"/>
              </a:rPr>
              <a:t>بحقوقهم ومسؤولياتهم</a:t>
            </a:r>
          </a:p>
          <a:p>
            <a:pPr marL="457200" algn="r" rtl="1"/>
            <a:r>
              <a:rPr lang="ar-IQ" b="1" dirty="0">
                <a:latin typeface="Arial" panose="020B0604020202020204" pitchFamily="34" charset="0"/>
              </a:rPr>
              <a:t>ينسق وينظم الوصول</a:t>
            </a:r>
          </a:p>
          <a:p>
            <a:pPr marL="457200" algn="r" rtl="1"/>
            <a:r>
              <a:rPr lang="ar-IQ" b="1" dirty="0">
                <a:latin typeface="Arial" panose="020B0604020202020204" pitchFamily="34" charset="0"/>
              </a:rPr>
              <a:t>يخطر مديرية الصحة إذا لزم الأمر</a:t>
            </a:r>
          </a:p>
          <a:p>
            <a:pPr marL="457200" algn="r" rtl="1"/>
            <a:r>
              <a:rPr lang="ar-IQ" b="1" dirty="0">
                <a:latin typeface="Arial" panose="020B0604020202020204" pitchFamily="34" charset="0"/>
              </a:rPr>
              <a:t>ينتج</a:t>
            </a:r>
            <a:r>
              <a:rPr lang="ar-IQ" b="1" dirty="0">
                <a:solidFill>
                  <a:srgbClr val="0070C0"/>
                </a:solidFill>
                <a:latin typeface="Arial" panose="020B0604020202020204" pitchFamily="34" charset="0"/>
              </a:rPr>
              <a:t> تقارير </a:t>
            </a:r>
            <a:r>
              <a:rPr lang="ar-IQ" b="1" dirty="0">
                <a:latin typeface="Arial" panose="020B0604020202020204" pitchFamily="34" charset="0"/>
              </a:rPr>
              <a:t>منتظمة</a:t>
            </a:r>
          </a:p>
          <a:p>
            <a:pPr marL="457200" algn="r" rtl="1"/>
            <a:r>
              <a:rPr lang="ar-IQ" b="1" dirty="0">
                <a:latin typeface="Arial" panose="020B0604020202020204" pitchFamily="34" charset="0"/>
              </a:rPr>
              <a:t>إذا لزم الأمر يطبق </a:t>
            </a:r>
            <a:r>
              <a:rPr lang="ar-IQ" b="1" dirty="0">
                <a:solidFill>
                  <a:srgbClr val="0070C0"/>
                </a:solidFill>
                <a:latin typeface="Arial" panose="020B0604020202020204" pitchFamily="34" charset="0"/>
              </a:rPr>
              <a:t>إجراءات تأديبية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yellow sign with black text&#10;&#10;Description automatically generated">
            <a:extLst>
              <a:ext uri="{FF2B5EF4-FFF2-40B4-BE49-F238E27FC236}">
                <a16:creationId xmlns:a16="http://schemas.microsoft.com/office/drawing/2014/main" id="{A47226FF-E913-4FA3-AD0D-0D4D40190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37" y="2636683"/>
            <a:ext cx="3808004" cy="2142002"/>
          </a:xfrm>
          <a:prstGeom prst="rect">
            <a:avLst/>
          </a:prstGeom>
        </p:spPr>
      </p:pic>
      <p:pic>
        <p:nvPicPr>
          <p:cNvPr id="5" name="Picture 4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F8AAF66A-F2DC-4528-80FD-DFD1545A8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937" y="434026"/>
            <a:ext cx="3080404" cy="192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432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426E88-7713-49B3-8618-A401E5CECB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0488" y="252413"/>
            <a:ext cx="9053512" cy="4414837"/>
          </a:xfrm>
        </p:spPr>
        <p:txBody>
          <a:bodyPr>
            <a:normAutofit/>
          </a:bodyPr>
          <a:lstStyle/>
          <a:p>
            <a:pPr marL="0" indent="-114300" algn="r" rtl="1">
              <a:buNone/>
            </a:pPr>
            <a:r>
              <a:rPr lang="ar-IQ" sz="2200" b="1" dirty="0">
                <a:latin typeface="Arial" panose="020B0604020202020204" pitchFamily="34" charset="0"/>
              </a:rPr>
              <a:t>التفاعل مع المستفيدين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r>
              <a:rPr lang="ar-IQ" sz="2000" dirty="0">
                <a:latin typeface="Arial" panose="020B0604020202020204" pitchFamily="34" charset="0"/>
              </a:rPr>
              <a:t>آليات المساءلة والشكوى يجب طباعتها ومشاركتها مع المستفيدين قبل بدء الأعمال ، بما في ذلك تفاصيل الاتصال بمدير السلامة وشريك المأوى ومركز المعلومات العراقي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04DB46-52F9-46D8-91B9-77EE5B27D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083" y="1730730"/>
            <a:ext cx="4046787" cy="2936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3A10A0-9A36-4B46-B928-D7724329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679" y="2188429"/>
            <a:ext cx="2282360" cy="223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10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43D7572-7A0D-4F60-A110-BB26BD36872E}"/>
              </a:ext>
            </a:extLst>
          </p:cNvPr>
          <p:cNvSpPr txBox="1"/>
          <p:nvPr/>
        </p:nvSpPr>
        <p:spPr>
          <a:xfrm>
            <a:off x="-86873" y="2898022"/>
            <a:ext cx="6979822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rtl="1"/>
            <a:r>
              <a:rPr lang="ar-IQ" sz="1600" b="1" dirty="0">
                <a:solidFill>
                  <a:srgbClr val="C00000"/>
                </a:solidFill>
                <a:latin typeface="Arial"/>
                <a:cs typeface="Arial"/>
              </a:rPr>
              <a:t>تشبه إلى حد كبير الأنفلونزا العادية</a:t>
            </a:r>
          </a:p>
          <a:p>
            <a:pPr algn="r" rtl="1"/>
            <a:endParaRPr lang="ar-IQ" sz="1600" b="1" dirty="0">
              <a:solidFill>
                <a:srgbClr val="C00000"/>
              </a:solidFill>
              <a:latin typeface="Arial"/>
              <a:cs typeface="Arial"/>
            </a:endParaRPr>
          </a:p>
          <a:p>
            <a:pPr algn="r" rtl="1"/>
            <a:r>
              <a:rPr lang="ar-IQ" sz="1600" b="1" dirty="0">
                <a:solidFill>
                  <a:srgbClr val="C00000"/>
                </a:solidFill>
                <a:latin typeface="Arial"/>
                <a:cs typeface="Arial"/>
              </a:rPr>
              <a:t>إذا كانت لديك أي أعراض ، فاطلب النصيحة الفورية من أقرب مقدم رعاية صحية</a:t>
            </a:r>
          </a:p>
          <a:p>
            <a:pPr algn="r" rtl="1"/>
            <a:endParaRPr lang="ar-IQ" sz="1600" b="1" dirty="0">
              <a:solidFill>
                <a:srgbClr val="C00000"/>
              </a:solidFill>
              <a:latin typeface="Arial"/>
              <a:cs typeface="Arial"/>
            </a:endParaRPr>
          </a:p>
          <a:p>
            <a:pPr algn="r" rtl="1"/>
            <a:r>
              <a:rPr lang="ar-IQ" sz="1600" b="1" dirty="0">
                <a:solidFill>
                  <a:srgbClr val="C00000"/>
                </a:solidFill>
                <a:latin typeface="Arial"/>
                <a:cs typeface="Arial"/>
              </a:rPr>
              <a:t>إذا لاحظت أي شخص يعاني من هذه الأعراض ، اقترح عليه الذهاب إلى أقرب مقدم رعاية صحية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53BA3-964B-4DC0-BFA8-ACD433269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459" y="2830644"/>
            <a:ext cx="1696552" cy="1458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6A0287-5802-4FF4-AC97-A51F19940C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rgbClr val="994345">
                <a:shade val="45000"/>
                <a:satMod val="135000"/>
              </a:srgbClr>
              <a:prstClr val="white"/>
            </a:duotone>
          </a:blip>
          <a:srcRect l="21205" t="8376" r="49256" b="44314"/>
          <a:stretch/>
        </p:blipFill>
        <p:spPr>
          <a:xfrm>
            <a:off x="4556085" y="661889"/>
            <a:ext cx="1689197" cy="15218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F47F47-45DA-4570-836D-F04199FBBC6F}"/>
              </a:ext>
            </a:extLst>
          </p:cNvPr>
          <p:cNvSpPr/>
          <p:nvPr/>
        </p:nvSpPr>
        <p:spPr>
          <a:xfrm>
            <a:off x="592754" y="142052"/>
            <a:ext cx="7906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14300" algn="ctr"/>
            <a:r>
              <a:rPr lang="ar-IQ" b="1" dirty="0">
                <a:latin typeface="Arial"/>
                <a:cs typeface="Arial"/>
              </a:rPr>
              <a:t>الأعراض الأكثر شيوعًا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4A83614-CE00-4D5A-8AA7-2864C1CD750C}"/>
              </a:ext>
            </a:extLst>
          </p:cNvPr>
          <p:cNvSpPr txBox="1">
            <a:spLocks/>
          </p:cNvSpPr>
          <p:nvPr/>
        </p:nvSpPr>
        <p:spPr>
          <a:xfrm>
            <a:off x="440243" y="2177716"/>
            <a:ext cx="1567542" cy="29969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232762"/>
              </a:buClr>
              <a:buFont typeface="Arial" panose="020B0604020202020204" pitchFamily="34" charset="0"/>
              <a:buChar char="•"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ar-IQ" sz="1600" b="1" dirty="0"/>
              <a:t>حمى أو قشعريرة</a:t>
            </a:r>
            <a:endParaRPr lang="en-AU" sz="1600" b="1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68FECC9D-EAD7-4B5B-8DFA-8F725C4B39BB}"/>
              </a:ext>
            </a:extLst>
          </p:cNvPr>
          <p:cNvSpPr txBox="1">
            <a:spLocks/>
          </p:cNvSpPr>
          <p:nvPr/>
        </p:nvSpPr>
        <p:spPr>
          <a:xfrm>
            <a:off x="4822537" y="2269654"/>
            <a:ext cx="1265032" cy="28611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232762"/>
              </a:buClr>
              <a:buFont typeface="Arial" panose="020B0604020202020204" pitchFamily="34" charset="0"/>
              <a:buChar char="•"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ar-IQ" sz="1600" b="1" dirty="0"/>
              <a:t>سعال جاف</a:t>
            </a:r>
            <a:endParaRPr lang="en-AU" sz="1600" b="1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17631997-F734-465F-8421-07B96484BA53}"/>
              </a:ext>
            </a:extLst>
          </p:cNvPr>
          <p:cNvSpPr txBox="1">
            <a:spLocks/>
          </p:cNvSpPr>
          <p:nvPr/>
        </p:nvSpPr>
        <p:spPr>
          <a:xfrm>
            <a:off x="2234836" y="2219895"/>
            <a:ext cx="2133599" cy="40132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232762"/>
              </a:buClr>
              <a:buFont typeface="Arial" panose="020B0604020202020204" pitchFamily="34" charset="0"/>
              <a:buChar char="•"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ar-IQ" sz="1600" b="1" dirty="0"/>
              <a:t>ضيق في التنفس</a:t>
            </a:r>
            <a:endParaRPr lang="en-AU" sz="1600" b="1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5ACD450-8749-4BA8-8A2C-6F67E6C2CC9E}"/>
              </a:ext>
            </a:extLst>
          </p:cNvPr>
          <p:cNvSpPr txBox="1">
            <a:spLocks/>
          </p:cNvSpPr>
          <p:nvPr/>
        </p:nvSpPr>
        <p:spPr>
          <a:xfrm>
            <a:off x="6892949" y="2233475"/>
            <a:ext cx="1728648" cy="47432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232762"/>
              </a:buClr>
              <a:buFont typeface="Arial" panose="020B0604020202020204" pitchFamily="34" charset="0"/>
              <a:buChar char="•"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ar-IQ" sz="1600" b="1" dirty="0"/>
              <a:t>إلتهاب الحلق</a:t>
            </a:r>
            <a:endParaRPr lang="en-AU" sz="16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3B2F0C-34AE-464B-9CB9-A2A1EF8E6818}"/>
              </a:ext>
            </a:extLst>
          </p:cNvPr>
          <p:cNvSpPr txBox="1"/>
          <p:nvPr/>
        </p:nvSpPr>
        <p:spPr>
          <a:xfrm>
            <a:off x="275047" y="4563712"/>
            <a:ext cx="8364776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algn="r" rtl="1"/>
            <a:r>
              <a:rPr lang="ar-IQ" sz="1600" b="1" dirty="0">
                <a:solidFill>
                  <a:srgbClr val="C00000"/>
                </a:solidFill>
                <a:latin typeface="Arial"/>
                <a:cs typeface="Arial"/>
              </a:rPr>
              <a:t>أقرب عيادة:</a:t>
            </a:r>
            <a:endParaRPr lang="en-US" sz="900" i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485D86-4D71-47EA-A585-55AE89613FF9}"/>
              </a:ext>
            </a:extLst>
          </p:cNvPr>
          <p:cNvSpPr txBox="1"/>
          <p:nvPr/>
        </p:nvSpPr>
        <p:spPr>
          <a:xfrm>
            <a:off x="371476" y="4594489"/>
            <a:ext cx="727330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ar-IQ" sz="1200" i="1" dirty="0">
                <a:solidFill>
                  <a:srgbClr val="C00000"/>
                </a:solidFill>
                <a:highlight>
                  <a:srgbClr val="FFFF00"/>
                </a:highlight>
                <a:latin typeface="Arial"/>
              </a:rPr>
              <a:t>(أضف رقم الهاتف / العنوان المناسب لأقرب مرفق صحي)</a:t>
            </a:r>
            <a:endParaRPr lang="en-US" sz="1200" dirty="0">
              <a:highlight>
                <a:srgbClr val="FFFF00"/>
              </a:highligh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FE74030-CDC1-400B-B63E-8D2CFA45E6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rgbClr val="994345">
                <a:shade val="45000"/>
                <a:satMod val="135000"/>
              </a:srgbClr>
              <a:prstClr val="white"/>
            </a:duotone>
          </a:blip>
          <a:srcRect l="49588" t="8378" r="22542" b="47493"/>
          <a:stretch/>
        </p:blipFill>
        <p:spPr>
          <a:xfrm>
            <a:off x="6790429" y="669763"/>
            <a:ext cx="1708697" cy="15218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19B9793-F24E-43F5-A9C8-E407D50C75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rgbClr val="994345">
                <a:shade val="45000"/>
                <a:satMod val="135000"/>
              </a:srgbClr>
              <a:prstClr val="white"/>
            </a:duotone>
          </a:blip>
          <a:srcRect t="8376" r="77626" b="42841"/>
          <a:stretch/>
        </p:blipFill>
        <p:spPr>
          <a:xfrm>
            <a:off x="592754" y="579788"/>
            <a:ext cx="1266974" cy="15538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1476763-7C32-4D8C-B929-72D2D8C486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rgbClr val="994345">
                <a:shade val="45000"/>
                <a:satMod val="135000"/>
              </a:srgbClr>
              <a:prstClr val="white"/>
            </a:duotone>
          </a:blip>
          <a:srcRect l="78134" t="8376" b="45115"/>
          <a:stretch/>
        </p:blipFill>
        <p:spPr>
          <a:xfrm>
            <a:off x="2609759" y="661888"/>
            <a:ext cx="1266974" cy="151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7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64CBF5-9715-4644-8A1D-0662FB440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97" t="5378" r="10925" b="12605"/>
          <a:stretch/>
        </p:blipFill>
        <p:spPr>
          <a:xfrm>
            <a:off x="860612" y="462483"/>
            <a:ext cx="7422776" cy="421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00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32F681-300C-4573-846B-8B639EA3DADF}"/>
              </a:ext>
            </a:extLst>
          </p:cNvPr>
          <p:cNvSpPr/>
          <p:nvPr/>
        </p:nvSpPr>
        <p:spPr>
          <a:xfrm>
            <a:off x="161365" y="458205"/>
            <a:ext cx="84217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spcBef>
                <a:spcPts val="1200"/>
              </a:spcBef>
            </a:pPr>
            <a:r>
              <a:rPr lang="ar-IQ" sz="2800" b="1" dirty="0">
                <a:latin typeface="Arial" panose="020B0604020202020204" pitchFamily="34" charset="0"/>
              </a:rPr>
              <a:t>الممارسات الصحية والنظافة</a:t>
            </a:r>
          </a:p>
          <a:p>
            <a:pPr algn="ctr" rtl="1">
              <a:spcBef>
                <a:spcPts val="1200"/>
              </a:spcBef>
            </a:pPr>
            <a:r>
              <a:rPr lang="ar-IQ" sz="2800" b="1" dirty="0">
                <a:latin typeface="Arial" panose="020B0604020202020204" pitchFamily="34" charset="0"/>
              </a:rPr>
              <a:t> لمنع العدوى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</a:pPr>
            <a:r>
              <a:rPr lang="ar-IQ" sz="2800" b="1" dirty="0">
                <a:solidFill>
                  <a:srgbClr val="0070C0"/>
                </a:solidFill>
                <a:latin typeface="Arial" panose="020B0604020202020204" pitchFamily="34" charset="0"/>
              </a:rPr>
              <a:t>(صالح للجميع)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115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606715-488F-4320-BEB9-D201CAECB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172" y="147084"/>
            <a:ext cx="5272088" cy="4191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4FE924-5212-48F6-AAB6-BEBD2B1C8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745" y="4387094"/>
            <a:ext cx="5263515" cy="61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80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1CD783-0AF2-4BCA-A3DC-6BC9255FE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246" y="1766488"/>
            <a:ext cx="5263515" cy="32489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7756-8836-4D01-90ED-85BBA980F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246" y="420605"/>
            <a:ext cx="5246370" cy="134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85183"/>
      </p:ext>
    </p:extLst>
  </p:cSld>
  <p:clrMapOvr>
    <a:masterClrMapping/>
  </p:clrMapOvr>
</p:sld>
</file>

<file path=ppt/theme/theme1.xml><?xml version="1.0" encoding="utf-8"?>
<a:theme xmlns:a="http://schemas.openxmlformats.org/drawingml/2006/main" name="1_Shelter Cluster Red Theme">
  <a:themeElements>
    <a:clrScheme name="Shelter Cluster 3 Soft">
      <a:dk1>
        <a:sysClr val="windowText" lastClr="000000"/>
      </a:dk1>
      <a:lt1>
        <a:sysClr val="window" lastClr="FFFFFF"/>
      </a:lt1>
      <a:dk2>
        <a:srgbClr val="04314C"/>
      </a:dk2>
      <a:lt2>
        <a:srgbClr val="F6F6F6"/>
      </a:lt2>
      <a:accent1>
        <a:srgbClr val="365A70"/>
      </a:accent1>
      <a:accent2>
        <a:srgbClr val="FFC133"/>
      </a:accent2>
      <a:accent3>
        <a:srgbClr val="994345"/>
      </a:accent3>
      <a:accent4>
        <a:srgbClr val="84C559"/>
      </a:accent4>
      <a:accent5>
        <a:srgbClr val="FD3333"/>
      </a:accent5>
      <a:accent6>
        <a:srgbClr val="459FD5"/>
      </a:accent6>
      <a:hlink>
        <a:srgbClr val="994345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04DB879925F945BDD44DDBC3D362AE" ma:contentTypeVersion="13" ma:contentTypeDescription="Create a new document." ma:contentTypeScope="" ma:versionID="f80ac1a46c809ca5c90132aad6b82149">
  <xsd:schema xmlns:xsd="http://www.w3.org/2001/XMLSchema" xmlns:xs="http://www.w3.org/2001/XMLSchema" xmlns:p="http://schemas.microsoft.com/office/2006/metadata/properties" xmlns:ns3="b0086e6d-ccee-4394-8a90-3038f615112e" xmlns:ns4="e5717377-e627-41d0-889c-3498db6c393c" targetNamespace="http://schemas.microsoft.com/office/2006/metadata/properties" ma:root="true" ma:fieldsID="b2ff81f14973857e4c10d7ee2d136dbf" ns3:_="" ns4:_="">
    <xsd:import namespace="b0086e6d-ccee-4394-8a90-3038f615112e"/>
    <xsd:import namespace="e5717377-e627-41d0-889c-3498db6c393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086e6d-ccee-4394-8a90-3038f615112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717377-e627-41d0-889c-3498db6c39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AE0ABABA-EDF1-404B-8066-3251C4B799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086e6d-ccee-4394-8a90-3038f615112e"/>
    <ds:schemaRef ds:uri="e5717377-e627-41d0-889c-3498db6c39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791E17A-74EF-403C-ACA8-6582CB9B61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18D636-3942-4F65-A4F4-980643A5CA4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e5717377-e627-41d0-889c-3498db6c393c"/>
    <ds:schemaRef ds:uri="b0086e6d-ccee-4394-8a90-3038f615112e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AD2A9EA0-4CE9-4A25-B809-D1F4F74731F1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145E2856-19BA-425F-803A-C89D2B7302BA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1621</Words>
  <Application>Microsoft Office PowerPoint</Application>
  <PresentationFormat>On-screen Show (16:9)</PresentationFormat>
  <Paragraphs>291</Paragraphs>
  <Slides>47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Arial Black</vt:lpstr>
      <vt:lpstr>Calibri</vt:lpstr>
      <vt:lpstr>Corbel</vt:lpstr>
      <vt:lpstr>Verdana</vt:lpstr>
      <vt:lpstr>Wingdings</vt:lpstr>
      <vt:lpstr>1_Shelter Cluster Red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Types of Winterization Kits</dc:title>
  <dc:creator>TIA Michel</dc:creator>
  <cp:lastModifiedBy>Aziz Abultimman</cp:lastModifiedBy>
  <cp:revision>17</cp:revision>
  <cp:lastPrinted>2017-10-23T07:30:35Z</cp:lastPrinted>
  <dcterms:created xsi:type="dcterms:W3CDTF">2014-10-08T08:24:30Z</dcterms:created>
  <dcterms:modified xsi:type="dcterms:W3CDTF">2020-08-11T07:19:08Z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059aa38-f392-4105-be92-628035578272_Enabled">
    <vt:lpwstr>true</vt:lpwstr>
  </property>
  <property fmtid="{D5CDD505-2E9C-101B-9397-08002B2CF9AE}" pid="3" name="MSIP_Label_2059aa38-f392-4105-be92-628035578272_SetDate">
    <vt:lpwstr>2020-06-04T08:30:54Z</vt:lpwstr>
  </property>
  <property fmtid="{D5CDD505-2E9C-101B-9397-08002B2CF9AE}" pid="4" name="MSIP_Label_2059aa38-f392-4105-be92-628035578272_Method">
    <vt:lpwstr>Standard</vt:lpwstr>
  </property>
  <property fmtid="{D5CDD505-2E9C-101B-9397-08002B2CF9AE}" pid="5" name="MSIP_Label_2059aa38-f392-4105-be92-628035578272_Name">
    <vt:lpwstr>IOMLb0020IN123173</vt:lpwstr>
  </property>
  <property fmtid="{D5CDD505-2E9C-101B-9397-08002B2CF9AE}" pid="6" name="MSIP_Label_2059aa38-f392-4105-be92-628035578272_SiteId">
    <vt:lpwstr>1588262d-23fb-43b4-bd6e-bce49c8e6186</vt:lpwstr>
  </property>
  <property fmtid="{D5CDD505-2E9C-101B-9397-08002B2CF9AE}" pid="7" name="MSIP_Label_2059aa38-f392-4105-be92-628035578272_ActionId">
    <vt:lpwstr>10b80c14-0cda-4d07-bbaa-eba3e27f9be1</vt:lpwstr>
  </property>
  <property fmtid="{D5CDD505-2E9C-101B-9397-08002B2CF9AE}" pid="8" name="MSIP_Label_2059aa38-f392-4105-be92-628035578272_ContentBits">
    <vt:lpwstr>0</vt:lpwstr>
  </property>
  <property fmtid="{D5CDD505-2E9C-101B-9397-08002B2CF9AE}" pid="9" name="ContentTypeId">
    <vt:lpwstr>0x0101009304DB879925F945BDD44DDBC3D362AE</vt:lpwstr>
  </property>
</Properties>
</file>