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64" r:id="rId3"/>
    <p:sldId id="259" r:id="rId4"/>
    <p:sldId id="257" r:id="rId5"/>
    <p:sldId id="458" r:id="rId6"/>
    <p:sldId id="459" r:id="rId7"/>
    <p:sldId id="466" r:id="rId8"/>
    <p:sldId id="465" r:id="rId9"/>
    <p:sldId id="264" r:id="rId10"/>
    <p:sldId id="462" r:id="rId11"/>
    <p:sldId id="456" r:id="rId12"/>
    <p:sldId id="291" r:id="rId13"/>
    <p:sldId id="467" r:id="rId14"/>
    <p:sldId id="468" r:id="rId15"/>
    <p:sldId id="4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70"/>
    <p:restoredTop sz="94626"/>
  </p:normalViewPr>
  <p:slideViewPr>
    <p:cSldViewPr snapToGrid="0">
      <p:cViewPr varScale="1">
        <p:scale>
          <a:sx n="65" d="100"/>
          <a:sy n="65" d="100"/>
        </p:scale>
        <p:origin x="14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15555-C422-5E4D-ADD3-05CB818E893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0D55-5534-B74A-84DE-C4E1D473E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Instrument Sans"/>
              </a:rPr>
              <a:t>in April 2023, the hospital recorded 130 deaths over the entire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2AC48-2669-054B-A49A-73AFDC978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0D55-5534-B74A-84DE-C4E1D473E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AC69-D32C-639E-FCC1-D4B42ADE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52225-5167-702A-651F-CBA7C0ABD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EB65-7C5E-8ECA-BC6F-E760C37A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271D-F114-D10C-9BFB-CA9C250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8CB2-DD21-DF2B-D034-2B2B5FC0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F8D-D255-3BEB-5F40-3AAC8B6A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B6A58-AE00-C21D-E1E1-6A7698382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5D98-21E2-AEBC-A944-E864C862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71BB2-3ECB-2222-C63E-ABE20DD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56BD0-7A30-F0A4-9BAF-63EAF61C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CEA1C-0A9C-BB56-DBE5-656B39775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E800B-CD8D-B161-7D32-BE13D919F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6601-392A-F723-B12F-D8B53C65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3638-139E-FC12-E88B-46F64E05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08E0-F47F-46F9-759A-901EC69C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CDAF-C36D-4719-57A6-5A50416E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5E2B-60DF-8B99-795B-7DAD6C6B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A9B6-852A-00A0-25EE-BBE04B07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30A20-3630-0446-01FA-E40B48DA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49B5-6343-5C67-15F4-6AC732B9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347F-FAFE-EAAE-509E-60996BB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85BA-4FD0-A75D-46B7-99FF96DA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BF24-1315-62F9-5284-6C60EDEF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9B5C5-AB77-F43D-CF2C-AA7C5124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F957E-3EE1-02E8-64AB-ECBD07E2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DFC8-70CB-F4A1-1336-FC334D83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6415B-07DE-210A-91AB-836E2DACE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CA36F-6997-2255-120A-9F2ECEC20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26EAC-25B4-ED98-2ED4-E238AFAA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4FB29-960B-10BF-FA65-B5C131C0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6E7C2-CA0F-84DA-48E7-B3D10730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524F-477E-D26E-95C8-A7CFCECE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B06C-1CD8-D798-AACA-92FC5755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2437B-4130-86C0-D5C5-A02B3BF5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D02A6-F8A0-8FA5-440A-1BBE03F5A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662F5-76CB-A99F-9789-86013BD55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7AACB-B6BD-F7B8-92B4-6CF390C6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17D00-9B75-341A-8D46-F6E4D7FA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14F74-2E2F-0051-5747-330C8A1D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828D-679D-9F50-E2A2-B1FB6E07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62EBD-C0F2-D3A7-EA6C-46F77E64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E75D1-D225-AA25-C863-3A8C8F78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2F4BD-95F0-0099-DD2E-E5F34F1A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3F5AC-FAF0-B001-DBA8-D6B90DFD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0A52A-9100-1F9D-FD82-8BB24B3B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38EC-1FFE-9F86-DF58-ED322F3F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FDA5-DB79-A2DF-18BA-940538AD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85DF5-0856-F4D3-0B06-B391ACD8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B09C4-EF30-484E-8B98-EDCBCCB4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347BF-4EF7-4189-EE9B-12A6231B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E3652-A25F-5C55-65B8-65EC7D19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F0F04-3EAC-C374-3DD8-CAF604B9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B0DB-1E30-5F24-F0C1-F24FBF8C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CE767-C01E-B60A-23EC-2302696BE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EF524-FD16-833D-F01B-1C64C9E0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62B23-8DFA-2353-1017-B1E23A98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85698-8CD4-2D25-5999-868671B3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841CB-376B-79A9-1328-6A5B29DC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D6760-E378-DD89-DBA7-08457364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C1F6F-3577-2599-E1F8-AA6C7DA7F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AD830-11E1-3EB9-31D4-DB84314B2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BE71-6699-BF44-AF9E-EE9E598B44F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A1D35-9919-948C-1797-88741A834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9150-9705-CA21-0E4C-B09F3F21B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85BA-3E62-8645-A913-7FC0EAD2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5657E-A7F1-11BA-9C31-580D0C1E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05095" y="-370305"/>
            <a:ext cx="10824579" cy="727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74120-B0B9-7A9A-53B1-3E568222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164" y="1379349"/>
            <a:ext cx="3445565" cy="31545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4400" i="0" u="none" strike="noStrike" dirty="0">
                <a:effectLst/>
                <a:latin typeface="Arial" panose="020B0604020202020204" pitchFamily="34" charset="0"/>
              </a:rPr>
              <a:t>How climate change is driving extreme heat globally</a:t>
            </a:r>
            <a:endParaRPr lang="en-US" sz="1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693DB-9B31-4B22-F5F7-1D957E177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163" y="4892639"/>
            <a:ext cx="5406887" cy="1655762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Roop Singh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 Cross Red Crescent Climate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7B7A4-D73B-7563-900F-A11BE246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64" y="5679866"/>
            <a:ext cx="2923836" cy="1178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E53ADC-F88D-323F-64BF-BCB30271F231}"/>
              </a:ext>
            </a:extLst>
          </p:cNvPr>
          <p:cNvSpPr txBox="1"/>
          <p:nvPr/>
        </p:nvSpPr>
        <p:spPr>
          <a:xfrm>
            <a:off x="7744163" y="479556"/>
            <a:ext cx="3445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Improving the Humanitarian Response to Heat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1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544A-8FCF-85BC-06BF-8D2EC135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78EC56-A228-1C29-0CB3-81BA7B128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</p:spPr>
      </p:pic>
    </p:spTree>
    <p:extLst>
      <p:ext uri="{BB962C8B-B14F-4D97-AF65-F5344CB8AC3E}">
        <p14:creationId xmlns:p14="http://schemas.microsoft.com/office/powerpoint/2010/main" val="32525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BFD282-03C9-F673-690D-39BF2327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3936" cy="7434390"/>
          </a:xfrm>
        </p:spPr>
      </p:pic>
    </p:spTree>
    <p:extLst>
      <p:ext uri="{BB962C8B-B14F-4D97-AF65-F5344CB8AC3E}">
        <p14:creationId xmlns:p14="http://schemas.microsoft.com/office/powerpoint/2010/main" val="276863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D7EEC1-E375-338D-B20E-6D216D19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24611"/>
            <a:ext cx="12207910" cy="6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0BAC9-5EDF-D013-ED5F-B2400112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5" y="5951246"/>
            <a:ext cx="2443655" cy="974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354F4-0E00-EBC8-8573-832687B93D02}"/>
              </a:ext>
            </a:extLst>
          </p:cNvPr>
          <p:cNvSpPr txBox="1"/>
          <p:nvPr/>
        </p:nvSpPr>
        <p:spPr>
          <a:xfrm>
            <a:off x="690114" y="2674189"/>
            <a:ext cx="2225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impacts touch on many aspects of our lives and can cascade across systems. </a:t>
            </a:r>
          </a:p>
        </p:txBody>
      </p:sp>
    </p:spTree>
    <p:extLst>
      <p:ext uri="{BB962C8B-B14F-4D97-AF65-F5344CB8AC3E}">
        <p14:creationId xmlns:p14="http://schemas.microsoft.com/office/powerpoint/2010/main" val="79573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852A-F49D-DAB7-D58A-62F65FF4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solutions across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543E-A193-23DD-3AA7-D245BC0D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4492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Personal Safety Behaviors </a:t>
            </a:r>
            <a:r>
              <a:rPr lang="en-US" dirty="0"/>
              <a:t>(e.g. drinking water, avoiding the hottest time of day, first aid for heat illness, awareness raising campaigns)</a:t>
            </a:r>
          </a:p>
          <a:p>
            <a:r>
              <a:rPr lang="en-US" b="1" dirty="0"/>
              <a:t>Cooling the built environment </a:t>
            </a:r>
            <a:r>
              <a:rPr lang="en-US" dirty="0"/>
              <a:t>(e.g. passive cooling, cool surfaces, urban planning, building materials, nature-based solutions) </a:t>
            </a:r>
          </a:p>
          <a:p>
            <a:r>
              <a:rPr lang="en-US" b="1" dirty="0"/>
              <a:t>Policy interventions </a:t>
            </a:r>
            <a:r>
              <a:rPr lang="en-US" dirty="0"/>
              <a:t>(e.g. Heat Action Plans, Heat EWEA, social protection schemes, building standards and codes, mitigation) </a:t>
            </a:r>
          </a:p>
        </p:txBody>
      </p:sp>
      <p:pic>
        <p:nvPicPr>
          <p:cNvPr id="1026" name="Picture 2" descr="Planning for Extreme Heat: A National Survey of U.S. Planners - Ladd Keith,  Ph.D.">
            <a:extLst>
              <a:ext uri="{FF2B5EF4-FFF2-40B4-BE49-F238E27FC236}">
                <a16:creationId xmlns:a16="http://schemas.microsoft.com/office/drawing/2014/main" id="{1784DB28-FA11-22CA-9207-21574B59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0" y="1386157"/>
            <a:ext cx="5106718" cy="51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6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06F-306C-C0AB-BDCB-C7520FCF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Heat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69D35-FB3D-8BED-76D7-9525496B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17" y="1950178"/>
            <a:ext cx="5666813" cy="3673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10ACD-FD88-8328-FFA9-B80AE31CF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030" y="1845672"/>
            <a:ext cx="6190939" cy="38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2064-52FE-1EA5-0B76-81746156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9BDF-97DE-C97C-3094-689982B9A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Questions: </a:t>
            </a:r>
            <a:r>
              <a:rPr lang="en-US" dirty="0" err="1"/>
              <a:t>singh@climatecentre.org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48FF74-4DA4-E946-3C01-630AFCBE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20" y="1289822"/>
            <a:ext cx="6130333" cy="5008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CFEA3E-18F7-7B15-477C-E81A57E9F871}"/>
              </a:ext>
            </a:extLst>
          </p:cNvPr>
          <p:cNvSpPr txBox="1"/>
          <p:nvPr/>
        </p:nvSpPr>
        <p:spPr>
          <a:xfrm>
            <a:off x="321747" y="327293"/>
            <a:ext cx="52111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Extreme Heat is a pervasive and growing threat to human health, infrastructure and economic productivity.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Heatwaves are </a:t>
            </a:r>
            <a:r>
              <a:rPr lang="en-US" b="1" dirty="0"/>
              <a:t>deadly</a:t>
            </a:r>
            <a:r>
              <a:rPr lang="en-US" dirty="0"/>
              <a:t>. Low-income communities, children, elderly, disabled, and ethnic minorities are amongst the most susceptible.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 heat  </a:t>
            </a:r>
            <a:r>
              <a:rPr lang="en-US" b="1" dirty="0"/>
              <a:t>reduces labor productivity </a:t>
            </a:r>
            <a:r>
              <a:rPr lang="en-US" dirty="0"/>
              <a:t>and economic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Urban heat stress is expected to reduce </a:t>
            </a:r>
            <a:r>
              <a:rPr lang="en-US" dirty="0" err="1"/>
              <a:t>labour</a:t>
            </a:r>
            <a:r>
              <a:rPr lang="en-US" dirty="0"/>
              <a:t> capacity by 20% in hot months by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Heatwaves </a:t>
            </a:r>
            <a:r>
              <a:rPr lang="en-US" b="1" dirty="0"/>
              <a:t>damage infrastructure </a:t>
            </a:r>
            <a:r>
              <a:rPr lang="en-US" dirty="0"/>
              <a:t>by buckling roads and railways, melting road asphalt, and softening pavement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estimated $569M will be required to maintain and repair roads in Malawi, Mozambique and Zambia through 2050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0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C7EE7C-8443-6117-3F51-4C5F219F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1" cy="6858000"/>
          </a:xfrm>
        </p:spPr>
      </p:pic>
    </p:spTree>
    <p:extLst>
      <p:ext uri="{BB962C8B-B14F-4D97-AF65-F5344CB8AC3E}">
        <p14:creationId xmlns:p14="http://schemas.microsoft.com/office/powerpoint/2010/main" val="315987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FA91-A93B-E5A0-2157-5B792FDD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heat often make the headlines . 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C6CDD-9B20-BE52-5F01-CB16B0E3A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323975"/>
            <a:ext cx="5499100" cy="516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F9280-D0C8-411D-1DB7-37FD40B30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592056"/>
            <a:ext cx="61214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45C67-DE27-C189-ABFA-1EF3E1B33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535534"/>
            <a:ext cx="5689600" cy="96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25F82-4CC6-D14D-3F25-A3C375FD1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5270207"/>
            <a:ext cx="6070600" cy="125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C7E9C9-A904-AF05-D980-65466CA9F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7401"/>
            <a:ext cx="5964583" cy="9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B59E-C3F7-E4CC-BFF2-B7B2B280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Sahel Heatwave 2024: </a:t>
            </a:r>
            <a:br>
              <a:rPr lang="en-US" sz="4000" b="1" dirty="0"/>
            </a:br>
            <a:r>
              <a:rPr lang="en-US" sz="4000" b="1" dirty="0"/>
              <a:t>Was it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1772-14C4-9BCE-4664-83B131E8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16105" cy="45059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aximum temperatures in the Sahel reached more than 45°C </a:t>
            </a:r>
          </a:p>
          <a:p>
            <a:pPr>
              <a:lnSpc>
                <a:spcPct val="120000"/>
              </a:lnSpc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minimum temperatures of 32°C in Burkina Faso </a:t>
            </a:r>
          </a:p>
          <a:p>
            <a:pPr>
              <a:lnSpc>
                <a:spcPct val="120000"/>
              </a:lnSpc>
            </a:pP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Kayes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Mali recorded 48.5°C on 3 April.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Surge in hospital admissions and 102 deaths recorded at Gabriel Touré hospital in Bamako, Mali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half were over the age of 60, and the hospital reports that heat likely played a role in many of the deaths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 man drags a trolley of water containers in the street in Ouagadougou, Burkina Faso.">
            <a:extLst>
              <a:ext uri="{FF2B5EF4-FFF2-40B4-BE49-F238E27FC236}">
                <a16:creationId xmlns:a16="http://schemas.microsoft.com/office/drawing/2014/main" id="{AB53EECE-490A-9CB7-F9AD-12B565BC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65" y="3231065"/>
            <a:ext cx="4420235" cy="29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aph showing average temperatures in West Africa and the Sahel, including a box outlining the larger West Africa and Sahel study region.">
            <a:extLst>
              <a:ext uri="{FF2B5EF4-FFF2-40B4-BE49-F238E27FC236}">
                <a16:creationId xmlns:a16="http://schemas.microsoft.com/office/drawing/2014/main" id="{5233D325-7E33-3A79-66FE-4B7CA7F5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65" y="550196"/>
            <a:ext cx="4420235" cy="30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54A2-CC9D-6E28-1581-DB5669FD6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5" y="1968790"/>
            <a:ext cx="5824366" cy="3289300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E56E1703-1C30-AF96-0DB8-1A3CF7A7EFE6}"/>
              </a:ext>
            </a:extLst>
          </p:cNvPr>
          <p:cNvSpPr txBox="1"/>
          <p:nvPr/>
        </p:nvSpPr>
        <p:spPr>
          <a:xfrm>
            <a:off x="532477" y="1968790"/>
            <a:ext cx="54442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Instrument Sans"/>
              </a:rPr>
              <a:t>The 5-day maximum temperatures were particularly unusual with a return time of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strument Sans"/>
              </a:rPr>
              <a:t>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Instrument Sans"/>
              </a:rPr>
              <a:t>1 in 200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Instrument Sans"/>
              </a:rPr>
              <a:t>Observations and models both show that heatwaves with the magnitude observed in March and April 2024 in the region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Instrument Sans"/>
              </a:rPr>
              <a:t>would have been impossible </a:t>
            </a:r>
            <a:r>
              <a:rPr lang="en-US" sz="2000" i="0" dirty="0">
                <a:solidFill>
                  <a:srgbClr val="000000"/>
                </a:solidFill>
                <a:effectLst/>
                <a:latin typeface="Instrument Sans"/>
              </a:rPr>
              <a:t>to occur without the global warming of 1.2°C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1" dirty="0"/>
          </a:p>
          <a:p>
            <a:r>
              <a:rPr lang="en-AU" sz="2000" b="1" dirty="0"/>
              <a:t>Key V&amp;E factors include</a:t>
            </a:r>
            <a:r>
              <a:rPr lang="en-AU" sz="2000" dirty="0"/>
              <a:t>: rapid urbanization, loss of green spaces in cities, high social vulnerability, limited coverage and resilience of critical systems including electricity, water, and healthcare.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033EB7-EFBD-BE4A-E16B-9B61BB57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Sahel Heatwave 2024: Was it climate change?  </a:t>
            </a:r>
            <a:r>
              <a:rPr lang="en-US" sz="4000" b="1" i="1" u="sng" dirty="0">
                <a:solidFill>
                  <a:srgbClr val="C0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22764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85BD-EF45-C525-B83B-F580435C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extremes are getting hotter almost everywhere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44EC-AFFD-8025-66C9-ED6185DB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1" y="2053527"/>
            <a:ext cx="9563654" cy="40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D688C-7A93-A7F2-1D08-47AF73260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0" y="419484"/>
            <a:ext cx="9452567" cy="60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9248-F7FF-2E6F-9EE8-5B6940D2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in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040B-3457-99EA-1EC6-78E05B1FE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6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The future is urban. </a:t>
            </a:r>
            <a:r>
              <a:rPr lang="en-US" dirty="0"/>
              <a:t>An additional 2.5 billion people will live in urban areas by 2050. 90% of this increase will be in Africa and Asia. </a:t>
            </a:r>
          </a:p>
          <a:p>
            <a:r>
              <a:rPr lang="en-US" dirty="0"/>
              <a:t>The biggest growth will be in small and medium sized settlements, with many people moving to informal settlements and “peri-urban” areas. </a:t>
            </a:r>
          </a:p>
          <a:p>
            <a:r>
              <a:rPr lang="en-US" dirty="0"/>
              <a:t>This growth will expose more people, infrastructure and assets to climate change impacts.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E1730A-0BEB-076A-CB9B-5410694837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4654" y="213137"/>
            <a:ext cx="2430830" cy="10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517</Words>
  <Application>Microsoft Office PowerPoint</Application>
  <PresentationFormat>Widescreen</PresentationFormat>
  <Paragraphs>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Instrument Sans</vt:lpstr>
      <vt:lpstr>Office Theme</vt:lpstr>
      <vt:lpstr>How climate change is driving extreme heat globally</vt:lpstr>
      <vt:lpstr>PowerPoint Presentation</vt:lpstr>
      <vt:lpstr>PowerPoint Presentation</vt:lpstr>
      <vt:lpstr>Extreme heat often make the headlines . . .</vt:lpstr>
      <vt:lpstr>Sahel Heatwave 2024:  Was it climate change?</vt:lpstr>
      <vt:lpstr>Sahel Heatwave 2024: Was it climate change?  YES!</vt:lpstr>
      <vt:lpstr>Hot extremes are getting hotter almost everywhere</vt:lpstr>
      <vt:lpstr>PowerPoint Presentation</vt:lpstr>
      <vt:lpstr>Climate change in cities</vt:lpstr>
      <vt:lpstr>PowerPoint Presentation</vt:lpstr>
      <vt:lpstr>PowerPoint Presentation</vt:lpstr>
      <vt:lpstr>PowerPoint Presentation</vt:lpstr>
      <vt:lpstr>There are many solutions across sectors</vt:lpstr>
      <vt:lpstr>Heat Solutions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Singh, Roop</dc:creator>
  <cp:lastModifiedBy>C Kelly</cp:lastModifiedBy>
  <cp:revision>24</cp:revision>
  <dcterms:created xsi:type="dcterms:W3CDTF">2025-03-26T02:16:46Z</dcterms:created>
  <dcterms:modified xsi:type="dcterms:W3CDTF">2025-04-11T15:42:46Z</dcterms:modified>
</cp:coreProperties>
</file>