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diagrams/data2.xml" ContentType="application/vnd.openxmlformats-officedocument.drawingml.diagramData+xml"/>
  <Override PartName="/ppt/slides/slide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colors2.xml" ContentType="application/vnd.openxmlformats-officedocument.drawingml.diagramColors+xml"/>
  <Override PartName="/ppt/diagrams/quickStyle2.xml" ContentType="application/vnd.openxmlformats-officedocument.drawingml.diagramStyle+xml"/>
  <Override PartName="/ppt/diagrams/drawing2.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78" r:id="rId2"/>
    <p:sldId id="273" r:id="rId3"/>
    <p:sldId id="272" r:id="rId4"/>
    <p:sldId id="277" r:id="rId5"/>
    <p:sldId id="271" r:id="rId6"/>
    <p:sldId id="259" r:id="rId7"/>
    <p:sldId id="282" r:id="rId8"/>
    <p:sldId id="258" r:id="rId9"/>
    <p:sldId id="284" r:id="rId10"/>
    <p:sldId id="285" r:id="rId11"/>
    <p:sldId id="283" r:id="rId12"/>
    <p:sldId id="286" r:id="rId13"/>
    <p:sldId id="260" r:id="rId14"/>
    <p:sldId id="261" r:id="rId15"/>
    <p:sldId id="262" r:id="rId16"/>
    <p:sldId id="263" r:id="rId17"/>
    <p:sldId id="264" r:id="rId18"/>
    <p:sldId id="265" r:id="rId19"/>
    <p:sldId id="266" r:id="rId20"/>
    <p:sldId id="267" r:id="rId21"/>
    <p:sldId id="268" r:id="rId22"/>
    <p:sldId id="269" r:id="rId23"/>
  </p:sldIdLst>
  <p:sldSz cx="12801600" cy="9601200" type="A3"/>
  <p:notesSz cx="6858000" cy="9144000"/>
  <p:defaultTex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3FFF9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94690" autoAdjust="0"/>
  </p:normalViewPr>
  <p:slideViewPr>
    <p:cSldViewPr>
      <p:cViewPr varScale="1">
        <p:scale>
          <a:sx n="74" d="100"/>
          <a:sy n="74" d="100"/>
        </p:scale>
        <p:origin x="-1192" y="-112"/>
      </p:cViewPr>
      <p:guideLst>
        <p:guide orient="horz" pos="3024"/>
        <p:guide pos="40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1" Type="http://schemas.openxmlformats.org/officeDocument/2006/relationships/slide" Target="slides/slide20.xml"/><Relationship Id="rId3" Type="http://schemas.openxmlformats.org/officeDocument/2006/relationships/slide" Target="slides/slide2.xml"/><Relationship Id="rId2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0" Type="http://schemas.openxmlformats.org/officeDocument/2006/relationships/slide" Target="slides/slide19.xml"/><Relationship Id="rId16" Type="http://schemas.openxmlformats.org/officeDocument/2006/relationships/slide" Target="slides/slide15.xml"/><Relationship Id="rId2" Type="http://schemas.openxmlformats.org/officeDocument/2006/relationships/slide" Target="slides/slide1.xml"/><Relationship Id="rId29" Type="http://schemas.openxmlformats.org/officeDocument/2006/relationships/customXml" Target="../customXml/item1.xml"/><Relationship Id="rId24" Type="http://schemas.openxmlformats.org/officeDocument/2006/relationships/printerSettings" Target="printerSettings/printerSettings1.bin"/><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tableStyles" Target="tableStyles.xml"/><Relationship Id="rId15" Type="http://schemas.openxmlformats.org/officeDocument/2006/relationships/slide" Target="slides/slide1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9" Type="http://schemas.openxmlformats.org/officeDocument/2006/relationships/slide" Target="slides/slide8.xml"/><Relationship Id="rId22" Type="http://schemas.openxmlformats.org/officeDocument/2006/relationships/slide" Target="slides/slide21.xml"/><Relationship Id="rId27" Type="http://schemas.openxmlformats.org/officeDocument/2006/relationships/theme" Target="theme/theme1.xml"/><Relationship Id="rId14" Type="http://schemas.openxmlformats.org/officeDocument/2006/relationships/slide" Target="slides/slide13.xml"/><Relationship Id="rId4" Type="http://schemas.openxmlformats.org/officeDocument/2006/relationships/slide" Target="slides/slide3.xml"/><Relationship Id="rId30"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E16596-0A59-4D67-85D3-DE062F8BCE2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NZ"/>
        </a:p>
      </dgm:t>
    </dgm:pt>
    <dgm:pt modelId="{4319020A-6CDE-4787-BE20-A08002E466C9}">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NZ" sz="2000" dirty="0" smtClean="0"/>
            <a:t>CORE</a:t>
          </a:r>
        </a:p>
        <a:p>
          <a:r>
            <a:rPr lang="en-NZ" sz="1500" dirty="0" smtClean="0"/>
            <a:t>Coordination</a:t>
          </a:r>
        </a:p>
        <a:p>
          <a:r>
            <a:rPr lang="en-NZ" sz="1500" dirty="0" smtClean="0"/>
            <a:t>Planning</a:t>
          </a:r>
        </a:p>
        <a:p>
          <a:r>
            <a:rPr lang="en-NZ" sz="1500" dirty="0" smtClean="0"/>
            <a:t>Funding </a:t>
          </a:r>
        </a:p>
      </dgm:t>
    </dgm:pt>
    <dgm:pt modelId="{07CB238D-8DCB-4FFD-B73A-ED373711DDCB}" type="parTrans" cxnId="{4314A59B-EF9B-4612-BF8E-1D065AF7DDE8}">
      <dgm:prSet/>
      <dgm:spPr/>
      <dgm:t>
        <a:bodyPr/>
        <a:lstStyle/>
        <a:p>
          <a:endParaRPr lang="en-NZ"/>
        </a:p>
      </dgm:t>
    </dgm:pt>
    <dgm:pt modelId="{64A58ABB-19A8-424A-AA05-9B056B439313}" type="sibTrans" cxnId="{4314A59B-EF9B-4612-BF8E-1D065AF7DDE8}">
      <dgm:prSet/>
      <dgm:spPr/>
      <dgm:t>
        <a:bodyPr/>
        <a:lstStyle/>
        <a:p>
          <a:endParaRPr lang="en-NZ"/>
        </a:p>
      </dgm:t>
    </dgm:pt>
    <dgm:pt modelId="{BF866B36-A689-4C2B-8E16-224B119E6A69}">
      <dgm:prSet phldrT="[Text]">
        <dgm:style>
          <a:lnRef idx="1">
            <a:schemeClr val="dk1"/>
          </a:lnRef>
          <a:fillRef idx="2">
            <a:schemeClr val="dk1"/>
          </a:fillRef>
          <a:effectRef idx="1">
            <a:schemeClr val="dk1"/>
          </a:effectRef>
          <a:fontRef idx="minor">
            <a:schemeClr val="dk1"/>
          </a:fontRef>
        </dgm:style>
      </dgm:prSet>
      <dgm:spPr/>
      <dgm:t>
        <a:bodyPr/>
        <a:lstStyle/>
        <a:p>
          <a:r>
            <a:rPr lang="en-NZ" dirty="0" smtClean="0"/>
            <a:t>WASH  </a:t>
          </a:r>
          <a:endParaRPr lang="en-NZ" dirty="0"/>
        </a:p>
      </dgm:t>
    </dgm:pt>
    <dgm:pt modelId="{0A74C650-64E0-46AD-9039-9CAE9E2B3C3E}" type="parTrans" cxnId="{154B7242-0350-4EA3-8FB8-3F6CE1CEF7A7}">
      <dgm:prSet/>
      <dgm:spPr/>
      <dgm:t>
        <a:bodyPr/>
        <a:lstStyle/>
        <a:p>
          <a:endParaRPr lang="en-NZ"/>
        </a:p>
      </dgm:t>
    </dgm:pt>
    <dgm:pt modelId="{9878B918-0382-4025-8A8F-397F4851E246}" type="sibTrans" cxnId="{154B7242-0350-4EA3-8FB8-3F6CE1CEF7A7}">
      <dgm:prSet/>
      <dgm:spPr/>
      <dgm:t>
        <a:bodyPr/>
        <a:lstStyle/>
        <a:p>
          <a:endParaRPr lang="en-NZ"/>
        </a:p>
      </dgm:t>
    </dgm:pt>
    <dgm:pt modelId="{F36468C4-E31C-4957-9EC5-4C6CD6AA2ED2}">
      <dgm:prSet phldrT="[Text]">
        <dgm:style>
          <a:lnRef idx="1">
            <a:schemeClr val="accent3"/>
          </a:lnRef>
          <a:fillRef idx="2">
            <a:schemeClr val="accent3"/>
          </a:fillRef>
          <a:effectRef idx="1">
            <a:schemeClr val="accent3"/>
          </a:effectRef>
          <a:fontRef idx="minor">
            <a:schemeClr val="dk1"/>
          </a:fontRef>
        </dgm:style>
      </dgm:prSet>
      <dgm:spPr/>
      <dgm:t>
        <a:bodyPr/>
        <a:lstStyle/>
        <a:p>
          <a:r>
            <a:rPr lang="en-NZ" dirty="0" smtClean="0"/>
            <a:t>Health &amp; Nutrition </a:t>
          </a:r>
          <a:endParaRPr lang="en-NZ" dirty="0"/>
        </a:p>
      </dgm:t>
    </dgm:pt>
    <dgm:pt modelId="{B893153C-21C9-48C5-BA2A-0594066CDFB6}" type="parTrans" cxnId="{590DCFA5-9F2C-43F7-92D0-7E6A469C66D2}">
      <dgm:prSet/>
      <dgm:spPr/>
      <dgm:t>
        <a:bodyPr/>
        <a:lstStyle/>
        <a:p>
          <a:endParaRPr lang="en-NZ"/>
        </a:p>
      </dgm:t>
    </dgm:pt>
    <dgm:pt modelId="{2586B529-7AAC-4810-84A1-CF12906FE775}" type="sibTrans" cxnId="{590DCFA5-9F2C-43F7-92D0-7E6A469C66D2}">
      <dgm:prSet/>
      <dgm:spPr/>
      <dgm:t>
        <a:bodyPr/>
        <a:lstStyle/>
        <a:p>
          <a:endParaRPr lang="en-NZ"/>
        </a:p>
      </dgm:t>
    </dgm:pt>
    <dgm:pt modelId="{2B102943-55F9-42A7-8D1F-1CCC583F812C}">
      <dgm:prSet phldrT="[Text]">
        <dgm:style>
          <a:lnRef idx="1">
            <a:schemeClr val="accent1"/>
          </a:lnRef>
          <a:fillRef idx="2">
            <a:schemeClr val="accent1"/>
          </a:fillRef>
          <a:effectRef idx="1">
            <a:schemeClr val="accent1"/>
          </a:effectRef>
          <a:fontRef idx="minor">
            <a:schemeClr val="dk1"/>
          </a:fontRef>
        </dgm:style>
      </dgm:prSet>
      <dgm:spPr/>
      <dgm:t>
        <a:bodyPr/>
        <a:lstStyle/>
        <a:p>
          <a:r>
            <a:rPr lang="en-NZ" dirty="0" smtClean="0"/>
            <a:t>Shelter </a:t>
          </a:r>
          <a:endParaRPr lang="en-NZ" dirty="0"/>
        </a:p>
      </dgm:t>
    </dgm:pt>
    <dgm:pt modelId="{903053B1-6E1A-41DC-B1BE-62785DD79952}" type="parTrans" cxnId="{F83FF0FC-6C5E-4878-82C0-DA8FA09A3EE0}">
      <dgm:prSet/>
      <dgm:spPr/>
      <dgm:t>
        <a:bodyPr/>
        <a:lstStyle/>
        <a:p>
          <a:endParaRPr lang="en-NZ"/>
        </a:p>
      </dgm:t>
    </dgm:pt>
    <dgm:pt modelId="{93B422B6-6026-4D6A-BB9F-41B59562BA0A}" type="sibTrans" cxnId="{F83FF0FC-6C5E-4878-82C0-DA8FA09A3EE0}">
      <dgm:prSet/>
      <dgm:spPr/>
      <dgm:t>
        <a:bodyPr/>
        <a:lstStyle/>
        <a:p>
          <a:endParaRPr lang="en-NZ"/>
        </a:p>
      </dgm:t>
    </dgm:pt>
    <dgm:pt modelId="{92487DA9-99BF-4368-95C4-37E7FD07BEAF}">
      <dgm:prSet phldrT="[Text]">
        <dgm:style>
          <a:lnRef idx="1">
            <a:schemeClr val="accent5"/>
          </a:lnRef>
          <a:fillRef idx="2">
            <a:schemeClr val="accent5"/>
          </a:fillRef>
          <a:effectRef idx="1">
            <a:schemeClr val="accent5"/>
          </a:effectRef>
          <a:fontRef idx="minor">
            <a:schemeClr val="dk1"/>
          </a:fontRef>
        </dgm:style>
      </dgm:prSet>
      <dgm:spPr/>
      <dgm:t>
        <a:bodyPr/>
        <a:lstStyle/>
        <a:p>
          <a:r>
            <a:rPr lang="en-NZ" dirty="0" smtClean="0"/>
            <a:t>Logistics</a:t>
          </a:r>
          <a:endParaRPr lang="en-NZ" dirty="0"/>
        </a:p>
      </dgm:t>
    </dgm:pt>
    <dgm:pt modelId="{20DA7AC1-0396-4A88-8356-0CF758C6D6C9}" type="parTrans" cxnId="{92231466-2205-455D-B47A-9DD13AA564B9}">
      <dgm:prSet/>
      <dgm:spPr/>
      <dgm:t>
        <a:bodyPr/>
        <a:lstStyle/>
        <a:p>
          <a:endParaRPr lang="en-NZ"/>
        </a:p>
      </dgm:t>
    </dgm:pt>
    <dgm:pt modelId="{18B5A1E7-FDCA-4224-BB97-364C9D3D85B5}" type="sibTrans" cxnId="{92231466-2205-455D-B47A-9DD13AA564B9}">
      <dgm:prSet/>
      <dgm:spPr/>
      <dgm:t>
        <a:bodyPr/>
        <a:lstStyle/>
        <a:p>
          <a:endParaRPr lang="en-NZ"/>
        </a:p>
      </dgm:t>
    </dgm:pt>
    <dgm:pt modelId="{B98AE099-C8B7-49D8-9315-389C34F8E9BE}">
      <dgm:prSet phldrT="[Text]">
        <dgm:style>
          <a:lnRef idx="1">
            <a:schemeClr val="accent1"/>
          </a:lnRef>
          <a:fillRef idx="2">
            <a:schemeClr val="accent1"/>
          </a:fillRef>
          <a:effectRef idx="1">
            <a:schemeClr val="accent1"/>
          </a:effectRef>
          <a:fontRef idx="minor">
            <a:schemeClr val="dk1"/>
          </a:fontRef>
        </dgm:style>
      </dgm:prSet>
      <dgm:spPr/>
      <dgm:t>
        <a:bodyPr/>
        <a:lstStyle/>
        <a:p>
          <a:r>
            <a:rPr lang="en-NZ" dirty="0" smtClean="0"/>
            <a:t>Food Security &amp; Livelihoods </a:t>
          </a:r>
          <a:endParaRPr lang="en-NZ" dirty="0"/>
        </a:p>
      </dgm:t>
    </dgm:pt>
    <dgm:pt modelId="{DD56F4C1-244E-4E06-BA29-95BEEA4B8239}" type="parTrans" cxnId="{EB8140FE-41B9-4650-8C1C-55D3D9516A5E}">
      <dgm:prSet/>
      <dgm:spPr/>
      <dgm:t>
        <a:bodyPr/>
        <a:lstStyle/>
        <a:p>
          <a:endParaRPr lang="en-NZ"/>
        </a:p>
      </dgm:t>
    </dgm:pt>
    <dgm:pt modelId="{1CF58A1D-2C87-4E8B-B146-752EEBF22D51}" type="sibTrans" cxnId="{EB8140FE-41B9-4650-8C1C-55D3D9516A5E}">
      <dgm:prSet/>
      <dgm:spPr/>
      <dgm:t>
        <a:bodyPr/>
        <a:lstStyle/>
        <a:p>
          <a:endParaRPr lang="en-NZ"/>
        </a:p>
      </dgm:t>
    </dgm:pt>
    <dgm:pt modelId="{EACE727C-74E6-4EE9-9EE5-4C4452333373}">
      <dgm:prSet phldrT="[Text]">
        <dgm:style>
          <a:lnRef idx="1">
            <a:schemeClr val="accent4"/>
          </a:lnRef>
          <a:fillRef idx="2">
            <a:schemeClr val="accent4"/>
          </a:fillRef>
          <a:effectRef idx="1">
            <a:schemeClr val="accent4"/>
          </a:effectRef>
          <a:fontRef idx="minor">
            <a:schemeClr val="dk1"/>
          </a:fontRef>
        </dgm:style>
      </dgm:prSet>
      <dgm:spPr/>
      <dgm:t>
        <a:bodyPr/>
        <a:lstStyle/>
        <a:p>
          <a:r>
            <a:rPr lang="en-NZ" dirty="0" smtClean="0"/>
            <a:t>Public works </a:t>
          </a:r>
          <a:r>
            <a:rPr lang="en-NZ" smtClean="0"/>
            <a:t>&amp; Utilities </a:t>
          </a:r>
          <a:endParaRPr lang="en-NZ" dirty="0"/>
        </a:p>
      </dgm:t>
    </dgm:pt>
    <dgm:pt modelId="{7736403E-F61F-4514-BDA0-8322784C94EC}" type="parTrans" cxnId="{13BE83CB-526C-40D2-BE82-08DBE461DEE0}">
      <dgm:prSet/>
      <dgm:spPr/>
      <dgm:t>
        <a:bodyPr/>
        <a:lstStyle/>
        <a:p>
          <a:endParaRPr lang="en-NZ"/>
        </a:p>
      </dgm:t>
    </dgm:pt>
    <dgm:pt modelId="{166DE8DE-5B26-4AF5-B318-AAE24A91E48C}" type="sibTrans" cxnId="{13BE83CB-526C-40D2-BE82-08DBE461DEE0}">
      <dgm:prSet/>
      <dgm:spPr/>
      <dgm:t>
        <a:bodyPr/>
        <a:lstStyle/>
        <a:p>
          <a:endParaRPr lang="en-NZ"/>
        </a:p>
      </dgm:t>
    </dgm:pt>
    <dgm:pt modelId="{86270C2F-62FA-4B63-9B92-5F3125B7906A}">
      <dgm:prSet phldrT="[Text]">
        <dgm:style>
          <a:lnRef idx="1">
            <a:schemeClr val="accent6"/>
          </a:lnRef>
          <a:fillRef idx="2">
            <a:schemeClr val="accent6"/>
          </a:fillRef>
          <a:effectRef idx="1">
            <a:schemeClr val="accent6"/>
          </a:effectRef>
          <a:fontRef idx="minor">
            <a:schemeClr val="dk1"/>
          </a:fontRef>
        </dgm:style>
      </dgm:prSet>
      <dgm:spPr/>
      <dgm:t>
        <a:bodyPr/>
        <a:lstStyle/>
        <a:p>
          <a:r>
            <a:rPr lang="en-NZ" dirty="0" smtClean="0"/>
            <a:t>Safety &amp; Protection</a:t>
          </a:r>
          <a:endParaRPr lang="en-NZ" dirty="0"/>
        </a:p>
      </dgm:t>
    </dgm:pt>
    <dgm:pt modelId="{6F4486FD-8F2C-47A0-A066-9B88BC522A7F}" type="parTrans" cxnId="{D3815365-EB8F-4191-9B48-365B60FF398E}">
      <dgm:prSet/>
      <dgm:spPr/>
      <dgm:t>
        <a:bodyPr/>
        <a:lstStyle/>
        <a:p>
          <a:endParaRPr lang="en-NZ"/>
        </a:p>
      </dgm:t>
    </dgm:pt>
    <dgm:pt modelId="{815B8C39-0AAF-4A3D-87EB-69B53AFD6FAC}" type="sibTrans" cxnId="{D3815365-EB8F-4191-9B48-365B60FF398E}">
      <dgm:prSet/>
      <dgm:spPr/>
      <dgm:t>
        <a:bodyPr/>
        <a:lstStyle/>
        <a:p>
          <a:endParaRPr lang="en-NZ"/>
        </a:p>
      </dgm:t>
    </dgm:pt>
    <dgm:pt modelId="{0067DCFA-C5D5-44E1-924F-0CA6CB87C9C3}">
      <dgm:prSet phldrT="[Text]">
        <dgm:style>
          <a:lnRef idx="1">
            <a:schemeClr val="accent2"/>
          </a:lnRef>
          <a:fillRef idx="2">
            <a:schemeClr val="accent2"/>
          </a:fillRef>
          <a:effectRef idx="1">
            <a:schemeClr val="accent2"/>
          </a:effectRef>
          <a:fontRef idx="minor">
            <a:schemeClr val="dk1"/>
          </a:fontRef>
        </dgm:style>
      </dgm:prSet>
      <dgm:spPr/>
      <dgm:t>
        <a:bodyPr/>
        <a:lstStyle/>
        <a:p>
          <a:r>
            <a:rPr lang="en-NZ" dirty="0" smtClean="0"/>
            <a:t>Education</a:t>
          </a:r>
          <a:endParaRPr lang="en-NZ" dirty="0"/>
        </a:p>
      </dgm:t>
    </dgm:pt>
    <dgm:pt modelId="{42DB2C62-C589-4029-81E7-298006BAAA1F}" type="parTrans" cxnId="{A2E7C7FE-DEA7-4CA6-A32F-64F650922F9D}">
      <dgm:prSet/>
      <dgm:spPr/>
      <dgm:t>
        <a:bodyPr/>
        <a:lstStyle/>
        <a:p>
          <a:endParaRPr lang="en-NZ"/>
        </a:p>
      </dgm:t>
    </dgm:pt>
    <dgm:pt modelId="{251002D6-AC54-4D6D-805A-3CBB8CA27023}" type="sibTrans" cxnId="{A2E7C7FE-DEA7-4CA6-A32F-64F650922F9D}">
      <dgm:prSet/>
      <dgm:spPr/>
      <dgm:t>
        <a:bodyPr/>
        <a:lstStyle/>
        <a:p>
          <a:endParaRPr lang="en-NZ"/>
        </a:p>
      </dgm:t>
    </dgm:pt>
    <dgm:pt modelId="{8566F030-D824-441E-99AE-75DD1DA9C4FA}">
      <dgm:prSet phldrT="[Text]"/>
      <dgm:spPr/>
      <dgm:t>
        <a:bodyPr/>
        <a:lstStyle/>
        <a:p>
          <a:endParaRPr lang="en-AU" dirty="0"/>
        </a:p>
      </dgm:t>
    </dgm:pt>
    <dgm:pt modelId="{ED62EB92-165F-457E-994D-C7C9FDC17337}" type="parTrans" cxnId="{8450C9D7-2B43-4E01-ACA1-AC2604A4BFD7}">
      <dgm:prSet/>
      <dgm:spPr/>
      <dgm:t>
        <a:bodyPr/>
        <a:lstStyle/>
        <a:p>
          <a:endParaRPr lang="en-AU"/>
        </a:p>
      </dgm:t>
    </dgm:pt>
    <dgm:pt modelId="{0EE47BEF-F726-4357-9C51-51E60E6787F0}" type="sibTrans" cxnId="{8450C9D7-2B43-4E01-ACA1-AC2604A4BFD7}">
      <dgm:prSet/>
      <dgm:spPr/>
      <dgm:t>
        <a:bodyPr/>
        <a:lstStyle/>
        <a:p>
          <a:endParaRPr lang="en-AU"/>
        </a:p>
      </dgm:t>
    </dgm:pt>
    <dgm:pt modelId="{D033CEAF-D6D7-417A-8882-2A1C2A4E5596}">
      <dgm:prSet phldrT="[Text]"/>
      <dgm:spPr/>
      <dgm:t>
        <a:bodyPr/>
        <a:lstStyle/>
        <a:p>
          <a:endParaRPr lang="en-AU" dirty="0"/>
        </a:p>
      </dgm:t>
    </dgm:pt>
    <dgm:pt modelId="{EF0E11FE-FC5C-4C84-9A00-77A96672FA3A}" type="parTrans" cxnId="{5A65BBBA-59C8-490A-A5A9-DFFB92F1D3A1}">
      <dgm:prSet/>
      <dgm:spPr/>
      <dgm:t>
        <a:bodyPr/>
        <a:lstStyle/>
        <a:p>
          <a:endParaRPr lang="en-AU"/>
        </a:p>
      </dgm:t>
    </dgm:pt>
    <dgm:pt modelId="{D598477C-9821-49EE-B75D-36727FDDFC5E}" type="sibTrans" cxnId="{5A65BBBA-59C8-490A-A5A9-DFFB92F1D3A1}">
      <dgm:prSet/>
      <dgm:spPr/>
      <dgm:t>
        <a:bodyPr/>
        <a:lstStyle/>
        <a:p>
          <a:endParaRPr lang="en-AU"/>
        </a:p>
      </dgm:t>
    </dgm:pt>
    <dgm:pt modelId="{96BC2960-924A-4CA2-A792-E76CB835AAA5}">
      <dgm:prSet phldrT="[Text]"/>
      <dgm:spPr/>
      <dgm:t>
        <a:bodyPr/>
        <a:lstStyle/>
        <a:p>
          <a:endParaRPr lang="en-AU" dirty="0"/>
        </a:p>
      </dgm:t>
    </dgm:pt>
    <dgm:pt modelId="{9117E5D9-7A8E-4776-A25C-D0DDD91E1C24}" type="parTrans" cxnId="{213231D2-3683-4467-90AE-2AED3B252258}">
      <dgm:prSet/>
      <dgm:spPr/>
      <dgm:t>
        <a:bodyPr/>
        <a:lstStyle/>
        <a:p>
          <a:endParaRPr lang="en-AU"/>
        </a:p>
      </dgm:t>
    </dgm:pt>
    <dgm:pt modelId="{378B6A51-FF63-49B7-A072-113976E5841E}" type="sibTrans" cxnId="{213231D2-3683-4467-90AE-2AED3B252258}">
      <dgm:prSet/>
      <dgm:spPr/>
      <dgm:t>
        <a:bodyPr/>
        <a:lstStyle/>
        <a:p>
          <a:endParaRPr lang="en-AU"/>
        </a:p>
      </dgm:t>
    </dgm:pt>
    <dgm:pt modelId="{937E2A7B-F3D4-4700-9280-037C1B2320F2}" type="pres">
      <dgm:prSet presAssocID="{66E16596-0A59-4D67-85D3-DE062F8BCE20}" presName="Name0" presStyleCnt="0">
        <dgm:presLayoutVars>
          <dgm:chMax val="1"/>
          <dgm:dir/>
          <dgm:animLvl val="ctr"/>
          <dgm:resizeHandles val="exact"/>
        </dgm:presLayoutVars>
      </dgm:prSet>
      <dgm:spPr/>
      <dgm:t>
        <a:bodyPr/>
        <a:lstStyle/>
        <a:p>
          <a:endParaRPr lang="en-AU"/>
        </a:p>
      </dgm:t>
    </dgm:pt>
    <dgm:pt modelId="{A1E14E80-F9F7-47CD-9364-F1900C7844BD}" type="pres">
      <dgm:prSet presAssocID="{4319020A-6CDE-4787-BE20-A08002E466C9}" presName="centerShape" presStyleLbl="node0" presStyleIdx="0" presStyleCnt="1" custScaleX="133494" custScaleY="128891"/>
      <dgm:spPr/>
      <dgm:t>
        <a:bodyPr/>
        <a:lstStyle/>
        <a:p>
          <a:endParaRPr lang="en-NZ"/>
        </a:p>
      </dgm:t>
    </dgm:pt>
    <dgm:pt modelId="{664C8BDA-1F87-466E-BAD8-64FECB0C3EE0}" type="pres">
      <dgm:prSet presAssocID="{BF866B36-A689-4C2B-8E16-224B119E6A69}" presName="node" presStyleLbl="node1" presStyleIdx="0" presStyleCnt="8">
        <dgm:presLayoutVars>
          <dgm:bulletEnabled val="1"/>
        </dgm:presLayoutVars>
      </dgm:prSet>
      <dgm:spPr/>
      <dgm:t>
        <a:bodyPr/>
        <a:lstStyle/>
        <a:p>
          <a:endParaRPr lang="en-AU"/>
        </a:p>
      </dgm:t>
    </dgm:pt>
    <dgm:pt modelId="{8ED36ED1-7859-4FE3-9A8C-B30809547B8B}" type="pres">
      <dgm:prSet presAssocID="{BF866B36-A689-4C2B-8E16-224B119E6A69}" presName="dummy" presStyleCnt="0"/>
      <dgm:spPr/>
    </dgm:pt>
    <dgm:pt modelId="{1F80E222-6500-4391-8061-B47BE26A8575}" type="pres">
      <dgm:prSet presAssocID="{9878B918-0382-4025-8A8F-397F4851E246}" presName="sibTrans" presStyleLbl="sibTrans2D1" presStyleIdx="0" presStyleCnt="8"/>
      <dgm:spPr/>
      <dgm:t>
        <a:bodyPr/>
        <a:lstStyle/>
        <a:p>
          <a:endParaRPr lang="en-AU"/>
        </a:p>
      </dgm:t>
    </dgm:pt>
    <dgm:pt modelId="{E19F53C3-1BF3-47A1-BCE8-21968233939B}" type="pres">
      <dgm:prSet presAssocID="{F36468C4-E31C-4957-9EC5-4C6CD6AA2ED2}" presName="node" presStyleLbl="node1" presStyleIdx="1" presStyleCnt="8">
        <dgm:presLayoutVars>
          <dgm:bulletEnabled val="1"/>
        </dgm:presLayoutVars>
      </dgm:prSet>
      <dgm:spPr/>
      <dgm:t>
        <a:bodyPr/>
        <a:lstStyle/>
        <a:p>
          <a:endParaRPr lang="en-AU"/>
        </a:p>
      </dgm:t>
    </dgm:pt>
    <dgm:pt modelId="{D021D551-5B4B-49D2-90CF-7D4EA00557E3}" type="pres">
      <dgm:prSet presAssocID="{F36468C4-E31C-4957-9EC5-4C6CD6AA2ED2}" presName="dummy" presStyleCnt="0"/>
      <dgm:spPr/>
    </dgm:pt>
    <dgm:pt modelId="{2233E1A2-62C6-4FEA-B593-29EDC7CAEE0E}" type="pres">
      <dgm:prSet presAssocID="{2586B529-7AAC-4810-84A1-CF12906FE775}" presName="sibTrans" presStyleLbl="sibTrans2D1" presStyleIdx="1" presStyleCnt="8"/>
      <dgm:spPr/>
      <dgm:t>
        <a:bodyPr/>
        <a:lstStyle/>
        <a:p>
          <a:endParaRPr lang="en-AU"/>
        </a:p>
      </dgm:t>
    </dgm:pt>
    <dgm:pt modelId="{FCECB6EA-64CB-4862-80BC-8486F7E7D883}" type="pres">
      <dgm:prSet presAssocID="{2B102943-55F9-42A7-8D1F-1CCC583F812C}" presName="node" presStyleLbl="node1" presStyleIdx="2" presStyleCnt="8">
        <dgm:presLayoutVars>
          <dgm:bulletEnabled val="1"/>
        </dgm:presLayoutVars>
      </dgm:prSet>
      <dgm:spPr/>
      <dgm:t>
        <a:bodyPr/>
        <a:lstStyle/>
        <a:p>
          <a:endParaRPr lang="en-NZ"/>
        </a:p>
      </dgm:t>
    </dgm:pt>
    <dgm:pt modelId="{6C2B3071-6F73-4873-ADE8-30BF9B3182F6}" type="pres">
      <dgm:prSet presAssocID="{2B102943-55F9-42A7-8D1F-1CCC583F812C}" presName="dummy" presStyleCnt="0"/>
      <dgm:spPr/>
    </dgm:pt>
    <dgm:pt modelId="{35F86C03-BB67-4DD2-94D7-3B561FF57F7D}" type="pres">
      <dgm:prSet presAssocID="{93B422B6-6026-4D6A-BB9F-41B59562BA0A}" presName="sibTrans" presStyleLbl="sibTrans2D1" presStyleIdx="2" presStyleCnt="8"/>
      <dgm:spPr/>
      <dgm:t>
        <a:bodyPr/>
        <a:lstStyle/>
        <a:p>
          <a:endParaRPr lang="en-AU"/>
        </a:p>
      </dgm:t>
    </dgm:pt>
    <dgm:pt modelId="{E16490A3-FB0D-44E9-B44E-47B92F0C789A}" type="pres">
      <dgm:prSet presAssocID="{92487DA9-99BF-4368-95C4-37E7FD07BEAF}" presName="node" presStyleLbl="node1" presStyleIdx="3" presStyleCnt="8">
        <dgm:presLayoutVars>
          <dgm:bulletEnabled val="1"/>
        </dgm:presLayoutVars>
      </dgm:prSet>
      <dgm:spPr/>
      <dgm:t>
        <a:bodyPr/>
        <a:lstStyle/>
        <a:p>
          <a:endParaRPr lang="en-AU"/>
        </a:p>
      </dgm:t>
    </dgm:pt>
    <dgm:pt modelId="{8753A92D-FB47-40B1-B360-CF8B8ABE971C}" type="pres">
      <dgm:prSet presAssocID="{92487DA9-99BF-4368-95C4-37E7FD07BEAF}" presName="dummy" presStyleCnt="0"/>
      <dgm:spPr/>
    </dgm:pt>
    <dgm:pt modelId="{AD0147C2-0C28-4F81-832F-D79BF72CD1D1}" type="pres">
      <dgm:prSet presAssocID="{18B5A1E7-FDCA-4224-BB97-364C9D3D85B5}" presName="sibTrans" presStyleLbl="sibTrans2D1" presStyleIdx="3" presStyleCnt="8"/>
      <dgm:spPr/>
      <dgm:t>
        <a:bodyPr/>
        <a:lstStyle/>
        <a:p>
          <a:endParaRPr lang="en-AU"/>
        </a:p>
      </dgm:t>
    </dgm:pt>
    <dgm:pt modelId="{2D437406-B31E-4E34-BEFF-52C154471A4A}" type="pres">
      <dgm:prSet presAssocID="{B98AE099-C8B7-49D8-9315-389C34F8E9BE}" presName="node" presStyleLbl="node1" presStyleIdx="4" presStyleCnt="8">
        <dgm:presLayoutVars>
          <dgm:bulletEnabled val="1"/>
        </dgm:presLayoutVars>
      </dgm:prSet>
      <dgm:spPr/>
      <dgm:t>
        <a:bodyPr/>
        <a:lstStyle/>
        <a:p>
          <a:endParaRPr lang="en-AU"/>
        </a:p>
      </dgm:t>
    </dgm:pt>
    <dgm:pt modelId="{AC77546E-4D2A-4336-AF87-E79C3FA73476}" type="pres">
      <dgm:prSet presAssocID="{B98AE099-C8B7-49D8-9315-389C34F8E9BE}" presName="dummy" presStyleCnt="0"/>
      <dgm:spPr/>
    </dgm:pt>
    <dgm:pt modelId="{72BC1649-2D41-4CD9-A635-56381CCB7DF6}" type="pres">
      <dgm:prSet presAssocID="{1CF58A1D-2C87-4E8B-B146-752EEBF22D51}" presName="sibTrans" presStyleLbl="sibTrans2D1" presStyleIdx="4" presStyleCnt="8"/>
      <dgm:spPr/>
      <dgm:t>
        <a:bodyPr/>
        <a:lstStyle/>
        <a:p>
          <a:endParaRPr lang="en-AU"/>
        </a:p>
      </dgm:t>
    </dgm:pt>
    <dgm:pt modelId="{74C89816-A31D-4E1D-8DF8-9103AB5C3ADD}" type="pres">
      <dgm:prSet presAssocID="{86270C2F-62FA-4B63-9B92-5F3125B7906A}" presName="node" presStyleLbl="node1" presStyleIdx="5" presStyleCnt="8">
        <dgm:presLayoutVars>
          <dgm:bulletEnabled val="1"/>
        </dgm:presLayoutVars>
      </dgm:prSet>
      <dgm:spPr/>
      <dgm:t>
        <a:bodyPr/>
        <a:lstStyle/>
        <a:p>
          <a:endParaRPr lang="en-AU"/>
        </a:p>
      </dgm:t>
    </dgm:pt>
    <dgm:pt modelId="{F0D7930D-2905-4AAD-989E-1AC1F143122A}" type="pres">
      <dgm:prSet presAssocID="{86270C2F-62FA-4B63-9B92-5F3125B7906A}" presName="dummy" presStyleCnt="0"/>
      <dgm:spPr/>
    </dgm:pt>
    <dgm:pt modelId="{697305B4-7B7A-4D35-88A8-E9B4B4524E2C}" type="pres">
      <dgm:prSet presAssocID="{815B8C39-0AAF-4A3D-87EB-69B53AFD6FAC}" presName="sibTrans" presStyleLbl="sibTrans2D1" presStyleIdx="5" presStyleCnt="8"/>
      <dgm:spPr/>
      <dgm:t>
        <a:bodyPr/>
        <a:lstStyle/>
        <a:p>
          <a:endParaRPr lang="en-AU"/>
        </a:p>
      </dgm:t>
    </dgm:pt>
    <dgm:pt modelId="{C97B530D-FA6E-4497-AE6A-C1158722ED00}" type="pres">
      <dgm:prSet presAssocID="{0067DCFA-C5D5-44E1-924F-0CA6CB87C9C3}" presName="node" presStyleLbl="node1" presStyleIdx="6" presStyleCnt="8">
        <dgm:presLayoutVars>
          <dgm:bulletEnabled val="1"/>
        </dgm:presLayoutVars>
      </dgm:prSet>
      <dgm:spPr/>
      <dgm:t>
        <a:bodyPr/>
        <a:lstStyle/>
        <a:p>
          <a:endParaRPr lang="en-AU"/>
        </a:p>
      </dgm:t>
    </dgm:pt>
    <dgm:pt modelId="{791A1F8F-3659-4206-B991-0D91B13AB1D6}" type="pres">
      <dgm:prSet presAssocID="{0067DCFA-C5D5-44E1-924F-0CA6CB87C9C3}" presName="dummy" presStyleCnt="0"/>
      <dgm:spPr/>
    </dgm:pt>
    <dgm:pt modelId="{BB4693FD-2385-4609-85F6-804B80E3DF5F}" type="pres">
      <dgm:prSet presAssocID="{251002D6-AC54-4D6D-805A-3CBB8CA27023}" presName="sibTrans" presStyleLbl="sibTrans2D1" presStyleIdx="6" presStyleCnt="8"/>
      <dgm:spPr/>
      <dgm:t>
        <a:bodyPr/>
        <a:lstStyle/>
        <a:p>
          <a:endParaRPr lang="en-AU"/>
        </a:p>
      </dgm:t>
    </dgm:pt>
    <dgm:pt modelId="{0A6DAF3A-4215-4643-B228-1D99158FBDF7}" type="pres">
      <dgm:prSet presAssocID="{EACE727C-74E6-4EE9-9EE5-4C4452333373}" presName="node" presStyleLbl="node1" presStyleIdx="7" presStyleCnt="8">
        <dgm:presLayoutVars>
          <dgm:bulletEnabled val="1"/>
        </dgm:presLayoutVars>
      </dgm:prSet>
      <dgm:spPr/>
      <dgm:t>
        <a:bodyPr/>
        <a:lstStyle/>
        <a:p>
          <a:endParaRPr lang="en-NZ"/>
        </a:p>
      </dgm:t>
    </dgm:pt>
    <dgm:pt modelId="{8C3BE94F-9228-4DD3-8106-63D885EB86D4}" type="pres">
      <dgm:prSet presAssocID="{EACE727C-74E6-4EE9-9EE5-4C4452333373}" presName="dummy" presStyleCnt="0"/>
      <dgm:spPr/>
    </dgm:pt>
    <dgm:pt modelId="{4220A0DC-EB34-49C4-BDC9-75DA2416FEF3}" type="pres">
      <dgm:prSet presAssocID="{166DE8DE-5B26-4AF5-B318-AAE24A91E48C}" presName="sibTrans" presStyleLbl="sibTrans2D1" presStyleIdx="7" presStyleCnt="8"/>
      <dgm:spPr/>
      <dgm:t>
        <a:bodyPr/>
        <a:lstStyle/>
        <a:p>
          <a:endParaRPr lang="en-AU"/>
        </a:p>
      </dgm:t>
    </dgm:pt>
  </dgm:ptLst>
  <dgm:cxnLst>
    <dgm:cxn modelId="{1849EE9D-7E36-42CA-98E8-40EFEE703C13}" type="presOf" srcId="{2B102943-55F9-42A7-8D1F-1CCC583F812C}" destId="{FCECB6EA-64CB-4862-80BC-8486F7E7D883}" srcOrd="0" destOrd="0" presId="urn:microsoft.com/office/officeart/2005/8/layout/radial6"/>
    <dgm:cxn modelId="{6C0F1F1E-2BC6-442C-BCE0-18E1A744526A}" type="presOf" srcId="{1CF58A1D-2C87-4E8B-B146-752EEBF22D51}" destId="{72BC1649-2D41-4CD9-A635-56381CCB7DF6}" srcOrd="0" destOrd="0" presId="urn:microsoft.com/office/officeart/2005/8/layout/radial6"/>
    <dgm:cxn modelId="{32E31BA2-BBB1-4C87-B7A6-F3F425E6D89C}" type="presOf" srcId="{EACE727C-74E6-4EE9-9EE5-4C4452333373}" destId="{0A6DAF3A-4215-4643-B228-1D99158FBDF7}" srcOrd="0" destOrd="0" presId="urn:microsoft.com/office/officeart/2005/8/layout/radial6"/>
    <dgm:cxn modelId="{48708A8A-46DC-45B2-AB63-811FDC202F1B}" type="presOf" srcId="{9878B918-0382-4025-8A8F-397F4851E246}" destId="{1F80E222-6500-4391-8061-B47BE26A8575}" srcOrd="0" destOrd="0" presId="urn:microsoft.com/office/officeart/2005/8/layout/radial6"/>
    <dgm:cxn modelId="{66623BCD-A8D8-4355-ACDF-0C8B83F4C202}" type="presOf" srcId="{166DE8DE-5B26-4AF5-B318-AAE24A91E48C}" destId="{4220A0DC-EB34-49C4-BDC9-75DA2416FEF3}" srcOrd="0" destOrd="0" presId="urn:microsoft.com/office/officeart/2005/8/layout/radial6"/>
    <dgm:cxn modelId="{E1F79763-45F4-4C3D-B4E4-9264C706076E}" type="presOf" srcId="{B98AE099-C8B7-49D8-9315-389C34F8E9BE}" destId="{2D437406-B31E-4E34-BEFF-52C154471A4A}" srcOrd="0" destOrd="0" presId="urn:microsoft.com/office/officeart/2005/8/layout/radial6"/>
    <dgm:cxn modelId="{F83FF0FC-6C5E-4878-82C0-DA8FA09A3EE0}" srcId="{4319020A-6CDE-4787-BE20-A08002E466C9}" destId="{2B102943-55F9-42A7-8D1F-1CCC583F812C}" srcOrd="2" destOrd="0" parTransId="{903053B1-6E1A-41DC-B1BE-62785DD79952}" sibTransId="{93B422B6-6026-4D6A-BB9F-41B59562BA0A}"/>
    <dgm:cxn modelId="{28E0665A-2358-4766-BE1E-5F2136CDF8EE}" type="presOf" srcId="{4319020A-6CDE-4787-BE20-A08002E466C9}" destId="{A1E14E80-F9F7-47CD-9364-F1900C7844BD}" srcOrd="0" destOrd="0" presId="urn:microsoft.com/office/officeart/2005/8/layout/radial6"/>
    <dgm:cxn modelId="{A2E7C7FE-DEA7-4CA6-A32F-64F650922F9D}" srcId="{4319020A-6CDE-4787-BE20-A08002E466C9}" destId="{0067DCFA-C5D5-44E1-924F-0CA6CB87C9C3}" srcOrd="6" destOrd="0" parTransId="{42DB2C62-C589-4029-81E7-298006BAAA1F}" sibTransId="{251002D6-AC54-4D6D-805A-3CBB8CA27023}"/>
    <dgm:cxn modelId="{44EAED59-7FC3-4B3F-A1AC-77F0DAF5E1DE}" type="presOf" srcId="{92487DA9-99BF-4368-95C4-37E7FD07BEAF}" destId="{E16490A3-FB0D-44E9-B44E-47B92F0C789A}" srcOrd="0" destOrd="0" presId="urn:microsoft.com/office/officeart/2005/8/layout/radial6"/>
    <dgm:cxn modelId="{AD482AB0-9D57-4073-97E5-8B5E0D1196C6}" type="presOf" srcId="{F36468C4-E31C-4957-9EC5-4C6CD6AA2ED2}" destId="{E19F53C3-1BF3-47A1-BCE8-21968233939B}" srcOrd="0" destOrd="0" presId="urn:microsoft.com/office/officeart/2005/8/layout/radial6"/>
    <dgm:cxn modelId="{92231466-2205-455D-B47A-9DD13AA564B9}" srcId="{4319020A-6CDE-4787-BE20-A08002E466C9}" destId="{92487DA9-99BF-4368-95C4-37E7FD07BEAF}" srcOrd="3" destOrd="0" parTransId="{20DA7AC1-0396-4A88-8356-0CF758C6D6C9}" sibTransId="{18B5A1E7-FDCA-4224-BB97-364C9D3D85B5}"/>
    <dgm:cxn modelId="{154B7242-0350-4EA3-8FB8-3F6CE1CEF7A7}" srcId="{4319020A-6CDE-4787-BE20-A08002E466C9}" destId="{BF866B36-A689-4C2B-8E16-224B119E6A69}" srcOrd="0" destOrd="0" parTransId="{0A74C650-64E0-46AD-9039-9CAE9E2B3C3E}" sibTransId="{9878B918-0382-4025-8A8F-397F4851E246}"/>
    <dgm:cxn modelId="{F8EC8174-B750-4BFD-A0DD-03A2E5BDBEB0}" type="presOf" srcId="{18B5A1E7-FDCA-4224-BB97-364C9D3D85B5}" destId="{AD0147C2-0C28-4F81-832F-D79BF72CD1D1}" srcOrd="0" destOrd="0" presId="urn:microsoft.com/office/officeart/2005/8/layout/radial6"/>
    <dgm:cxn modelId="{8A621841-D165-4E67-BA71-98CE7C7359AB}" type="presOf" srcId="{66E16596-0A59-4D67-85D3-DE062F8BCE20}" destId="{937E2A7B-F3D4-4700-9280-037C1B2320F2}" srcOrd="0" destOrd="0" presId="urn:microsoft.com/office/officeart/2005/8/layout/radial6"/>
    <dgm:cxn modelId="{5D45AD30-7571-4DD6-B5FC-F071583081AA}" type="presOf" srcId="{BF866B36-A689-4C2B-8E16-224B119E6A69}" destId="{664C8BDA-1F87-466E-BAD8-64FECB0C3EE0}" srcOrd="0" destOrd="0" presId="urn:microsoft.com/office/officeart/2005/8/layout/radial6"/>
    <dgm:cxn modelId="{E9251844-98E1-4FFD-A068-EF0B2E8ACBBD}" type="presOf" srcId="{2586B529-7AAC-4810-84A1-CF12906FE775}" destId="{2233E1A2-62C6-4FEA-B593-29EDC7CAEE0E}" srcOrd="0" destOrd="0" presId="urn:microsoft.com/office/officeart/2005/8/layout/radial6"/>
    <dgm:cxn modelId="{FF307FE3-9FD5-454C-94B7-4E1C5639545F}" type="presOf" srcId="{93B422B6-6026-4D6A-BB9F-41B59562BA0A}" destId="{35F86C03-BB67-4DD2-94D7-3B561FF57F7D}" srcOrd="0" destOrd="0" presId="urn:microsoft.com/office/officeart/2005/8/layout/radial6"/>
    <dgm:cxn modelId="{D3815365-EB8F-4191-9B48-365B60FF398E}" srcId="{4319020A-6CDE-4787-BE20-A08002E466C9}" destId="{86270C2F-62FA-4B63-9B92-5F3125B7906A}" srcOrd="5" destOrd="0" parTransId="{6F4486FD-8F2C-47A0-A066-9B88BC522A7F}" sibTransId="{815B8C39-0AAF-4A3D-87EB-69B53AFD6FAC}"/>
    <dgm:cxn modelId="{666309FC-27F9-4136-AC13-8CDE5ACB930C}" type="presOf" srcId="{0067DCFA-C5D5-44E1-924F-0CA6CB87C9C3}" destId="{C97B530D-FA6E-4497-AE6A-C1158722ED00}" srcOrd="0" destOrd="0" presId="urn:microsoft.com/office/officeart/2005/8/layout/radial6"/>
    <dgm:cxn modelId="{5A65BBBA-59C8-490A-A5A9-DFFB92F1D3A1}" srcId="{66E16596-0A59-4D67-85D3-DE062F8BCE20}" destId="{D033CEAF-D6D7-417A-8882-2A1C2A4E5596}" srcOrd="2" destOrd="0" parTransId="{EF0E11FE-FC5C-4C84-9A00-77A96672FA3A}" sibTransId="{D598477C-9821-49EE-B75D-36727FDDFC5E}"/>
    <dgm:cxn modelId="{4314A59B-EF9B-4612-BF8E-1D065AF7DDE8}" srcId="{66E16596-0A59-4D67-85D3-DE062F8BCE20}" destId="{4319020A-6CDE-4787-BE20-A08002E466C9}" srcOrd="0" destOrd="0" parTransId="{07CB238D-8DCB-4FFD-B73A-ED373711DDCB}" sibTransId="{64A58ABB-19A8-424A-AA05-9B056B439313}"/>
    <dgm:cxn modelId="{213231D2-3683-4467-90AE-2AED3B252258}" srcId="{66E16596-0A59-4D67-85D3-DE062F8BCE20}" destId="{96BC2960-924A-4CA2-A792-E76CB835AAA5}" srcOrd="3" destOrd="0" parTransId="{9117E5D9-7A8E-4776-A25C-D0DDD91E1C24}" sibTransId="{378B6A51-FF63-49B7-A072-113976E5841E}"/>
    <dgm:cxn modelId="{AD8F7ED8-3D9C-49A9-9605-2EE136BC8308}" type="presOf" srcId="{251002D6-AC54-4D6D-805A-3CBB8CA27023}" destId="{BB4693FD-2385-4609-85F6-804B80E3DF5F}" srcOrd="0" destOrd="0" presId="urn:microsoft.com/office/officeart/2005/8/layout/radial6"/>
    <dgm:cxn modelId="{13BE83CB-526C-40D2-BE82-08DBE461DEE0}" srcId="{4319020A-6CDE-4787-BE20-A08002E466C9}" destId="{EACE727C-74E6-4EE9-9EE5-4C4452333373}" srcOrd="7" destOrd="0" parTransId="{7736403E-F61F-4514-BDA0-8322784C94EC}" sibTransId="{166DE8DE-5B26-4AF5-B318-AAE24A91E48C}"/>
    <dgm:cxn modelId="{EB8140FE-41B9-4650-8C1C-55D3D9516A5E}" srcId="{4319020A-6CDE-4787-BE20-A08002E466C9}" destId="{B98AE099-C8B7-49D8-9315-389C34F8E9BE}" srcOrd="4" destOrd="0" parTransId="{DD56F4C1-244E-4E06-BA29-95BEEA4B8239}" sibTransId="{1CF58A1D-2C87-4E8B-B146-752EEBF22D51}"/>
    <dgm:cxn modelId="{24FC02FE-E94A-4623-A1D2-3371DF1C527E}" type="presOf" srcId="{815B8C39-0AAF-4A3D-87EB-69B53AFD6FAC}" destId="{697305B4-7B7A-4D35-88A8-E9B4B4524E2C}" srcOrd="0" destOrd="0" presId="urn:microsoft.com/office/officeart/2005/8/layout/radial6"/>
    <dgm:cxn modelId="{FB216FE8-C3CD-4597-BB65-9BB249F58E53}" type="presOf" srcId="{86270C2F-62FA-4B63-9B92-5F3125B7906A}" destId="{74C89816-A31D-4E1D-8DF8-9103AB5C3ADD}" srcOrd="0" destOrd="0" presId="urn:microsoft.com/office/officeart/2005/8/layout/radial6"/>
    <dgm:cxn modelId="{590DCFA5-9F2C-43F7-92D0-7E6A469C66D2}" srcId="{4319020A-6CDE-4787-BE20-A08002E466C9}" destId="{F36468C4-E31C-4957-9EC5-4C6CD6AA2ED2}" srcOrd="1" destOrd="0" parTransId="{B893153C-21C9-48C5-BA2A-0594066CDFB6}" sibTransId="{2586B529-7AAC-4810-84A1-CF12906FE775}"/>
    <dgm:cxn modelId="{8450C9D7-2B43-4E01-ACA1-AC2604A4BFD7}" srcId="{66E16596-0A59-4D67-85D3-DE062F8BCE20}" destId="{8566F030-D824-441E-99AE-75DD1DA9C4FA}" srcOrd="1" destOrd="0" parTransId="{ED62EB92-165F-457E-994D-C7C9FDC17337}" sibTransId="{0EE47BEF-F726-4357-9C51-51E60E6787F0}"/>
    <dgm:cxn modelId="{944D19F5-A243-4736-94D3-C960F7337E83}" type="presParOf" srcId="{937E2A7B-F3D4-4700-9280-037C1B2320F2}" destId="{A1E14E80-F9F7-47CD-9364-F1900C7844BD}" srcOrd="0" destOrd="0" presId="urn:microsoft.com/office/officeart/2005/8/layout/radial6"/>
    <dgm:cxn modelId="{BF995371-69EC-4836-A632-FE7BA69F4A88}" type="presParOf" srcId="{937E2A7B-F3D4-4700-9280-037C1B2320F2}" destId="{664C8BDA-1F87-466E-BAD8-64FECB0C3EE0}" srcOrd="1" destOrd="0" presId="urn:microsoft.com/office/officeart/2005/8/layout/radial6"/>
    <dgm:cxn modelId="{AB84F890-C822-4369-901A-68247B204E09}" type="presParOf" srcId="{937E2A7B-F3D4-4700-9280-037C1B2320F2}" destId="{8ED36ED1-7859-4FE3-9A8C-B30809547B8B}" srcOrd="2" destOrd="0" presId="urn:microsoft.com/office/officeart/2005/8/layout/radial6"/>
    <dgm:cxn modelId="{D9B9E9CE-2E52-43BB-81B7-0F7EAC243316}" type="presParOf" srcId="{937E2A7B-F3D4-4700-9280-037C1B2320F2}" destId="{1F80E222-6500-4391-8061-B47BE26A8575}" srcOrd="3" destOrd="0" presId="urn:microsoft.com/office/officeart/2005/8/layout/radial6"/>
    <dgm:cxn modelId="{45196A30-C2E6-4F58-B455-61AF2D77ED1E}" type="presParOf" srcId="{937E2A7B-F3D4-4700-9280-037C1B2320F2}" destId="{E19F53C3-1BF3-47A1-BCE8-21968233939B}" srcOrd="4" destOrd="0" presId="urn:microsoft.com/office/officeart/2005/8/layout/radial6"/>
    <dgm:cxn modelId="{06DCFFB8-35BB-4A8F-A7D8-DB2CB22EF272}" type="presParOf" srcId="{937E2A7B-F3D4-4700-9280-037C1B2320F2}" destId="{D021D551-5B4B-49D2-90CF-7D4EA00557E3}" srcOrd="5" destOrd="0" presId="urn:microsoft.com/office/officeart/2005/8/layout/radial6"/>
    <dgm:cxn modelId="{CFEA16D4-2937-49A3-8FD9-6C4BA204C16E}" type="presParOf" srcId="{937E2A7B-F3D4-4700-9280-037C1B2320F2}" destId="{2233E1A2-62C6-4FEA-B593-29EDC7CAEE0E}" srcOrd="6" destOrd="0" presId="urn:microsoft.com/office/officeart/2005/8/layout/radial6"/>
    <dgm:cxn modelId="{7852E652-465E-4BD5-8FD9-9500D10CB54A}" type="presParOf" srcId="{937E2A7B-F3D4-4700-9280-037C1B2320F2}" destId="{FCECB6EA-64CB-4862-80BC-8486F7E7D883}" srcOrd="7" destOrd="0" presId="urn:microsoft.com/office/officeart/2005/8/layout/radial6"/>
    <dgm:cxn modelId="{A056C112-614C-4769-8EB4-3F08F951CFB5}" type="presParOf" srcId="{937E2A7B-F3D4-4700-9280-037C1B2320F2}" destId="{6C2B3071-6F73-4873-ADE8-30BF9B3182F6}" srcOrd="8" destOrd="0" presId="urn:microsoft.com/office/officeart/2005/8/layout/radial6"/>
    <dgm:cxn modelId="{B09C313C-9575-4943-8960-931E69D938EF}" type="presParOf" srcId="{937E2A7B-F3D4-4700-9280-037C1B2320F2}" destId="{35F86C03-BB67-4DD2-94D7-3B561FF57F7D}" srcOrd="9" destOrd="0" presId="urn:microsoft.com/office/officeart/2005/8/layout/radial6"/>
    <dgm:cxn modelId="{EAB5AA87-DD71-4994-B83E-9C740D4561E6}" type="presParOf" srcId="{937E2A7B-F3D4-4700-9280-037C1B2320F2}" destId="{E16490A3-FB0D-44E9-B44E-47B92F0C789A}" srcOrd="10" destOrd="0" presId="urn:microsoft.com/office/officeart/2005/8/layout/radial6"/>
    <dgm:cxn modelId="{80102E36-AFA2-4239-8915-4D12E6D62E36}" type="presParOf" srcId="{937E2A7B-F3D4-4700-9280-037C1B2320F2}" destId="{8753A92D-FB47-40B1-B360-CF8B8ABE971C}" srcOrd="11" destOrd="0" presId="urn:microsoft.com/office/officeart/2005/8/layout/radial6"/>
    <dgm:cxn modelId="{79BA42D9-C43C-4D44-A80B-945BB8F3A273}" type="presParOf" srcId="{937E2A7B-F3D4-4700-9280-037C1B2320F2}" destId="{AD0147C2-0C28-4F81-832F-D79BF72CD1D1}" srcOrd="12" destOrd="0" presId="urn:microsoft.com/office/officeart/2005/8/layout/radial6"/>
    <dgm:cxn modelId="{26F2EF53-D9DF-490B-8DDA-42283FF2245C}" type="presParOf" srcId="{937E2A7B-F3D4-4700-9280-037C1B2320F2}" destId="{2D437406-B31E-4E34-BEFF-52C154471A4A}" srcOrd="13" destOrd="0" presId="urn:microsoft.com/office/officeart/2005/8/layout/radial6"/>
    <dgm:cxn modelId="{02879C7A-D218-434A-B5FE-BB66D06BB0F8}" type="presParOf" srcId="{937E2A7B-F3D4-4700-9280-037C1B2320F2}" destId="{AC77546E-4D2A-4336-AF87-E79C3FA73476}" srcOrd="14" destOrd="0" presId="urn:microsoft.com/office/officeart/2005/8/layout/radial6"/>
    <dgm:cxn modelId="{2E33313F-F99F-454D-BE53-CEF68FAF10E9}" type="presParOf" srcId="{937E2A7B-F3D4-4700-9280-037C1B2320F2}" destId="{72BC1649-2D41-4CD9-A635-56381CCB7DF6}" srcOrd="15" destOrd="0" presId="urn:microsoft.com/office/officeart/2005/8/layout/radial6"/>
    <dgm:cxn modelId="{448AE4C5-D13B-4911-BDED-4AB4C963904E}" type="presParOf" srcId="{937E2A7B-F3D4-4700-9280-037C1B2320F2}" destId="{74C89816-A31D-4E1D-8DF8-9103AB5C3ADD}" srcOrd="16" destOrd="0" presId="urn:microsoft.com/office/officeart/2005/8/layout/radial6"/>
    <dgm:cxn modelId="{061702AA-D093-49AD-AAF5-F34353D2F1F8}" type="presParOf" srcId="{937E2A7B-F3D4-4700-9280-037C1B2320F2}" destId="{F0D7930D-2905-4AAD-989E-1AC1F143122A}" srcOrd="17" destOrd="0" presId="urn:microsoft.com/office/officeart/2005/8/layout/radial6"/>
    <dgm:cxn modelId="{C40DBBD1-53A9-42E6-BFE6-1E3DDF7351E3}" type="presParOf" srcId="{937E2A7B-F3D4-4700-9280-037C1B2320F2}" destId="{697305B4-7B7A-4D35-88A8-E9B4B4524E2C}" srcOrd="18" destOrd="0" presId="urn:microsoft.com/office/officeart/2005/8/layout/radial6"/>
    <dgm:cxn modelId="{E61F30CE-F98C-4022-9656-9263B2A98242}" type="presParOf" srcId="{937E2A7B-F3D4-4700-9280-037C1B2320F2}" destId="{C97B530D-FA6E-4497-AE6A-C1158722ED00}" srcOrd="19" destOrd="0" presId="urn:microsoft.com/office/officeart/2005/8/layout/radial6"/>
    <dgm:cxn modelId="{A364DF3C-B6DA-4078-ADAC-80E5906EE353}" type="presParOf" srcId="{937E2A7B-F3D4-4700-9280-037C1B2320F2}" destId="{791A1F8F-3659-4206-B991-0D91B13AB1D6}" srcOrd="20" destOrd="0" presId="urn:microsoft.com/office/officeart/2005/8/layout/radial6"/>
    <dgm:cxn modelId="{3BFC70D8-B7AD-4C49-89CE-FEBA7320BB42}" type="presParOf" srcId="{937E2A7B-F3D4-4700-9280-037C1B2320F2}" destId="{BB4693FD-2385-4609-85F6-804B80E3DF5F}" srcOrd="21" destOrd="0" presId="urn:microsoft.com/office/officeart/2005/8/layout/radial6"/>
    <dgm:cxn modelId="{691CAF4C-E626-4F33-8F21-578D3236A070}" type="presParOf" srcId="{937E2A7B-F3D4-4700-9280-037C1B2320F2}" destId="{0A6DAF3A-4215-4643-B228-1D99158FBDF7}" srcOrd="22" destOrd="0" presId="urn:microsoft.com/office/officeart/2005/8/layout/radial6"/>
    <dgm:cxn modelId="{FD39B75C-B44E-4D4F-B807-3287F007834A}" type="presParOf" srcId="{937E2A7B-F3D4-4700-9280-037C1B2320F2}" destId="{8C3BE94F-9228-4DD3-8106-63D885EB86D4}" srcOrd="23" destOrd="0" presId="urn:microsoft.com/office/officeart/2005/8/layout/radial6"/>
    <dgm:cxn modelId="{5D0C0251-F730-4504-994B-78F4F926F2C4}" type="presParOf" srcId="{937E2A7B-F3D4-4700-9280-037C1B2320F2}" destId="{4220A0DC-EB34-49C4-BDC9-75DA2416FEF3}"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B4BB43-FB2E-41CF-866F-4E50984A81FB}"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AU"/>
        </a:p>
      </dgm:t>
    </dgm:pt>
    <dgm:pt modelId="{842E7DB7-F374-4824-B5B6-9174F4948890}">
      <dgm:prSet phldrT="[Text]"/>
      <dgm:spPr>
        <a:solidFill>
          <a:srgbClr val="FFFF66"/>
        </a:solidFill>
        <a:ln>
          <a:solidFill>
            <a:srgbClr val="FFC000"/>
          </a:solidFill>
        </a:ln>
      </dgm:spPr>
      <dgm:t>
        <a:bodyPr/>
        <a:lstStyle/>
        <a:p>
          <a:r>
            <a:rPr lang="en-AU" dirty="0" smtClean="0">
              <a:solidFill>
                <a:schemeClr val="tx1"/>
              </a:solidFill>
            </a:rPr>
            <a:t>Preparedness</a:t>
          </a:r>
          <a:endParaRPr lang="en-AU" dirty="0">
            <a:solidFill>
              <a:schemeClr val="tx1"/>
            </a:solidFill>
          </a:endParaRPr>
        </a:p>
      </dgm:t>
    </dgm:pt>
    <dgm:pt modelId="{2442E91C-A376-4885-99A0-E7B67D592F79}" type="parTrans" cxnId="{3905D7BB-B768-48EA-99C2-64C683CB3F7C}">
      <dgm:prSet/>
      <dgm:spPr/>
      <dgm:t>
        <a:bodyPr/>
        <a:lstStyle/>
        <a:p>
          <a:endParaRPr lang="en-AU"/>
        </a:p>
      </dgm:t>
    </dgm:pt>
    <dgm:pt modelId="{98E6D7D3-0F63-4728-A460-F6EDDB4F0520}" type="sibTrans" cxnId="{3905D7BB-B768-48EA-99C2-64C683CB3F7C}">
      <dgm:prSet/>
      <dgm:spPr/>
      <dgm:t>
        <a:bodyPr/>
        <a:lstStyle/>
        <a:p>
          <a:endParaRPr lang="en-AU"/>
        </a:p>
      </dgm:t>
    </dgm:pt>
    <dgm:pt modelId="{9BB89403-32E1-4A07-AAE6-D141E55F4B0E}">
      <dgm:prSet phldrT="[Text]" custT="1"/>
      <dgm:spPr/>
      <dgm:t>
        <a:bodyPr/>
        <a:lstStyle/>
        <a:p>
          <a:r>
            <a:rPr lang="en-AU" sz="1400" dirty="0" smtClean="0"/>
            <a:t>The arrangements and systems to ensure that communities are prepared should an emergency occur and that all those resources and systems which are needed to cope with the affects can be efficiently mobilised and deployed</a:t>
          </a:r>
          <a:r>
            <a:rPr lang="en-AU" sz="1200" dirty="0" smtClean="0"/>
            <a:t>.</a:t>
          </a:r>
          <a:endParaRPr lang="en-AU" sz="1200" dirty="0"/>
        </a:p>
      </dgm:t>
    </dgm:pt>
    <dgm:pt modelId="{4F2A12EA-B607-4E50-B86B-33F80246DF7F}" type="parTrans" cxnId="{28BEBBB8-BF1B-4DD5-9BB0-E5267244CD90}">
      <dgm:prSet/>
      <dgm:spPr/>
      <dgm:t>
        <a:bodyPr/>
        <a:lstStyle/>
        <a:p>
          <a:endParaRPr lang="en-AU"/>
        </a:p>
      </dgm:t>
    </dgm:pt>
    <dgm:pt modelId="{05430B9B-C7A3-4931-B8BE-E81B8256AB76}" type="sibTrans" cxnId="{28BEBBB8-BF1B-4DD5-9BB0-E5267244CD90}">
      <dgm:prSet/>
      <dgm:spPr/>
      <dgm:t>
        <a:bodyPr/>
        <a:lstStyle/>
        <a:p>
          <a:endParaRPr lang="en-AU"/>
        </a:p>
      </dgm:t>
    </dgm:pt>
    <dgm:pt modelId="{757494BF-AF7C-4DCC-8F77-CB29391E82CB}">
      <dgm:prSet phldrT="[Text]"/>
      <dgm:spPr>
        <a:solidFill>
          <a:srgbClr val="FF5050"/>
        </a:solidFill>
        <a:ln>
          <a:solidFill>
            <a:srgbClr val="FF0000"/>
          </a:solidFill>
        </a:ln>
      </dgm:spPr>
      <dgm:t>
        <a:bodyPr/>
        <a:lstStyle/>
        <a:p>
          <a:r>
            <a:rPr lang="en-AU" dirty="0" smtClean="0">
              <a:solidFill>
                <a:schemeClr val="tx1"/>
              </a:solidFill>
            </a:rPr>
            <a:t>Response</a:t>
          </a:r>
          <a:endParaRPr lang="en-AU" dirty="0">
            <a:solidFill>
              <a:schemeClr val="tx1"/>
            </a:solidFill>
          </a:endParaRPr>
        </a:p>
      </dgm:t>
    </dgm:pt>
    <dgm:pt modelId="{867BC3F9-C98F-4613-875A-8A39A2824173}" type="parTrans" cxnId="{BBA4EE9E-63FC-4A03-BB99-1D7543E0B078}">
      <dgm:prSet/>
      <dgm:spPr/>
      <dgm:t>
        <a:bodyPr/>
        <a:lstStyle/>
        <a:p>
          <a:endParaRPr lang="en-AU"/>
        </a:p>
      </dgm:t>
    </dgm:pt>
    <dgm:pt modelId="{C10136F1-7720-4105-ADB1-1AA94A6C4984}" type="sibTrans" cxnId="{BBA4EE9E-63FC-4A03-BB99-1D7543E0B078}">
      <dgm:prSet/>
      <dgm:spPr/>
      <dgm:t>
        <a:bodyPr/>
        <a:lstStyle/>
        <a:p>
          <a:endParaRPr lang="en-AU"/>
        </a:p>
      </dgm:t>
    </dgm:pt>
    <dgm:pt modelId="{FEFBF8ED-98F0-48A2-9442-1D73F94839D1}">
      <dgm:prSet phldrT="[Text]" custT="1"/>
      <dgm:spPr/>
      <dgm:t>
        <a:bodyPr/>
        <a:lstStyle/>
        <a:p>
          <a:r>
            <a:rPr lang="en-AU" sz="1400" dirty="0" smtClean="0"/>
            <a:t>The actions taken in anticipation of, during, and immediately after, an emergency or disaster to ensure that all the impacts are minimised and that people affected are given immediate relief and support.</a:t>
          </a:r>
          <a:endParaRPr lang="en-AU" sz="1400" dirty="0"/>
        </a:p>
      </dgm:t>
    </dgm:pt>
    <dgm:pt modelId="{0617D0AF-EB66-45F2-B73C-352EC58CEFDE}" type="parTrans" cxnId="{A34CD197-886F-4DD8-BC2D-F35DDFA4FD19}">
      <dgm:prSet/>
      <dgm:spPr/>
      <dgm:t>
        <a:bodyPr/>
        <a:lstStyle/>
        <a:p>
          <a:endParaRPr lang="en-AU"/>
        </a:p>
      </dgm:t>
    </dgm:pt>
    <dgm:pt modelId="{9FC16A31-A548-4695-B668-82F3C81E36AC}" type="sibTrans" cxnId="{A34CD197-886F-4DD8-BC2D-F35DDFA4FD19}">
      <dgm:prSet/>
      <dgm:spPr/>
      <dgm:t>
        <a:bodyPr/>
        <a:lstStyle/>
        <a:p>
          <a:endParaRPr lang="en-AU"/>
        </a:p>
      </dgm:t>
    </dgm:pt>
    <dgm:pt modelId="{4E241725-79A1-446C-8AAE-A8F42DBA6C38}">
      <dgm:prSet phldrT="[Text]"/>
      <dgm:spPr>
        <a:solidFill>
          <a:srgbClr val="3FFF96"/>
        </a:solidFill>
        <a:ln>
          <a:solidFill>
            <a:srgbClr val="00B050"/>
          </a:solidFill>
        </a:ln>
      </dgm:spPr>
      <dgm:t>
        <a:bodyPr/>
        <a:lstStyle/>
        <a:p>
          <a:r>
            <a:rPr lang="en-AU" dirty="0" smtClean="0">
              <a:solidFill>
                <a:schemeClr val="tx1"/>
              </a:solidFill>
            </a:rPr>
            <a:t>Early Recovery</a:t>
          </a:r>
          <a:endParaRPr lang="en-AU" dirty="0">
            <a:solidFill>
              <a:schemeClr val="tx1"/>
            </a:solidFill>
          </a:endParaRPr>
        </a:p>
      </dgm:t>
    </dgm:pt>
    <dgm:pt modelId="{16D0C532-DCD4-4DF7-8463-A4833CE7CC75}" type="parTrans" cxnId="{2D16431B-ECA6-41F5-B141-E876DEA42FA1}">
      <dgm:prSet/>
      <dgm:spPr/>
      <dgm:t>
        <a:bodyPr/>
        <a:lstStyle/>
        <a:p>
          <a:endParaRPr lang="en-AU"/>
        </a:p>
      </dgm:t>
    </dgm:pt>
    <dgm:pt modelId="{71A30BCF-42C3-46B4-9CA2-7EB53CDE8E24}" type="sibTrans" cxnId="{2D16431B-ECA6-41F5-B141-E876DEA42FA1}">
      <dgm:prSet/>
      <dgm:spPr/>
      <dgm:t>
        <a:bodyPr/>
        <a:lstStyle/>
        <a:p>
          <a:endParaRPr lang="en-AU"/>
        </a:p>
      </dgm:t>
    </dgm:pt>
    <dgm:pt modelId="{7C65A66C-C05E-471C-882A-03C45340EEF6}">
      <dgm:prSet phldrT="[Text]" custT="1"/>
      <dgm:spPr/>
      <dgm:t>
        <a:bodyPr/>
        <a:lstStyle/>
        <a:p>
          <a:r>
            <a:rPr lang="en-AU" sz="1400" dirty="0" smtClean="0"/>
            <a:t>Coordinated processes for post-crisis recovery that are resilient and sustainable, encompassing the restoration of basic services, livelihoods, transitional shelter, security, environment and other socio-economic dimensions including reintegration of displaced populations.</a:t>
          </a:r>
          <a:endParaRPr lang="en-AU" sz="900" dirty="0"/>
        </a:p>
      </dgm:t>
    </dgm:pt>
    <dgm:pt modelId="{3DB680F0-7B7C-4FFC-94DA-9CC2C4660DDA}" type="parTrans" cxnId="{7286D8A9-CC94-4CAD-AC9C-FFD416D2F7B8}">
      <dgm:prSet/>
      <dgm:spPr/>
      <dgm:t>
        <a:bodyPr/>
        <a:lstStyle/>
        <a:p>
          <a:endParaRPr lang="en-AU"/>
        </a:p>
      </dgm:t>
    </dgm:pt>
    <dgm:pt modelId="{9E27B0E0-202A-446D-B462-78F3A15305AE}" type="sibTrans" cxnId="{7286D8A9-CC94-4CAD-AC9C-FFD416D2F7B8}">
      <dgm:prSet/>
      <dgm:spPr/>
      <dgm:t>
        <a:bodyPr/>
        <a:lstStyle/>
        <a:p>
          <a:endParaRPr lang="en-AU"/>
        </a:p>
      </dgm:t>
    </dgm:pt>
    <dgm:pt modelId="{432E39A6-DCCF-4B85-B1CF-B615993A7B2D}" type="pres">
      <dgm:prSet presAssocID="{52B4BB43-FB2E-41CF-866F-4E50984A81FB}" presName="Name0" presStyleCnt="0">
        <dgm:presLayoutVars>
          <dgm:dir/>
          <dgm:animLvl val="lvl"/>
          <dgm:resizeHandles val="exact"/>
        </dgm:presLayoutVars>
      </dgm:prSet>
      <dgm:spPr/>
      <dgm:t>
        <a:bodyPr/>
        <a:lstStyle/>
        <a:p>
          <a:endParaRPr lang="en-AU"/>
        </a:p>
      </dgm:t>
    </dgm:pt>
    <dgm:pt modelId="{B78CCAEC-5BCA-4812-A20D-38BF0902FE67}" type="pres">
      <dgm:prSet presAssocID="{4E241725-79A1-446C-8AAE-A8F42DBA6C38}" presName="boxAndChildren" presStyleCnt="0"/>
      <dgm:spPr/>
    </dgm:pt>
    <dgm:pt modelId="{16F01004-B2F8-425F-B01C-7256550375D1}" type="pres">
      <dgm:prSet presAssocID="{4E241725-79A1-446C-8AAE-A8F42DBA6C38}" presName="parentTextBox" presStyleLbl="node1" presStyleIdx="0" presStyleCnt="3"/>
      <dgm:spPr/>
      <dgm:t>
        <a:bodyPr/>
        <a:lstStyle/>
        <a:p>
          <a:endParaRPr lang="en-AU"/>
        </a:p>
      </dgm:t>
    </dgm:pt>
    <dgm:pt modelId="{D625F118-5C40-4FF2-9C58-7CB01881A6FE}" type="pres">
      <dgm:prSet presAssocID="{4E241725-79A1-446C-8AAE-A8F42DBA6C38}" presName="entireBox" presStyleLbl="node1" presStyleIdx="0" presStyleCnt="3"/>
      <dgm:spPr/>
      <dgm:t>
        <a:bodyPr/>
        <a:lstStyle/>
        <a:p>
          <a:endParaRPr lang="en-AU"/>
        </a:p>
      </dgm:t>
    </dgm:pt>
    <dgm:pt modelId="{761CD206-36CC-4039-9D37-310B7E6F4503}" type="pres">
      <dgm:prSet presAssocID="{4E241725-79A1-446C-8AAE-A8F42DBA6C38}" presName="descendantBox" presStyleCnt="0"/>
      <dgm:spPr/>
    </dgm:pt>
    <dgm:pt modelId="{68F47414-529F-4BD9-894C-4EC5BD02C651}" type="pres">
      <dgm:prSet presAssocID="{7C65A66C-C05E-471C-882A-03C45340EEF6}" presName="childTextBox" presStyleLbl="fgAccFollowNode1" presStyleIdx="0" presStyleCnt="3" custScaleY="132796">
        <dgm:presLayoutVars>
          <dgm:bulletEnabled val="1"/>
        </dgm:presLayoutVars>
      </dgm:prSet>
      <dgm:spPr/>
      <dgm:t>
        <a:bodyPr/>
        <a:lstStyle/>
        <a:p>
          <a:endParaRPr lang="en-AU"/>
        </a:p>
      </dgm:t>
    </dgm:pt>
    <dgm:pt modelId="{91F4ED97-6A5C-4DCE-B047-A90A66FAC28F}" type="pres">
      <dgm:prSet presAssocID="{C10136F1-7720-4105-ADB1-1AA94A6C4984}" presName="sp" presStyleCnt="0"/>
      <dgm:spPr/>
    </dgm:pt>
    <dgm:pt modelId="{B83C9352-875F-441F-93FC-0E441A3027DF}" type="pres">
      <dgm:prSet presAssocID="{757494BF-AF7C-4DCC-8F77-CB29391E82CB}" presName="arrowAndChildren" presStyleCnt="0"/>
      <dgm:spPr/>
    </dgm:pt>
    <dgm:pt modelId="{B300263E-1FD5-4121-BDA2-ACAECD049CF3}" type="pres">
      <dgm:prSet presAssocID="{757494BF-AF7C-4DCC-8F77-CB29391E82CB}" presName="parentTextArrow" presStyleLbl="node1" presStyleIdx="0" presStyleCnt="3"/>
      <dgm:spPr/>
      <dgm:t>
        <a:bodyPr/>
        <a:lstStyle/>
        <a:p>
          <a:endParaRPr lang="en-AU"/>
        </a:p>
      </dgm:t>
    </dgm:pt>
    <dgm:pt modelId="{C50B532D-C190-4D7C-96BD-D08F960108CC}" type="pres">
      <dgm:prSet presAssocID="{757494BF-AF7C-4DCC-8F77-CB29391E82CB}" presName="arrow" presStyleLbl="node1" presStyleIdx="1" presStyleCnt="3"/>
      <dgm:spPr/>
      <dgm:t>
        <a:bodyPr/>
        <a:lstStyle/>
        <a:p>
          <a:endParaRPr lang="en-AU"/>
        </a:p>
      </dgm:t>
    </dgm:pt>
    <dgm:pt modelId="{20FC8111-6DD2-426B-A011-F23D5635CB04}" type="pres">
      <dgm:prSet presAssocID="{757494BF-AF7C-4DCC-8F77-CB29391E82CB}" presName="descendantArrow" presStyleCnt="0"/>
      <dgm:spPr/>
    </dgm:pt>
    <dgm:pt modelId="{003E8196-FD47-4FCD-B84B-47534D413278}" type="pres">
      <dgm:prSet presAssocID="{FEFBF8ED-98F0-48A2-9442-1D73F94839D1}" presName="childTextArrow" presStyleLbl="fgAccFollowNode1" presStyleIdx="1" presStyleCnt="3" custScaleY="143997">
        <dgm:presLayoutVars>
          <dgm:bulletEnabled val="1"/>
        </dgm:presLayoutVars>
      </dgm:prSet>
      <dgm:spPr/>
      <dgm:t>
        <a:bodyPr/>
        <a:lstStyle/>
        <a:p>
          <a:endParaRPr lang="en-AU"/>
        </a:p>
      </dgm:t>
    </dgm:pt>
    <dgm:pt modelId="{B93B0F5E-6C2D-4412-801E-6B6D14233BE9}" type="pres">
      <dgm:prSet presAssocID="{98E6D7D3-0F63-4728-A460-F6EDDB4F0520}" presName="sp" presStyleCnt="0"/>
      <dgm:spPr/>
    </dgm:pt>
    <dgm:pt modelId="{6F79C49E-76B7-4027-A46B-B513CE21DB6F}" type="pres">
      <dgm:prSet presAssocID="{842E7DB7-F374-4824-B5B6-9174F4948890}" presName="arrowAndChildren" presStyleCnt="0"/>
      <dgm:spPr/>
    </dgm:pt>
    <dgm:pt modelId="{16E6D2E2-3925-49A8-8CCA-5DF3F25B9ACD}" type="pres">
      <dgm:prSet presAssocID="{842E7DB7-F374-4824-B5B6-9174F4948890}" presName="parentTextArrow" presStyleLbl="node1" presStyleIdx="1" presStyleCnt="3"/>
      <dgm:spPr/>
      <dgm:t>
        <a:bodyPr/>
        <a:lstStyle/>
        <a:p>
          <a:endParaRPr lang="en-AU"/>
        </a:p>
      </dgm:t>
    </dgm:pt>
    <dgm:pt modelId="{A2DD9262-0E59-49F7-97F0-6D98A9CD7626}" type="pres">
      <dgm:prSet presAssocID="{842E7DB7-F374-4824-B5B6-9174F4948890}" presName="arrow" presStyleLbl="node1" presStyleIdx="2" presStyleCnt="3" custLinFactNeighborX="2703" custLinFactNeighborY="927"/>
      <dgm:spPr/>
      <dgm:t>
        <a:bodyPr/>
        <a:lstStyle/>
        <a:p>
          <a:endParaRPr lang="en-AU"/>
        </a:p>
      </dgm:t>
    </dgm:pt>
    <dgm:pt modelId="{A8A8091E-23AD-4E33-B6C3-FC024256C17F}" type="pres">
      <dgm:prSet presAssocID="{842E7DB7-F374-4824-B5B6-9174F4948890}" presName="descendantArrow" presStyleCnt="0"/>
      <dgm:spPr/>
    </dgm:pt>
    <dgm:pt modelId="{851F3DBE-FDDF-4B9D-9EE1-0F76AE59A0AB}" type="pres">
      <dgm:prSet presAssocID="{9BB89403-32E1-4A07-AAE6-D141E55F4B0E}" presName="childTextArrow" presStyleLbl="fgAccFollowNode1" presStyleIdx="2" presStyleCnt="3" custScaleY="144983">
        <dgm:presLayoutVars>
          <dgm:bulletEnabled val="1"/>
        </dgm:presLayoutVars>
      </dgm:prSet>
      <dgm:spPr/>
      <dgm:t>
        <a:bodyPr/>
        <a:lstStyle/>
        <a:p>
          <a:endParaRPr lang="en-AU"/>
        </a:p>
      </dgm:t>
    </dgm:pt>
  </dgm:ptLst>
  <dgm:cxnLst>
    <dgm:cxn modelId="{62CFE2ED-0A14-4A1B-98A7-DC711DDD2C9C}" type="presOf" srcId="{9BB89403-32E1-4A07-AAE6-D141E55F4B0E}" destId="{851F3DBE-FDDF-4B9D-9EE1-0F76AE59A0AB}" srcOrd="0" destOrd="0" presId="urn:microsoft.com/office/officeart/2005/8/layout/process4"/>
    <dgm:cxn modelId="{72A120A2-3E49-48CD-BD59-745EEF86C869}" type="presOf" srcId="{842E7DB7-F374-4824-B5B6-9174F4948890}" destId="{A2DD9262-0E59-49F7-97F0-6D98A9CD7626}" srcOrd="1" destOrd="0" presId="urn:microsoft.com/office/officeart/2005/8/layout/process4"/>
    <dgm:cxn modelId="{BBA4EE9E-63FC-4A03-BB99-1D7543E0B078}" srcId="{52B4BB43-FB2E-41CF-866F-4E50984A81FB}" destId="{757494BF-AF7C-4DCC-8F77-CB29391E82CB}" srcOrd="1" destOrd="0" parTransId="{867BC3F9-C98F-4613-875A-8A39A2824173}" sibTransId="{C10136F1-7720-4105-ADB1-1AA94A6C4984}"/>
    <dgm:cxn modelId="{835DD472-0D8D-4AEA-A575-1970FAA1C589}" type="presOf" srcId="{4E241725-79A1-446C-8AAE-A8F42DBA6C38}" destId="{16F01004-B2F8-425F-B01C-7256550375D1}" srcOrd="0" destOrd="0" presId="urn:microsoft.com/office/officeart/2005/8/layout/process4"/>
    <dgm:cxn modelId="{51E91B21-9AA7-45AA-B953-17EF35B3DDAC}" type="presOf" srcId="{757494BF-AF7C-4DCC-8F77-CB29391E82CB}" destId="{B300263E-1FD5-4121-BDA2-ACAECD049CF3}" srcOrd="0" destOrd="0" presId="urn:microsoft.com/office/officeart/2005/8/layout/process4"/>
    <dgm:cxn modelId="{7286D8A9-CC94-4CAD-AC9C-FFD416D2F7B8}" srcId="{4E241725-79A1-446C-8AAE-A8F42DBA6C38}" destId="{7C65A66C-C05E-471C-882A-03C45340EEF6}" srcOrd="0" destOrd="0" parTransId="{3DB680F0-7B7C-4FFC-94DA-9CC2C4660DDA}" sibTransId="{9E27B0E0-202A-446D-B462-78F3A15305AE}"/>
    <dgm:cxn modelId="{2D16431B-ECA6-41F5-B141-E876DEA42FA1}" srcId="{52B4BB43-FB2E-41CF-866F-4E50984A81FB}" destId="{4E241725-79A1-446C-8AAE-A8F42DBA6C38}" srcOrd="2" destOrd="0" parTransId="{16D0C532-DCD4-4DF7-8463-A4833CE7CC75}" sibTransId="{71A30BCF-42C3-46B4-9CA2-7EB53CDE8E24}"/>
    <dgm:cxn modelId="{3905D7BB-B768-48EA-99C2-64C683CB3F7C}" srcId="{52B4BB43-FB2E-41CF-866F-4E50984A81FB}" destId="{842E7DB7-F374-4824-B5B6-9174F4948890}" srcOrd="0" destOrd="0" parTransId="{2442E91C-A376-4885-99A0-E7B67D592F79}" sibTransId="{98E6D7D3-0F63-4728-A460-F6EDDB4F0520}"/>
    <dgm:cxn modelId="{F3EA3EA1-C1BE-4AA1-BABF-6160C0E7FC09}" type="presOf" srcId="{7C65A66C-C05E-471C-882A-03C45340EEF6}" destId="{68F47414-529F-4BD9-894C-4EC5BD02C651}" srcOrd="0" destOrd="0" presId="urn:microsoft.com/office/officeart/2005/8/layout/process4"/>
    <dgm:cxn modelId="{BCE36A09-306D-4998-B509-6FC1FE70284A}" type="presOf" srcId="{757494BF-AF7C-4DCC-8F77-CB29391E82CB}" destId="{C50B532D-C190-4D7C-96BD-D08F960108CC}" srcOrd="1" destOrd="0" presId="urn:microsoft.com/office/officeart/2005/8/layout/process4"/>
    <dgm:cxn modelId="{E9268368-5596-4202-BF5B-C00A4750E1BD}" type="presOf" srcId="{FEFBF8ED-98F0-48A2-9442-1D73F94839D1}" destId="{003E8196-FD47-4FCD-B84B-47534D413278}" srcOrd="0" destOrd="0" presId="urn:microsoft.com/office/officeart/2005/8/layout/process4"/>
    <dgm:cxn modelId="{A34CD197-886F-4DD8-BC2D-F35DDFA4FD19}" srcId="{757494BF-AF7C-4DCC-8F77-CB29391E82CB}" destId="{FEFBF8ED-98F0-48A2-9442-1D73F94839D1}" srcOrd="0" destOrd="0" parTransId="{0617D0AF-EB66-45F2-B73C-352EC58CEFDE}" sibTransId="{9FC16A31-A548-4695-B668-82F3C81E36AC}"/>
    <dgm:cxn modelId="{21B9E53A-C71A-453E-A7AA-B41F7CA6F54A}" type="presOf" srcId="{52B4BB43-FB2E-41CF-866F-4E50984A81FB}" destId="{432E39A6-DCCF-4B85-B1CF-B615993A7B2D}" srcOrd="0" destOrd="0" presId="urn:microsoft.com/office/officeart/2005/8/layout/process4"/>
    <dgm:cxn modelId="{F04374F1-9BBE-4191-88E8-F99926217FF9}" type="presOf" srcId="{4E241725-79A1-446C-8AAE-A8F42DBA6C38}" destId="{D625F118-5C40-4FF2-9C58-7CB01881A6FE}" srcOrd="1" destOrd="0" presId="urn:microsoft.com/office/officeart/2005/8/layout/process4"/>
    <dgm:cxn modelId="{28BEBBB8-BF1B-4DD5-9BB0-E5267244CD90}" srcId="{842E7DB7-F374-4824-B5B6-9174F4948890}" destId="{9BB89403-32E1-4A07-AAE6-D141E55F4B0E}" srcOrd="0" destOrd="0" parTransId="{4F2A12EA-B607-4E50-B86B-33F80246DF7F}" sibTransId="{05430B9B-C7A3-4931-B8BE-E81B8256AB76}"/>
    <dgm:cxn modelId="{AFCC1FA5-89A7-4C94-BF22-D72364D82369}" type="presOf" srcId="{842E7DB7-F374-4824-B5B6-9174F4948890}" destId="{16E6D2E2-3925-49A8-8CCA-5DF3F25B9ACD}" srcOrd="0" destOrd="0" presId="urn:microsoft.com/office/officeart/2005/8/layout/process4"/>
    <dgm:cxn modelId="{A36BCF27-8458-4116-A7A1-357B680E8816}" type="presParOf" srcId="{432E39A6-DCCF-4B85-B1CF-B615993A7B2D}" destId="{B78CCAEC-5BCA-4812-A20D-38BF0902FE67}" srcOrd="0" destOrd="0" presId="urn:microsoft.com/office/officeart/2005/8/layout/process4"/>
    <dgm:cxn modelId="{57215D13-82DD-4C17-ABCC-D55A5BD8D0AB}" type="presParOf" srcId="{B78CCAEC-5BCA-4812-A20D-38BF0902FE67}" destId="{16F01004-B2F8-425F-B01C-7256550375D1}" srcOrd="0" destOrd="0" presId="urn:microsoft.com/office/officeart/2005/8/layout/process4"/>
    <dgm:cxn modelId="{4EA98FF9-0BB7-40D8-A529-01D8854C8D03}" type="presParOf" srcId="{B78CCAEC-5BCA-4812-A20D-38BF0902FE67}" destId="{D625F118-5C40-4FF2-9C58-7CB01881A6FE}" srcOrd="1" destOrd="0" presId="urn:microsoft.com/office/officeart/2005/8/layout/process4"/>
    <dgm:cxn modelId="{A6E81172-463C-4B71-B3FF-633E53BC1E90}" type="presParOf" srcId="{B78CCAEC-5BCA-4812-A20D-38BF0902FE67}" destId="{761CD206-36CC-4039-9D37-310B7E6F4503}" srcOrd="2" destOrd="0" presId="urn:microsoft.com/office/officeart/2005/8/layout/process4"/>
    <dgm:cxn modelId="{B05C5C1E-8C6C-4919-BF5A-07D0C28C47F3}" type="presParOf" srcId="{761CD206-36CC-4039-9D37-310B7E6F4503}" destId="{68F47414-529F-4BD9-894C-4EC5BD02C651}" srcOrd="0" destOrd="0" presId="urn:microsoft.com/office/officeart/2005/8/layout/process4"/>
    <dgm:cxn modelId="{34AEEB3F-2B16-42AA-AB0C-B121D4D9EAD7}" type="presParOf" srcId="{432E39A6-DCCF-4B85-B1CF-B615993A7B2D}" destId="{91F4ED97-6A5C-4DCE-B047-A90A66FAC28F}" srcOrd="1" destOrd="0" presId="urn:microsoft.com/office/officeart/2005/8/layout/process4"/>
    <dgm:cxn modelId="{302D4CE9-F796-4EB5-B1AB-E135ADF42922}" type="presParOf" srcId="{432E39A6-DCCF-4B85-B1CF-B615993A7B2D}" destId="{B83C9352-875F-441F-93FC-0E441A3027DF}" srcOrd="2" destOrd="0" presId="urn:microsoft.com/office/officeart/2005/8/layout/process4"/>
    <dgm:cxn modelId="{A619E8EC-4133-4085-B5ED-DB2C8CBCE581}" type="presParOf" srcId="{B83C9352-875F-441F-93FC-0E441A3027DF}" destId="{B300263E-1FD5-4121-BDA2-ACAECD049CF3}" srcOrd="0" destOrd="0" presId="urn:microsoft.com/office/officeart/2005/8/layout/process4"/>
    <dgm:cxn modelId="{21542B9E-4744-4C3A-9A5C-FE9C9A0A16F9}" type="presParOf" srcId="{B83C9352-875F-441F-93FC-0E441A3027DF}" destId="{C50B532D-C190-4D7C-96BD-D08F960108CC}" srcOrd="1" destOrd="0" presId="urn:microsoft.com/office/officeart/2005/8/layout/process4"/>
    <dgm:cxn modelId="{771CFBD1-E002-4FA8-8F9F-1840102BACE2}" type="presParOf" srcId="{B83C9352-875F-441F-93FC-0E441A3027DF}" destId="{20FC8111-6DD2-426B-A011-F23D5635CB04}" srcOrd="2" destOrd="0" presId="urn:microsoft.com/office/officeart/2005/8/layout/process4"/>
    <dgm:cxn modelId="{25B92868-0C5D-4FE7-8E5D-8518EC194275}" type="presParOf" srcId="{20FC8111-6DD2-426B-A011-F23D5635CB04}" destId="{003E8196-FD47-4FCD-B84B-47534D413278}" srcOrd="0" destOrd="0" presId="urn:microsoft.com/office/officeart/2005/8/layout/process4"/>
    <dgm:cxn modelId="{41534775-1E64-4462-9D41-E7033A2B3F36}" type="presParOf" srcId="{432E39A6-DCCF-4B85-B1CF-B615993A7B2D}" destId="{B93B0F5E-6C2D-4412-801E-6B6D14233BE9}" srcOrd="3" destOrd="0" presId="urn:microsoft.com/office/officeart/2005/8/layout/process4"/>
    <dgm:cxn modelId="{9EF31ED1-7875-45BA-8E14-0F0E143B2EDC}" type="presParOf" srcId="{432E39A6-DCCF-4B85-B1CF-B615993A7B2D}" destId="{6F79C49E-76B7-4027-A46B-B513CE21DB6F}" srcOrd="4" destOrd="0" presId="urn:microsoft.com/office/officeart/2005/8/layout/process4"/>
    <dgm:cxn modelId="{BDA85B52-1610-447A-A5EC-4C159A49DE1E}" type="presParOf" srcId="{6F79C49E-76B7-4027-A46B-B513CE21DB6F}" destId="{16E6D2E2-3925-49A8-8CCA-5DF3F25B9ACD}" srcOrd="0" destOrd="0" presId="urn:microsoft.com/office/officeart/2005/8/layout/process4"/>
    <dgm:cxn modelId="{6F313F26-95E2-4DDB-93C1-BE68A7442ABC}" type="presParOf" srcId="{6F79C49E-76B7-4027-A46B-B513CE21DB6F}" destId="{A2DD9262-0E59-49F7-97F0-6D98A9CD7626}" srcOrd="1" destOrd="0" presId="urn:microsoft.com/office/officeart/2005/8/layout/process4"/>
    <dgm:cxn modelId="{B5D95660-48B0-4445-8416-5A66A2315139}" type="presParOf" srcId="{6F79C49E-76B7-4027-A46B-B513CE21DB6F}" destId="{A8A8091E-23AD-4E33-B6C3-FC024256C17F}" srcOrd="2" destOrd="0" presId="urn:microsoft.com/office/officeart/2005/8/layout/process4"/>
    <dgm:cxn modelId="{BA3DE7BB-0F44-4098-A5A8-EA872A862569}" type="presParOf" srcId="{A8A8091E-23AD-4E33-B6C3-FC024256C17F}" destId="{851F3DBE-FDDF-4B9D-9EE1-0F76AE59A0A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0A0DC-EB34-49C4-BDC9-75DA2416FEF3}">
      <dsp:nvSpPr>
        <dsp:cNvPr id="0" name=""/>
        <dsp:cNvSpPr/>
      </dsp:nvSpPr>
      <dsp:spPr>
        <a:xfrm>
          <a:off x="1264737" y="673943"/>
          <a:ext cx="6072384" cy="6072384"/>
        </a:xfrm>
        <a:prstGeom prst="blockArc">
          <a:avLst>
            <a:gd name="adj1" fmla="val 13500000"/>
            <a:gd name="adj2" fmla="val 16200000"/>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4693FD-2385-4609-85F6-804B80E3DF5F}">
      <dsp:nvSpPr>
        <dsp:cNvPr id="0" name=""/>
        <dsp:cNvSpPr/>
      </dsp:nvSpPr>
      <dsp:spPr>
        <a:xfrm>
          <a:off x="1264737" y="673943"/>
          <a:ext cx="6072384" cy="6072384"/>
        </a:xfrm>
        <a:prstGeom prst="blockArc">
          <a:avLst>
            <a:gd name="adj1" fmla="val 10800000"/>
            <a:gd name="adj2" fmla="val 13500000"/>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7305B4-7B7A-4D35-88A8-E9B4B4524E2C}">
      <dsp:nvSpPr>
        <dsp:cNvPr id="0" name=""/>
        <dsp:cNvSpPr/>
      </dsp:nvSpPr>
      <dsp:spPr>
        <a:xfrm>
          <a:off x="1264737" y="673943"/>
          <a:ext cx="6072384" cy="6072384"/>
        </a:xfrm>
        <a:prstGeom prst="blockArc">
          <a:avLst>
            <a:gd name="adj1" fmla="val 8100000"/>
            <a:gd name="adj2" fmla="val 10800000"/>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BC1649-2D41-4CD9-A635-56381CCB7DF6}">
      <dsp:nvSpPr>
        <dsp:cNvPr id="0" name=""/>
        <dsp:cNvSpPr/>
      </dsp:nvSpPr>
      <dsp:spPr>
        <a:xfrm>
          <a:off x="1264737" y="673943"/>
          <a:ext cx="6072384" cy="6072384"/>
        </a:xfrm>
        <a:prstGeom prst="blockArc">
          <a:avLst>
            <a:gd name="adj1" fmla="val 5400000"/>
            <a:gd name="adj2" fmla="val 8100000"/>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0147C2-0C28-4F81-832F-D79BF72CD1D1}">
      <dsp:nvSpPr>
        <dsp:cNvPr id="0" name=""/>
        <dsp:cNvSpPr/>
      </dsp:nvSpPr>
      <dsp:spPr>
        <a:xfrm>
          <a:off x="1264737" y="673943"/>
          <a:ext cx="6072384" cy="6072384"/>
        </a:xfrm>
        <a:prstGeom prst="blockArc">
          <a:avLst>
            <a:gd name="adj1" fmla="val 2700000"/>
            <a:gd name="adj2" fmla="val 5400000"/>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F86C03-BB67-4DD2-94D7-3B561FF57F7D}">
      <dsp:nvSpPr>
        <dsp:cNvPr id="0" name=""/>
        <dsp:cNvSpPr/>
      </dsp:nvSpPr>
      <dsp:spPr>
        <a:xfrm>
          <a:off x="1264737" y="673943"/>
          <a:ext cx="6072384" cy="6072384"/>
        </a:xfrm>
        <a:prstGeom prst="blockArc">
          <a:avLst>
            <a:gd name="adj1" fmla="val 0"/>
            <a:gd name="adj2" fmla="val 2700000"/>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33E1A2-62C6-4FEA-B593-29EDC7CAEE0E}">
      <dsp:nvSpPr>
        <dsp:cNvPr id="0" name=""/>
        <dsp:cNvSpPr/>
      </dsp:nvSpPr>
      <dsp:spPr>
        <a:xfrm>
          <a:off x="1264737" y="673943"/>
          <a:ext cx="6072384" cy="6072384"/>
        </a:xfrm>
        <a:prstGeom prst="blockArc">
          <a:avLst>
            <a:gd name="adj1" fmla="val 18900000"/>
            <a:gd name="adj2" fmla="val 0"/>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80E222-6500-4391-8061-B47BE26A8575}">
      <dsp:nvSpPr>
        <dsp:cNvPr id="0" name=""/>
        <dsp:cNvSpPr/>
      </dsp:nvSpPr>
      <dsp:spPr>
        <a:xfrm>
          <a:off x="1264737" y="673943"/>
          <a:ext cx="6072384" cy="6072384"/>
        </a:xfrm>
        <a:prstGeom prst="blockArc">
          <a:avLst>
            <a:gd name="adj1" fmla="val 16200000"/>
            <a:gd name="adj2" fmla="val 18900000"/>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E14E80-F9F7-47CD-9364-F1900C7844BD}">
      <dsp:nvSpPr>
        <dsp:cNvPr id="0" name=""/>
        <dsp:cNvSpPr/>
      </dsp:nvSpPr>
      <dsp:spPr>
        <a:xfrm>
          <a:off x="2921627" y="2378394"/>
          <a:ext cx="2758603" cy="2663483"/>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NZ" sz="2000" kern="1200" dirty="0" smtClean="0"/>
            <a:t>CORE</a:t>
          </a:r>
        </a:p>
        <a:p>
          <a:pPr lvl="0" algn="ctr" defTabSz="889000">
            <a:lnSpc>
              <a:spcPct val="90000"/>
            </a:lnSpc>
            <a:spcBef>
              <a:spcPct val="0"/>
            </a:spcBef>
            <a:spcAft>
              <a:spcPct val="35000"/>
            </a:spcAft>
          </a:pPr>
          <a:r>
            <a:rPr lang="en-NZ" sz="1500" kern="1200" dirty="0" smtClean="0"/>
            <a:t>Coordination</a:t>
          </a:r>
        </a:p>
        <a:p>
          <a:pPr lvl="0" algn="ctr" defTabSz="889000">
            <a:lnSpc>
              <a:spcPct val="90000"/>
            </a:lnSpc>
            <a:spcBef>
              <a:spcPct val="0"/>
            </a:spcBef>
            <a:spcAft>
              <a:spcPct val="35000"/>
            </a:spcAft>
          </a:pPr>
          <a:r>
            <a:rPr lang="en-NZ" sz="1500" kern="1200" dirty="0" smtClean="0"/>
            <a:t>Planning</a:t>
          </a:r>
        </a:p>
        <a:p>
          <a:pPr lvl="0" algn="ctr" defTabSz="889000">
            <a:lnSpc>
              <a:spcPct val="90000"/>
            </a:lnSpc>
            <a:spcBef>
              <a:spcPct val="0"/>
            </a:spcBef>
            <a:spcAft>
              <a:spcPct val="35000"/>
            </a:spcAft>
          </a:pPr>
          <a:r>
            <a:rPr lang="en-NZ" sz="1500" kern="1200" dirty="0" smtClean="0"/>
            <a:t>Funding </a:t>
          </a:r>
        </a:p>
      </dsp:txBody>
      <dsp:txXfrm>
        <a:off x="3325615" y="2768452"/>
        <a:ext cx="1950627" cy="1883367"/>
      </dsp:txXfrm>
    </dsp:sp>
    <dsp:sp modelId="{664C8BDA-1F87-466E-BAD8-64FECB0C3EE0}">
      <dsp:nvSpPr>
        <dsp:cNvPr id="0" name=""/>
        <dsp:cNvSpPr/>
      </dsp:nvSpPr>
      <dsp:spPr>
        <a:xfrm>
          <a:off x="3577667" y="2756"/>
          <a:ext cx="1446523" cy="1446523"/>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NZ" sz="1700" kern="1200" dirty="0" smtClean="0"/>
            <a:t>WASH  </a:t>
          </a:r>
          <a:endParaRPr lang="en-NZ" sz="1700" kern="1200" dirty="0"/>
        </a:p>
      </dsp:txBody>
      <dsp:txXfrm>
        <a:off x="3789505" y="214594"/>
        <a:ext cx="1022847" cy="1022847"/>
      </dsp:txXfrm>
    </dsp:sp>
    <dsp:sp modelId="{E19F53C3-1BF3-47A1-BCE8-21968233939B}">
      <dsp:nvSpPr>
        <dsp:cNvPr id="0" name=""/>
        <dsp:cNvSpPr/>
      </dsp:nvSpPr>
      <dsp:spPr>
        <a:xfrm>
          <a:off x="5687757" y="876784"/>
          <a:ext cx="1446523" cy="1446523"/>
        </a:xfrm>
        <a:prstGeom prst="ellips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NZ" sz="1700" kern="1200" dirty="0" smtClean="0"/>
            <a:t>Health &amp; Nutrition </a:t>
          </a:r>
          <a:endParaRPr lang="en-NZ" sz="1700" kern="1200" dirty="0"/>
        </a:p>
      </dsp:txBody>
      <dsp:txXfrm>
        <a:off x="5899595" y="1088622"/>
        <a:ext cx="1022847" cy="1022847"/>
      </dsp:txXfrm>
    </dsp:sp>
    <dsp:sp modelId="{FCECB6EA-64CB-4862-80BC-8486F7E7D883}">
      <dsp:nvSpPr>
        <dsp:cNvPr id="0" name=""/>
        <dsp:cNvSpPr/>
      </dsp:nvSpPr>
      <dsp:spPr>
        <a:xfrm>
          <a:off x="6561785" y="2986874"/>
          <a:ext cx="1446523" cy="1446523"/>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NZ" sz="1700" kern="1200" dirty="0" smtClean="0"/>
            <a:t>Shelter </a:t>
          </a:r>
          <a:endParaRPr lang="en-NZ" sz="1700" kern="1200" dirty="0"/>
        </a:p>
      </dsp:txBody>
      <dsp:txXfrm>
        <a:off x="6773623" y="3198712"/>
        <a:ext cx="1022847" cy="1022847"/>
      </dsp:txXfrm>
    </dsp:sp>
    <dsp:sp modelId="{E16490A3-FB0D-44E9-B44E-47B92F0C789A}">
      <dsp:nvSpPr>
        <dsp:cNvPr id="0" name=""/>
        <dsp:cNvSpPr/>
      </dsp:nvSpPr>
      <dsp:spPr>
        <a:xfrm>
          <a:off x="5687757" y="5096963"/>
          <a:ext cx="1446523" cy="1446523"/>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NZ" sz="1700" kern="1200" dirty="0" smtClean="0"/>
            <a:t>Logistics</a:t>
          </a:r>
          <a:endParaRPr lang="en-NZ" sz="1700" kern="1200" dirty="0"/>
        </a:p>
      </dsp:txBody>
      <dsp:txXfrm>
        <a:off x="5899595" y="5308801"/>
        <a:ext cx="1022847" cy="1022847"/>
      </dsp:txXfrm>
    </dsp:sp>
    <dsp:sp modelId="{2D437406-B31E-4E34-BEFF-52C154471A4A}">
      <dsp:nvSpPr>
        <dsp:cNvPr id="0" name=""/>
        <dsp:cNvSpPr/>
      </dsp:nvSpPr>
      <dsp:spPr>
        <a:xfrm>
          <a:off x="3577667" y="5970991"/>
          <a:ext cx="1446523" cy="1446523"/>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NZ" sz="1700" kern="1200" dirty="0" smtClean="0"/>
            <a:t>Food Security &amp; Livelihoods </a:t>
          </a:r>
          <a:endParaRPr lang="en-NZ" sz="1700" kern="1200" dirty="0"/>
        </a:p>
      </dsp:txBody>
      <dsp:txXfrm>
        <a:off x="3789505" y="6182829"/>
        <a:ext cx="1022847" cy="1022847"/>
      </dsp:txXfrm>
    </dsp:sp>
    <dsp:sp modelId="{74C89816-A31D-4E1D-8DF8-9103AB5C3ADD}">
      <dsp:nvSpPr>
        <dsp:cNvPr id="0" name=""/>
        <dsp:cNvSpPr/>
      </dsp:nvSpPr>
      <dsp:spPr>
        <a:xfrm>
          <a:off x="1467578" y="5096963"/>
          <a:ext cx="1446523" cy="1446523"/>
        </a:xfrm>
        <a:prstGeom prst="ellips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NZ" sz="1700" kern="1200" dirty="0" smtClean="0"/>
            <a:t>Safety &amp; Protection</a:t>
          </a:r>
          <a:endParaRPr lang="en-NZ" sz="1700" kern="1200" dirty="0"/>
        </a:p>
      </dsp:txBody>
      <dsp:txXfrm>
        <a:off x="1679416" y="5308801"/>
        <a:ext cx="1022847" cy="1022847"/>
      </dsp:txXfrm>
    </dsp:sp>
    <dsp:sp modelId="{C97B530D-FA6E-4497-AE6A-C1158722ED00}">
      <dsp:nvSpPr>
        <dsp:cNvPr id="0" name=""/>
        <dsp:cNvSpPr/>
      </dsp:nvSpPr>
      <dsp:spPr>
        <a:xfrm>
          <a:off x="593550" y="2986874"/>
          <a:ext cx="1446523" cy="1446523"/>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NZ" sz="1700" kern="1200" dirty="0" smtClean="0"/>
            <a:t>Education</a:t>
          </a:r>
          <a:endParaRPr lang="en-NZ" sz="1700" kern="1200" dirty="0"/>
        </a:p>
      </dsp:txBody>
      <dsp:txXfrm>
        <a:off x="805388" y="3198712"/>
        <a:ext cx="1022847" cy="1022847"/>
      </dsp:txXfrm>
    </dsp:sp>
    <dsp:sp modelId="{0A6DAF3A-4215-4643-B228-1D99158FBDF7}">
      <dsp:nvSpPr>
        <dsp:cNvPr id="0" name=""/>
        <dsp:cNvSpPr/>
      </dsp:nvSpPr>
      <dsp:spPr>
        <a:xfrm>
          <a:off x="1467578" y="876784"/>
          <a:ext cx="1446523" cy="1446523"/>
        </a:xfrm>
        <a:prstGeom prst="ellipse">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NZ" sz="1700" kern="1200" dirty="0" smtClean="0"/>
            <a:t>Public works </a:t>
          </a:r>
          <a:r>
            <a:rPr lang="en-NZ" sz="1700" kern="1200" smtClean="0"/>
            <a:t>&amp; Utilities </a:t>
          </a:r>
          <a:endParaRPr lang="en-NZ" sz="1700" kern="1200" dirty="0"/>
        </a:p>
      </dsp:txBody>
      <dsp:txXfrm>
        <a:off x="1679416" y="1088622"/>
        <a:ext cx="1022847" cy="10228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5F118-5C40-4FF2-9C58-7CB01881A6FE}">
      <dsp:nvSpPr>
        <dsp:cNvPr id="0" name=""/>
        <dsp:cNvSpPr/>
      </dsp:nvSpPr>
      <dsp:spPr>
        <a:xfrm>
          <a:off x="0" y="5560483"/>
          <a:ext cx="4074806" cy="1824671"/>
        </a:xfrm>
        <a:prstGeom prst="rect">
          <a:avLst/>
        </a:prstGeom>
        <a:solidFill>
          <a:srgbClr val="3FFF96"/>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AU" sz="3400" kern="1200" dirty="0" smtClean="0">
              <a:solidFill>
                <a:schemeClr val="tx1"/>
              </a:solidFill>
            </a:rPr>
            <a:t>Early Recovery</a:t>
          </a:r>
          <a:endParaRPr lang="en-AU" sz="3400" kern="1200" dirty="0">
            <a:solidFill>
              <a:schemeClr val="tx1"/>
            </a:solidFill>
          </a:endParaRPr>
        </a:p>
      </dsp:txBody>
      <dsp:txXfrm>
        <a:off x="0" y="5560483"/>
        <a:ext cx="4074806" cy="985322"/>
      </dsp:txXfrm>
    </dsp:sp>
    <dsp:sp modelId="{68F47414-529F-4BD9-894C-4EC5BD02C651}">
      <dsp:nvSpPr>
        <dsp:cNvPr id="0" name=""/>
        <dsp:cNvSpPr/>
      </dsp:nvSpPr>
      <dsp:spPr>
        <a:xfrm>
          <a:off x="0" y="6371676"/>
          <a:ext cx="4074806" cy="11146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AU" sz="1400" kern="1200" dirty="0" smtClean="0"/>
            <a:t>Coordinated processes for post-crisis recovery that are resilient and sustainable, encompassing the restoration of basic services, livelihoods, transitional shelter, security, environment and other socio-economic dimensions including reintegration of displaced populations.</a:t>
          </a:r>
          <a:endParaRPr lang="en-AU" sz="900" kern="1200" dirty="0"/>
        </a:p>
      </dsp:txBody>
      <dsp:txXfrm>
        <a:off x="0" y="6371676"/>
        <a:ext cx="4074806" cy="1114621"/>
      </dsp:txXfrm>
    </dsp:sp>
    <dsp:sp modelId="{C50B532D-C190-4D7C-96BD-D08F960108CC}">
      <dsp:nvSpPr>
        <dsp:cNvPr id="0" name=""/>
        <dsp:cNvSpPr/>
      </dsp:nvSpPr>
      <dsp:spPr>
        <a:xfrm rot="10800000">
          <a:off x="0" y="2781508"/>
          <a:ext cx="4074806" cy="2806344"/>
        </a:xfrm>
        <a:prstGeom prst="upArrowCallout">
          <a:avLst/>
        </a:prstGeom>
        <a:solidFill>
          <a:srgbClr val="FF505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AU" sz="3400" kern="1200" dirty="0" smtClean="0">
              <a:solidFill>
                <a:schemeClr val="tx1"/>
              </a:solidFill>
            </a:rPr>
            <a:t>Response</a:t>
          </a:r>
          <a:endParaRPr lang="en-AU" sz="3400" kern="1200" dirty="0">
            <a:solidFill>
              <a:schemeClr val="tx1"/>
            </a:solidFill>
          </a:endParaRPr>
        </a:p>
      </dsp:txBody>
      <dsp:txXfrm rot="-10800000">
        <a:off x="0" y="2781508"/>
        <a:ext cx="4074806" cy="985026"/>
      </dsp:txXfrm>
    </dsp:sp>
    <dsp:sp modelId="{003E8196-FD47-4FCD-B84B-47534D413278}">
      <dsp:nvSpPr>
        <dsp:cNvPr id="0" name=""/>
        <dsp:cNvSpPr/>
      </dsp:nvSpPr>
      <dsp:spPr>
        <a:xfrm>
          <a:off x="0" y="3581946"/>
          <a:ext cx="4074806" cy="12082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AU" sz="1400" kern="1200" dirty="0" smtClean="0"/>
            <a:t>The actions taken in anticipation of, during, and immediately after, an emergency or disaster to ensure that all the impacts are minimised and that people affected are given immediate relief and support.</a:t>
          </a:r>
          <a:endParaRPr lang="en-AU" sz="1400" kern="1200" dirty="0"/>
        </a:p>
      </dsp:txBody>
      <dsp:txXfrm>
        <a:off x="0" y="3581946"/>
        <a:ext cx="4074806" cy="1208274"/>
      </dsp:txXfrm>
    </dsp:sp>
    <dsp:sp modelId="{A2DD9262-0E59-49F7-97F0-6D98A9CD7626}">
      <dsp:nvSpPr>
        <dsp:cNvPr id="0" name=""/>
        <dsp:cNvSpPr/>
      </dsp:nvSpPr>
      <dsp:spPr>
        <a:xfrm rot="10800000">
          <a:off x="0" y="28548"/>
          <a:ext cx="4074806" cy="2806344"/>
        </a:xfrm>
        <a:prstGeom prst="upArrowCallout">
          <a:avLst/>
        </a:prstGeom>
        <a:solidFill>
          <a:srgbClr val="FFFF66"/>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AU" sz="3400" kern="1200" dirty="0" smtClean="0">
              <a:solidFill>
                <a:schemeClr val="tx1"/>
              </a:solidFill>
            </a:rPr>
            <a:t>Preparedness</a:t>
          </a:r>
          <a:endParaRPr lang="en-AU" sz="3400" kern="1200" dirty="0">
            <a:solidFill>
              <a:schemeClr val="tx1"/>
            </a:solidFill>
          </a:endParaRPr>
        </a:p>
      </dsp:txBody>
      <dsp:txXfrm rot="-10800000">
        <a:off x="0" y="28548"/>
        <a:ext cx="4074806" cy="985026"/>
      </dsp:txXfrm>
    </dsp:sp>
    <dsp:sp modelId="{851F3DBE-FDDF-4B9D-9EE1-0F76AE59A0AB}">
      <dsp:nvSpPr>
        <dsp:cNvPr id="0" name=""/>
        <dsp:cNvSpPr/>
      </dsp:nvSpPr>
      <dsp:spPr>
        <a:xfrm>
          <a:off x="0" y="798835"/>
          <a:ext cx="4074806" cy="121654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AU" sz="1400" kern="1200" dirty="0" smtClean="0"/>
            <a:t>The arrangements and systems to ensure that communities are prepared should an emergency occur and that all those resources and systems which are needed to cope with the affects can be efficiently mobilised and deployed</a:t>
          </a:r>
          <a:r>
            <a:rPr lang="en-AU" sz="1200" kern="1200" dirty="0" smtClean="0"/>
            <a:t>.</a:t>
          </a:r>
          <a:endParaRPr lang="en-AU" sz="1200" kern="1200" dirty="0"/>
        </a:p>
      </dsp:txBody>
      <dsp:txXfrm>
        <a:off x="0" y="798835"/>
        <a:ext cx="4074806" cy="121654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982596"/>
            <a:ext cx="10881360" cy="2058035"/>
          </a:xfrm>
        </p:spPr>
        <p:txBody>
          <a:bodyPr/>
          <a:lstStyle/>
          <a:p>
            <a:r>
              <a:rPr lang="en-US" smtClean="0"/>
              <a:t>Click to edit Master title style</a:t>
            </a:r>
            <a:endParaRPr lang="en-AU"/>
          </a:p>
        </p:txBody>
      </p:sp>
      <p:sp>
        <p:nvSpPr>
          <p:cNvPr id="3" name="Subtitle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4B5F0A9-CD84-444D-ABA0-093499944D09}" type="datetimeFigureOut">
              <a:rPr lang="en-AU" smtClean="0"/>
              <a:pPr/>
              <a:t>7/03/13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09515E1-A46A-41CA-A8BA-E4A59501B9CD}"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4B5F0A9-CD84-444D-ABA0-093499944D09}" type="datetimeFigureOut">
              <a:rPr lang="en-AU" smtClean="0"/>
              <a:pPr/>
              <a:t>7/03/13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09515E1-A46A-41CA-A8BA-E4A59501B9CD}"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0" y="384494"/>
            <a:ext cx="2880360" cy="819213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40080" y="384494"/>
            <a:ext cx="8427720" cy="81921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4B5F0A9-CD84-444D-ABA0-093499944D09}" type="datetimeFigureOut">
              <a:rPr lang="en-AU" smtClean="0"/>
              <a:pPr/>
              <a:t>7/03/13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09515E1-A46A-41CA-A8BA-E4A59501B9CD}"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4B5F0A9-CD84-444D-ABA0-093499944D09}" type="datetimeFigureOut">
              <a:rPr lang="en-AU" smtClean="0"/>
              <a:pPr/>
              <a:t>7/03/13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09515E1-A46A-41CA-A8BA-E4A59501B9CD}"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661"/>
            <a:ext cx="10881360" cy="1906905"/>
          </a:xfrm>
        </p:spPr>
        <p:txBody>
          <a:bodyPr anchor="t"/>
          <a:lstStyle>
            <a:lvl1pPr algn="l">
              <a:defRPr sz="5600" b="1" cap="all"/>
            </a:lvl1pPr>
          </a:lstStyle>
          <a:p>
            <a:r>
              <a:rPr lang="en-US" smtClean="0"/>
              <a:t>Click to edit Master title style</a:t>
            </a:r>
            <a:endParaRPr lang="en-AU"/>
          </a:p>
        </p:txBody>
      </p:sp>
      <p:sp>
        <p:nvSpPr>
          <p:cNvPr id="3" name="Text Placeholder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B5F0A9-CD84-444D-ABA0-093499944D09}" type="datetimeFigureOut">
              <a:rPr lang="en-AU" smtClean="0"/>
              <a:pPr/>
              <a:t>7/03/13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09515E1-A46A-41CA-A8BA-E4A59501B9CD}"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4B5F0A9-CD84-444D-ABA0-093499944D09}" type="datetimeFigureOut">
              <a:rPr lang="en-AU" smtClean="0"/>
              <a:pPr/>
              <a:t>7/03/13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09515E1-A46A-41CA-A8BA-E4A59501B9CD}"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smtClean="0"/>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smtClean="0"/>
              <a:t>Click to edit Master text styles</a:t>
            </a:r>
          </a:p>
        </p:txBody>
      </p:sp>
      <p:sp>
        <p:nvSpPr>
          <p:cNvPr id="6" name="Content Placeholder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4B5F0A9-CD84-444D-ABA0-093499944D09}" type="datetimeFigureOut">
              <a:rPr lang="en-AU" smtClean="0"/>
              <a:pPr/>
              <a:t>7/03/13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09515E1-A46A-41CA-A8BA-E4A59501B9CD}"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4B5F0A9-CD84-444D-ABA0-093499944D09}" type="datetimeFigureOut">
              <a:rPr lang="en-AU" smtClean="0"/>
              <a:pPr/>
              <a:t>7/03/13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09515E1-A46A-41CA-A8BA-E4A59501B9CD}"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5F0A9-CD84-444D-ABA0-093499944D09}" type="datetimeFigureOut">
              <a:rPr lang="en-AU" smtClean="0"/>
              <a:pPr/>
              <a:t>7/03/13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09515E1-A46A-41CA-A8BA-E4A59501B9CD}"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1" y="382270"/>
            <a:ext cx="4211638" cy="1626870"/>
          </a:xfrm>
        </p:spPr>
        <p:txBody>
          <a:bodyPr anchor="b"/>
          <a:lstStyle>
            <a:lvl1pPr algn="l">
              <a:defRPr sz="2800" b="1"/>
            </a:lvl1pPr>
          </a:lstStyle>
          <a:p>
            <a:r>
              <a:rPr lang="en-US" smtClean="0"/>
              <a:t>Click to edit Master title style</a:t>
            </a:r>
            <a:endParaRPr lang="en-AU"/>
          </a:p>
        </p:txBody>
      </p:sp>
      <p:sp>
        <p:nvSpPr>
          <p:cNvPr id="3" name="Content Placeholder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B5F0A9-CD84-444D-ABA0-093499944D09}" type="datetimeFigureOut">
              <a:rPr lang="en-AU" smtClean="0"/>
              <a:pPr/>
              <a:t>7/03/13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09515E1-A46A-41CA-A8BA-E4A59501B9CD}"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smtClean="0"/>
              <a:t>Click to edit Master title style</a:t>
            </a:r>
            <a:endParaRPr lang="en-AU"/>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lang="en-AU"/>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B5F0A9-CD84-444D-ABA0-093499944D09}" type="datetimeFigureOut">
              <a:rPr lang="en-AU" smtClean="0"/>
              <a:pPr/>
              <a:t>7/03/13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09515E1-A46A-41CA-A8BA-E4A59501B9CD}"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40080" y="8898891"/>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54B5F0A9-CD84-444D-ABA0-093499944D09}" type="datetimeFigureOut">
              <a:rPr lang="en-AU" smtClean="0"/>
              <a:pPr/>
              <a:t>7/03/13</a:t>
            </a:fld>
            <a:endParaRPr lang="en-AU"/>
          </a:p>
        </p:txBody>
      </p:sp>
      <p:sp>
        <p:nvSpPr>
          <p:cNvPr id="5" name="Footer Placeholder 4"/>
          <p:cNvSpPr>
            <a:spLocks noGrp="1"/>
          </p:cNvSpPr>
          <p:nvPr>
            <p:ph type="ftr" sz="quarter" idx="3"/>
          </p:nvPr>
        </p:nvSpPr>
        <p:spPr>
          <a:xfrm>
            <a:off x="4373880" y="8898891"/>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9174480" y="8898891"/>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809515E1-A46A-41CA-A8BA-E4A59501B9CD}"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smtClean="0">
                <a:solidFill>
                  <a:schemeClr val="tx2"/>
                </a:solidFill>
              </a:rPr>
              <a:t>Fiji National Cluster System for Disaster Risk Management</a:t>
            </a:r>
            <a:endParaRPr lang="en-AU" dirty="0">
              <a:solidFill>
                <a:schemeClr val="tx2"/>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JI_NDMO_1995_National_DM_plan_V2.jpg"/>
          <p:cNvPicPr>
            <a:picLocks noChangeAspect="1"/>
          </p:cNvPicPr>
          <p:nvPr/>
        </p:nvPicPr>
        <p:blipFill>
          <a:blip r:embed="rId2" cstate="print"/>
          <a:stretch>
            <a:fillRect/>
          </a:stretch>
        </p:blipFill>
        <p:spPr>
          <a:xfrm>
            <a:off x="5500700" y="1920280"/>
            <a:ext cx="6038088" cy="6928104"/>
          </a:xfrm>
          <a:prstGeom prst="rect">
            <a:avLst/>
          </a:prstGeom>
        </p:spPr>
      </p:pic>
      <p:sp>
        <p:nvSpPr>
          <p:cNvPr id="5" name="Rounded Rectangle 4"/>
          <p:cNvSpPr/>
          <p:nvPr/>
        </p:nvSpPr>
        <p:spPr>
          <a:xfrm>
            <a:off x="3959959" y="5055533"/>
            <a:ext cx="1344149" cy="86409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AU" sz="3200" dirty="0"/>
          </a:p>
        </p:txBody>
      </p:sp>
      <p:sp>
        <p:nvSpPr>
          <p:cNvPr id="6" name="TextBox 5"/>
          <p:cNvSpPr txBox="1"/>
          <p:nvPr/>
        </p:nvSpPr>
        <p:spPr>
          <a:xfrm>
            <a:off x="4020532" y="5049723"/>
            <a:ext cx="1300148" cy="830997"/>
          </a:xfrm>
          <a:prstGeom prst="rect">
            <a:avLst/>
          </a:prstGeom>
          <a:noFill/>
        </p:spPr>
        <p:txBody>
          <a:bodyPr wrap="square" rtlCol="0">
            <a:spAutoFit/>
          </a:bodyPr>
          <a:lstStyle/>
          <a:p>
            <a:pPr algn="ctr"/>
            <a:r>
              <a:rPr lang="en-AU" sz="2400" dirty="0" smtClean="0"/>
              <a:t>National</a:t>
            </a:r>
            <a:br>
              <a:rPr lang="en-AU" sz="2400" dirty="0" smtClean="0"/>
            </a:br>
            <a:r>
              <a:rPr lang="en-AU" sz="2400" dirty="0" smtClean="0"/>
              <a:t>Cluster</a:t>
            </a:r>
            <a:endParaRPr lang="en-AU" sz="2400" dirty="0"/>
          </a:p>
        </p:txBody>
      </p:sp>
      <p:cxnSp>
        <p:nvCxnSpPr>
          <p:cNvPr id="18" name="Straight Connector 17"/>
          <p:cNvCxnSpPr/>
          <p:nvPr/>
        </p:nvCxnSpPr>
        <p:spPr>
          <a:xfrm flipH="1">
            <a:off x="5320680" y="5484676"/>
            <a:ext cx="2340260" cy="0"/>
          </a:xfrm>
          <a:prstGeom prst="line">
            <a:avLst/>
          </a:prstGeom>
        </p:spPr>
        <p:style>
          <a:lnRef idx="2">
            <a:schemeClr val="dk1"/>
          </a:lnRef>
          <a:fillRef idx="0">
            <a:schemeClr val="dk1"/>
          </a:fillRef>
          <a:effectRef idx="1">
            <a:schemeClr val="dk1"/>
          </a:effectRef>
          <a:fontRef idx="minor">
            <a:schemeClr val="tx1"/>
          </a:fontRef>
        </p:style>
      </p:cxnSp>
      <p:sp>
        <p:nvSpPr>
          <p:cNvPr id="19" name="Rounded Rectangle 18"/>
          <p:cNvSpPr/>
          <p:nvPr/>
        </p:nvSpPr>
        <p:spPr>
          <a:xfrm>
            <a:off x="3952528" y="6714622"/>
            <a:ext cx="1344149" cy="86409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AU" sz="3200" dirty="0"/>
          </a:p>
        </p:txBody>
      </p:sp>
      <p:sp>
        <p:nvSpPr>
          <p:cNvPr id="20" name="TextBox 19"/>
          <p:cNvSpPr txBox="1"/>
          <p:nvPr/>
        </p:nvSpPr>
        <p:spPr>
          <a:xfrm>
            <a:off x="3952528" y="6782561"/>
            <a:ext cx="1300148" cy="646331"/>
          </a:xfrm>
          <a:prstGeom prst="rect">
            <a:avLst/>
          </a:prstGeom>
          <a:noFill/>
        </p:spPr>
        <p:txBody>
          <a:bodyPr wrap="square" rtlCol="0">
            <a:spAutoFit/>
          </a:bodyPr>
          <a:lstStyle/>
          <a:p>
            <a:pPr algn="ctr"/>
            <a:r>
              <a:rPr lang="en-AU" sz="1800" dirty="0" smtClean="0"/>
              <a:t>Division</a:t>
            </a:r>
            <a:br>
              <a:rPr lang="en-AU" sz="1800" dirty="0" smtClean="0"/>
            </a:br>
            <a:r>
              <a:rPr lang="en-AU" sz="1800" dirty="0" smtClean="0"/>
              <a:t>Cluster</a:t>
            </a:r>
            <a:endParaRPr lang="en-AU" sz="1800" dirty="0"/>
          </a:p>
        </p:txBody>
      </p:sp>
      <p:sp>
        <p:nvSpPr>
          <p:cNvPr id="21" name="Rounded Rectangle 20"/>
          <p:cNvSpPr/>
          <p:nvPr/>
        </p:nvSpPr>
        <p:spPr>
          <a:xfrm>
            <a:off x="3952528" y="7932949"/>
            <a:ext cx="1344149" cy="86409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AU" sz="3200" dirty="0"/>
          </a:p>
        </p:txBody>
      </p:sp>
      <p:sp>
        <p:nvSpPr>
          <p:cNvPr id="22" name="TextBox 21"/>
          <p:cNvSpPr txBox="1"/>
          <p:nvPr/>
        </p:nvSpPr>
        <p:spPr>
          <a:xfrm>
            <a:off x="3952528" y="7968952"/>
            <a:ext cx="1300148" cy="830997"/>
          </a:xfrm>
          <a:prstGeom prst="rect">
            <a:avLst/>
          </a:prstGeom>
          <a:noFill/>
        </p:spPr>
        <p:txBody>
          <a:bodyPr wrap="square" rtlCol="0">
            <a:spAutoFit/>
          </a:bodyPr>
          <a:lstStyle/>
          <a:p>
            <a:pPr algn="ctr"/>
            <a:r>
              <a:rPr lang="en-AU" sz="1600" dirty="0" smtClean="0"/>
              <a:t>District</a:t>
            </a:r>
            <a:br>
              <a:rPr lang="en-AU" sz="1600" dirty="0" smtClean="0"/>
            </a:br>
            <a:r>
              <a:rPr lang="en-AU" sz="1600" dirty="0" smtClean="0"/>
              <a:t>Cluster</a:t>
            </a:r>
            <a:br>
              <a:rPr lang="en-AU" sz="1600" dirty="0" smtClean="0"/>
            </a:br>
            <a:r>
              <a:rPr lang="en-AU" sz="1600" dirty="0" smtClean="0"/>
              <a:t>Partnership</a:t>
            </a:r>
            <a:endParaRPr lang="en-AU" sz="1600" dirty="0"/>
          </a:p>
        </p:txBody>
      </p:sp>
      <p:sp>
        <p:nvSpPr>
          <p:cNvPr id="23" name="Rectangle 22"/>
          <p:cNvSpPr/>
          <p:nvPr/>
        </p:nvSpPr>
        <p:spPr>
          <a:xfrm>
            <a:off x="1072208" y="4467460"/>
            <a:ext cx="1584176" cy="104411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AU"/>
          </a:p>
        </p:txBody>
      </p:sp>
      <p:sp>
        <p:nvSpPr>
          <p:cNvPr id="24" name="TextBox 23"/>
          <p:cNvSpPr txBox="1"/>
          <p:nvPr/>
        </p:nvSpPr>
        <p:spPr>
          <a:xfrm>
            <a:off x="1036204" y="4545667"/>
            <a:ext cx="1548172" cy="830997"/>
          </a:xfrm>
          <a:prstGeom prst="rect">
            <a:avLst/>
          </a:prstGeom>
          <a:noFill/>
        </p:spPr>
        <p:txBody>
          <a:bodyPr wrap="square" rtlCol="0">
            <a:spAutoFit/>
          </a:bodyPr>
          <a:lstStyle/>
          <a:p>
            <a:pPr algn="ctr"/>
            <a:r>
              <a:rPr lang="en-AU" sz="1600" dirty="0" smtClean="0"/>
              <a:t>Pacific Humanitarian Team</a:t>
            </a:r>
            <a:endParaRPr lang="en-AU" sz="1600" dirty="0"/>
          </a:p>
        </p:txBody>
      </p:sp>
      <p:sp>
        <p:nvSpPr>
          <p:cNvPr id="25" name="Rectangle 24"/>
          <p:cNvSpPr/>
          <p:nvPr/>
        </p:nvSpPr>
        <p:spPr>
          <a:xfrm>
            <a:off x="1216224" y="3180420"/>
            <a:ext cx="1297229" cy="85499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AU"/>
          </a:p>
        </p:txBody>
      </p:sp>
      <p:sp>
        <p:nvSpPr>
          <p:cNvPr id="26" name="TextBox 25"/>
          <p:cNvSpPr txBox="1"/>
          <p:nvPr/>
        </p:nvSpPr>
        <p:spPr>
          <a:xfrm>
            <a:off x="1108212" y="3279721"/>
            <a:ext cx="1476164" cy="584775"/>
          </a:xfrm>
          <a:prstGeom prst="rect">
            <a:avLst/>
          </a:prstGeom>
          <a:noFill/>
        </p:spPr>
        <p:txBody>
          <a:bodyPr wrap="square" rtlCol="0">
            <a:spAutoFit/>
          </a:bodyPr>
          <a:lstStyle/>
          <a:p>
            <a:pPr algn="ctr"/>
            <a:r>
              <a:rPr lang="en-AU" sz="1600" dirty="0" smtClean="0"/>
              <a:t>Resident</a:t>
            </a:r>
            <a:br>
              <a:rPr lang="en-AU" sz="1600" dirty="0" smtClean="0"/>
            </a:br>
            <a:r>
              <a:rPr lang="en-AU" sz="1600" dirty="0" smtClean="0"/>
              <a:t>Coordinator</a:t>
            </a:r>
            <a:endParaRPr lang="en-AU" sz="1600" dirty="0"/>
          </a:p>
        </p:txBody>
      </p:sp>
      <p:sp>
        <p:nvSpPr>
          <p:cNvPr id="27" name="Rectangle 26"/>
          <p:cNvSpPr/>
          <p:nvPr/>
        </p:nvSpPr>
        <p:spPr>
          <a:xfrm>
            <a:off x="1216224" y="1884276"/>
            <a:ext cx="1297229" cy="85499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AU"/>
          </a:p>
        </p:txBody>
      </p:sp>
      <p:sp>
        <p:nvSpPr>
          <p:cNvPr id="28" name="TextBox 27"/>
          <p:cNvSpPr txBox="1"/>
          <p:nvPr/>
        </p:nvSpPr>
        <p:spPr>
          <a:xfrm>
            <a:off x="1252228" y="1920280"/>
            <a:ext cx="1368152" cy="830997"/>
          </a:xfrm>
          <a:prstGeom prst="rect">
            <a:avLst/>
          </a:prstGeom>
          <a:noFill/>
        </p:spPr>
        <p:txBody>
          <a:bodyPr wrap="square" rtlCol="0">
            <a:spAutoFit/>
          </a:bodyPr>
          <a:lstStyle/>
          <a:p>
            <a:pPr algn="ctr"/>
            <a:r>
              <a:rPr lang="en-AU" sz="1600" dirty="0" smtClean="0"/>
              <a:t>Emergency</a:t>
            </a:r>
            <a:br>
              <a:rPr lang="en-AU" sz="1600" dirty="0" smtClean="0"/>
            </a:br>
            <a:r>
              <a:rPr lang="en-AU" sz="1600" dirty="0" smtClean="0"/>
              <a:t>Relief</a:t>
            </a:r>
            <a:br>
              <a:rPr lang="en-AU" sz="1600" dirty="0" smtClean="0"/>
            </a:br>
            <a:r>
              <a:rPr lang="en-AU" sz="1600" dirty="0" smtClean="0"/>
              <a:t>Coordinator</a:t>
            </a:r>
            <a:endParaRPr lang="en-AU" sz="1600" dirty="0"/>
          </a:p>
        </p:txBody>
      </p:sp>
      <p:cxnSp>
        <p:nvCxnSpPr>
          <p:cNvPr id="32" name="Elbow Connector 31"/>
          <p:cNvCxnSpPr>
            <a:stCxn id="5" idx="1"/>
            <a:endCxn id="24" idx="3"/>
          </p:cNvCxnSpPr>
          <p:nvPr/>
        </p:nvCxnSpPr>
        <p:spPr>
          <a:xfrm rot="10800000">
            <a:off x="2584377" y="4961167"/>
            <a:ext cx="1375583" cy="526415"/>
          </a:xfrm>
          <a:prstGeom prst="bentConnector3">
            <a:avLst>
              <a:gd name="adj1" fmla="val 50000"/>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23" idx="0"/>
            <a:endCxn id="25" idx="2"/>
          </p:cNvCxnSpPr>
          <p:nvPr/>
        </p:nvCxnSpPr>
        <p:spPr>
          <a:xfrm flipV="1">
            <a:off x="1864296" y="4035412"/>
            <a:ext cx="543" cy="432048"/>
          </a:xfrm>
          <a:prstGeom prst="line">
            <a:avLst/>
          </a:prstGeom>
        </p:spPr>
        <p:style>
          <a:lnRef idx="2">
            <a:schemeClr val="dk1"/>
          </a:lnRef>
          <a:fillRef idx="0">
            <a:schemeClr val="dk1"/>
          </a:fillRef>
          <a:effectRef idx="1">
            <a:schemeClr val="dk1"/>
          </a:effectRef>
          <a:fontRef idx="minor">
            <a:schemeClr val="tx1"/>
          </a:fontRef>
        </p:style>
      </p:cxnSp>
      <p:cxnSp>
        <p:nvCxnSpPr>
          <p:cNvPr id="39" name="Straight Connector 38"/>
          <p:cNvCxnSpPr>
            <a:stCxn id="25" idx="0"/>
            <a:endCxn id="27" idx="2"/>
          </p:cNvCxnSpPr>
          <p:nvPr/>
        </p:nvCxnSpPr>
        <p:spPr>
          <a:xfrm flipV="1">
            <a:off x="1864839" y="2739268"/>
            <a:ext cx="0" cy="441152"/>
          </a:xfrm>
          <a:prstGeom prst="line">
            <a:avLst/>
          </a:prstGeom>
        </p:spPr>
        <p:style>
          <a:lnRef idx="2">
            <a:schemeClr val="dk1"/>
          </a:lnRef>
          <a:fillRef idx="0">
            <a:schemeClr val="dk1"/>
          </a:fillRef>
          <a:effectRef idx="1">
            <a:schemeClr val="dk1"/>
          </a:effectRef>
          <a:fontRef idx="minor">
            <a:schemeClr val="tx1"/>
          </a:fontRef>
        </p:style>
      </p:cxnSp>
      <p:cxnSp>
        <p:nvCxnSpPr>
          <p:cNvPr id="59" name="Straight Connector 58"/>
          <p:cNvCxnSpPr>
            <a:stCxn id="19" idx="0"/>
            <a:endCxn id="5" idx="2"/>
          </p:cNvCxnSpPr>
          <p:nvPr/>
        </p:nvCxnSpPr>
        <p:spPr>
          <a:xfrm flipV="1">
            <a:off x="4624603" y="5919628"/>
            <a:ext cx="7431" cy="794994"/>
          </a:xfrm>
          <a:prstGeom prst="line">
            <a:avLst/>
          </a:prstGeom>
        </p:spPr>
        <p:style>
          <a:lnRef idx="2">
            <a:schemeClr val="dk1"/>
          </a:lnRef>
          <a:fillRef idx="0">
            <a:schemeClr val="dk1"/>
          </a:fillRef>
          <a:effectRef idx="1">
            <a:schemeClr val="dk1"/>
          </a:effectRef>
          <a:fontRef idx="minor">
            <a:schemeClr val="tx1"/>
          </a:fontRef>
        </p:style>
      </p:cxnSp>
      <p:cxnSp>
        <p:nvCxnSpPr>
          <p:cNvPr id="63" name="Straight Connector 62"/>
          <p:cNvCxnSpPr>
            <a:stCxn id="21" idx="0"/>
            <a:endCxn id="19" idx="2"/>
          </p:cNvCxnSpPr>
          <p:nvPr/>
        </p:nvCxnSpPr>
        <p:spPr>
          <a:xfrm flipV="1">
            <a:off x="4624603" y="7578717"/>
            <a:ext cx="0" cy="354232"/>
          </a:xfrm>
          <a:prstGeom prst="line">
            <a:avLst/>
          </a:prstGeom>
        </p:spPr>
        <p:style>
          <a:lnRef idx="2">
            <a:schemeClr val="dk1"/>
          </a:lnRef>
          <a:fillRef idx="0">
            <a:schemeClr val="dk1"/>
          </a:fillRef>
          <a:effectRef idx="1">
            <a:schemeClr val="dk1"/>
          </a:effectRef>
          <a:fontRef idx="minor">
            <a:schemeClr val="tx1"/>
          </a:fontRef>
        </p:style>
      </p:cxnSp>
      <p:sp>
        <p:nvSpPr>
          <p:cNvPr id="69" name="TextBox 68"/>
          <p:cNvSpPr txBox="1"/>
          <p:nvPr/>
        </p:nvSpPr>
        <p:spPr>
          <a:xfrm>
            <a:off x="1036204" y="336104"/>
            <a:ext cx="11161240" cy="1323439"/>
          </a:xfrm>
          <a:prstGeom prst="rect">
            <a:avLst/>
          </a:prstGeom>
          <a:noFill/>
        </p:spPr>
        <p:txBody>
          <a:bodyPr wrap="square" rtlCol="0">
            <a:spAutoFit/>
          </a:bodyPr>
          <a:lstStyle/>
          <a:p>
            <a:pPr algn="ctr"/>
            <a:r>
              <a:rPr lang="en-AU" sz="4000" b="1" dirty="0" smtClean="0">
                <a:solidFill>
                  <a:schemeClr val="accent1">
                    <a:lumMod val="75000"/>
                  </a:schemeClr>
                </a:solidFill>
              </a:rPr>
              <a:t>Fiji Disaster Management National Clusters and Pacific Humanitarian Team</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8981" y="7012085"/>
            <a:ext cx="5315855" cy="210899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AU" dirty="0"/>
          </a:p>
        </p:txBody>
      </p:sp>
      <p:sp>
        <p:nvSpPr>
          <p:cNvPr id="5" name="Rectangle 4"/>
          <p:cNvSpPr/>
          <p:nvPr/>
        </p:nvSpPr>
        <p:spPr>
          <a:xfrm>
            <a:off x="1408981" y="4481292"/>
            <a:ext cx="4487763" cy="21089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p>
        </p:txBody>
      </p:sp>
      <p:sp>
        <p:nvSpPr>
          <p:cNvPr id="6" name="Rectangle 5"/>
          <p:cNvSpPr/>
          <p:nvPr/>
        </p:nvSpPr>
        <p:spPr>
          <a:xfrm>
            <a:off x="1408981" y="1950498"/>
            <a:ext cx="3911699" cy="210899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a:p>
        </p:txBody>
      </p:sp>
      <p:sp>
        <p:nvSpPr>
          <p:cNvPr id="7" name="Rounded Rectangle 6"/>
          <p:cNvSpPr/>
          <p:nvPr/>
        </p:nvSpPr>
        <p:spPr>
          <a:xfrm>
            <a:off x="1564963" y="2287937"/>
            <a:ext cx="843598" cy="143411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sp>
        <p:nvSpPr>
          <p:cNvPr id="8" name="TextBox 7"/>
          <p:cNvSpPr txBox="1"/>
          <p:nvPr/>
        </p:nvSpPr>
        <p:spPr>
          <a:xfrm rot="17628378">
            <a:off x="1276072" y="2792664"/>
            <a:ext cx="1349756" cy="400110"/>
          </a:xfrm>
          <a:prstGeom prst="rect">
            <a:avLst/>
          </a:prstGeom>
          <a:noFill/>
        </p:spPr>
        <p:txBody>
          <a:bodyPr wrap="square" rtlCol="0">
            <a:spAutoFit/>
          </a:bodyPr>
          <a:lstStyle/>
          <a:p>
            <a:r>
              <a:rPr lang="en-AU" sz="2000" b="1" dirty="0" smtClean="0">
                <a:solidFill>
                  <a:schemeClr val="bg1"/>
                </a:solidFill>
              </a:rPr>
              <a:t>Controller</a:t>
            </a:r>
            <a:endParaRPr lang="en-AU" sz="2000" b="1" dirty="0">
              <a:solidFill>
                <a:schemeClr val="bg1"/>
              </a:solidFill>
            </a:endParaRPr>
          </a:p>
        </p:txBody>
      </p:sp>
      <p:sp>
        <p:nvSpPr>
          <p:cNvPr id="9" name="Rounded Rectangle 8"/>
          <p:cNvSpPr/>
          <p:nvPr/>
        </p:nvSpPr>
        <p:spPr>
          <a:xfrm>
            <a:off x="1564963" y="4818730"/>
            <a:ext cx="843598" cy="143411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a:p>
        </p:txBody>
      </p:sp>
      <p:sp>
        <p:nvSpPr>
          <p:cNvPr id="10" name="TextBox 9"/>
          <p:cNvSpPr txBox="1"/>
          <p:nvPr/>
        </p:nvSpPr>
        <p:spPr>
          <a:xfrm rot="17628378">
            <a:off x="1241197" y="5253085"/>
            <a:ext cx="1349756" cy="540856"/>
          </a:xfrm>
          <a:prstGeom prst="rect">
            <a:avLst/>
          </a:prstGeom>
          <a:noFill/>
        </p:spPr>
        <p:txBody>
          <a:bodyPr wrap="square" rtlCol="0">
            <a:spAutoFit/>
          </a:bodyPr>
          <a:lstStyle/>
          <a:p>
            <a:pPr algn="ctr"/>
            <a:r>
              <a:rPr lang="en-AU" sz="1400" b="1" dirty="0" smtClean="0">
                <a:solidFill>
                  <a:schemeClr val="bg1"/>
                </a:solidFill>
              </a:rPr>
              <a:t>Division Commissioner</a:t>
            </a:r>
            <a:endParaRPr lang="en-AU" sz="1400" b="1" dirty="0">
              <a:solidFill>
                <a:schemeClr val="bg1"/>
              </a:solidFill>
            </a:endParaRPr>
          </a:p>
        </p:txBody>
      </p:sp>
      <p:sp>
        <p:nvSpPr>
          <p:cNvPr id="11" name="Rounded Rectangle 10"/>
          <p:cNvSpPr/>
          <p:nvPr/>
        </p:nvSpPr>
        <p:spPr>
          <a:xfrm>
            <a:off x="1577702" y="7265163"/>
            <a:ext cx="843598" cy="143411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12" name="TextBox 11"/>
          <p:cNvSpPr txBox="1"/>
          <p:nvPr/>
        </p:nvSpPr>
        <p:spPr>
          <a:xfrm rot="17628378">
            <a:off x="1360432" y="7601172"/>
            <a:ext cx="1349757" cy="400110"/>
          </a:xfrm>
          <a:prstGeom prst="rect">
            <a:avLst/>
          </a:prstGeom>
          <a:noFill/>
        </p:spPr>
        <p:txBody>
          <a:bodyPr wrap="square" rtlCol="0">
            <a:spAutoFit/>
          </a:bodyPr>
          <a:lstStyle/>
          <a:p>
            <a:r>
              <a:rPr lang="en-AU" sz="2000" b="1" dirty="0" smtClean="0">
                <a:solidFill>
                  <a:schemeClr val="bg1"/>
                </a:solidFill>
              </a:rPr>
              <a:t>DO / PA</a:t>
            </a:r>
            <a:endParaRPr lang="en-AU" sz="2000" b="1" dirty="0">
              <a:solidFill>
                <a:schemeClr val="bg1"/>
              </a:solidFill>
            </a:endParaRPr>
          </a:p>
        </p:txBody>
      </p:sp>
      <p:sp>
        <p:nvSpPr>
          <p:cNvPr id="13" name="Oval 12"/>
          <p:cNvSpPr/>
          <p:nvPr/>
        </p:nvSpPr>
        <p:spPr>
          <a:xfrm>
            <a:off x="2505658" y="2625376"/>
            <a:ext cx="1265397" cy="84359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sp>
        <p:nvSpPr>
          <p:cNvPr id="14" name="TextBox 13"/>
          <p:cNvSpPr txBox="1"/>
          <p:nvPr/>
        </p:nvSpPr>
        <p:spPr>
          <a:xfrm>
            <a:off x="2633117" y="2794096"/>
            <a:ext cx="1096677" cy="432685"/>
          </a:xfrm>
          <a:prstGeom prst="rect">
            <a:avLst/>
          </a:prstGeom>
          <a:noFill/>
        </p:spPr>
        <p:txBody>
          <a:bodyPr wrap="square" rtlCol="0">
            <a:spAutoFit/>
          </a:bodyPr>
          <a:lstStyle/>
          <a:p>
            <a:r>
              <a:rPr lang="en-AU" b="1" dirty="0" smtClean="0">
                <a:solidFill>
                  <a:schemeClr val="bg1"/>
                </a:solidFill>
              </a:rPr>
              <a:t>NEOC</a:t>
            </a:r>
            <a:endParaRPr lang="en-AU" b="1" dirty="0">
              <a:solidFill>
                <a:schemeClr val="bg1"/>
              </a:solidFill>
            </a:endParaRPr>
          </a:p>
        </p:txBody>
      </p:sp>
      <p:sp>
        <p:nvSpPr>
          <p:cNvPr id="15" name="Oval 14"/>
          <p:cNvSpPr/>
          <p:nvPr/>
        </p:nvSpPr>
        <p:spPr>
          <a:xfrm>
            <a:off x="2505658" y="5071810"/>
            <a:ext cx="1265397" cy="84359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a:p>
        </p:txBody>
      </p:sp>
      <p:sp>
        <p:nvSpPr>
          <p:cNvPr id="16" name="TextBox 15"/>
          <p:cNvSpPr txBox="1"/>
          <p:nvPr/>
        </p:nvSpPr>
        <p:spPr>
          <a:xfrm>
            <a:off x="2688568" y="5304655"/>
            <a:ext cx="1096677" cy="400110"/>
          </a:xfrm>
          <a:prstGeom prst="rect">
            <a:avLst/>
          </a:prstGeom>
          <a:noFill/>
        </p:spPr>
        <p:txBody>
          <a:bodyPr wrap="square" rtlCol="0">
            <a:spAutoFit/>
          </a:bodyPr>
          <a:lstStyle/>
          <a:p>
            <a:r>
              <a:rPr lang="en-AU" sz="2000" b="1" dirty="0" err="1" smtClean="0">
                <a:solidFill>
                  <a:schemeClr val="bg1"/>
                </a:solidFill>
              </a:rPr>
              <a:t>DivEOC</a:t>
            </a:r>
            <a:endParaRPr lang="en-AU" sz="2000" b="1" dirty="0">
              <a:solidFill>
                <a:schemeClr val="bg1"/>
              </a:solidFill>
            </a:endParaRPr>
          </a:p>
        </p:txBody>
      </p:sp>
      <p:sp>
        <p:nvSpPr>
          <p:cNvPr id="17" name="Oval 16"/>
          <p:cNvSpPr/>
          <p:nvPr/>
        </p:nvSpPr>
        <p:spPr>
          <a:xfrm>
            <a:off x="2505658" y="7518243"/>
            <a:ext cx="1265397" cy="843597"/>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18" name="TextBox 17"/>
          <p:cNvSpPr txBox="1"/>
          <p:nvPr/>
        </p:nvSpPr>
        <p:spPr>
          <a:xfrm>
            <a:off x="2674378" y="7686963"/>
            <a:ext cx="1096677" cy="400110"/>
          </a:xfrm>
          <a:prstGeom prst="rect">
            <a:avLst/>
          </a:prstGeom>
          <a:noFill/>
        </p:spPr>
        <p:txBody>
          <a:bodyPr wrap="square" rtlCol="0">
            <a:spAutoFit/>
          </a:bodyPr>
          <a:lstStyle/>
          <a:p>
            <a:r>
              <a:rPr lang="en-AU" sz="2000" b="1" dirty="0" err="1" smtClean="0">
                <a:solidFill>
                  <a:schemeClr val="bg1"/>
                </a:solidFill>
              </a:rPr>
              <a:t>DisEOC</a:t>
            </a:r>
            <a:endParaRPr lang="en-AU" sz="2000" b="1" dirty="0">
              <a:solidFill>
                <a:schemeClr val="bg1"/>
              </a:solidFill>
            </a:endParaRPr>
          </a:p>
        </p:txBody>
      </p:sp>
      <p:sp>
        <p:nvSpPr>
          <p:cNvPr id="19" name="Frame 18"/>
          <p:cNvSpPr/>
          <p:nvPr/>
        </p:nvSpPr>
        <p:spPr>
          <a:xfrm>
            <a:off x="3855415" y="2456656"/>
            <a:ext cx="843598" cy="1096677"/>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solidFill>
                <a:schemeClr val="tx1"/>
              </a:solidFill>
            </a:endParaRPr>
          </a:p>
        </p:txBody>
      </p:sp>
      <p:sp>
        <p:nvSpPr>
          <p:cNvPr id="28" name="TextBox 27"/>
          <p:cNvSpPr txBox="1"/>
          <p:nvPr/>
        </p:nvSpPr>
        <p:spPr>
          <a:xfrm>
            <a:off x="3771055" y="2064296"/>
            <a:ext cx="1096677" cy="461665"/>
          </a:xfrm>
          <a:prstGeom prst="rect">
            <a:avLst/>
          </a:prstGeom>
          <a:noFill/>
        </p:spPr>
        <p:txBody>
          <a:bodyPr wrap="square" rtlCol="0">
            <a:spAutoFit/>
          </a:bodyPr>
          <a:lstStyle/>
          <a:p>
            <a:r>
              <a:rPr lang="en-AU" sz="2400" b="1" dirty="0" smtClean="0"/>
              <a:t>DSLOs</a:t>
            </a:r>
            <a:endParaRPr lang="en-AU" sz="2400" b="1" dirty="0"/>
          </a:p>
        </p:txBody>
      </p:sp>
      <p:sp>
        <p:nvSpPr>
          <p:cNvPr id="29" name="TextBox 28"/>
          <p:cNvSpPr txBox="1"/>
          <p:nvPr/>
        </p:nvSpPr>
        <p:spPr>
          <a:xfrm rot="18070536">
            <a:off x="3662267" y="2491780"/>
            <a:ext cx="1687196" cy="324513"/>
          </a:xfrm>
          <a:prstGeom prst="rect">
            <a:avLst/>
          </a:prstGeom>
          <a:noFill/>
        </p:spPr>
        <p:txBody>
          <a:bodyPr wrap="square" rtlCol="0">
            <a:spAutoFit/>
          </a:bodyPr>
          <a:lstStyle/>
          <a:p>
            <a:r>
              <a:rPr lang="en-AU" sz="1200" b="1" dirty="0" smtClean="0"/>
              <a:t>All Agencies</a:t>
            </a:r>
            <a:endParaRPr lang="en-AU" sz="1200" b="1" dirty="0"/>
          </a:p>
        </p:txBody>
      </p:sp>
      <p:sp>
        <p:nvSpPr>
          <p:cNvPr id="38" name="Frame 37"/>
          <p:cNvSpPr/>
          <p:nvPr/>
        </p:nvSpPr>
        <p:spPr>
          <a:xfrm>
            <a:off x="3855415" y="4911784"/>
            <a:ext cx="843598" cy="1096677"/>
          </a:xfrm>
          <a:prstGeom prst="fram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a:solidFill>
                <a:schemeClr val="tx1"/>
              </a:solidFill>
            </a:endParaRPr>
          </a:p>
        </p:txBody>
      </p:sp>
      <p:sp>
        <p:nvSpPr>
          <p:cNvPr id="46" name="TextBox 45"/>
          <p:cNvSpPr txBox="1"/>
          <p:nvPr/>
        </p:nvSpPr>
        <p:spPr>
          <a:xfrm rot="18070536">
            <a:off x="3662267" y="4940052"/>
            <a:ext cx="1687196" cy="324513"/>
          </a:xfrm>
          <a:prstGeom prst="rect">
            <a:avLst/>
          </a:prstGeom>
          <a:noFill/>
        </p:spPr>
        <p:txBody>
          <a:bodyPr wrap="square" rtlCol="0">
            <a:spAutoFit/>
          </a:bodyPr>
          <a:lstStyle/>
          <a:p>
            <a:r>
              <a:rPr lang="en-AU" sz="1200" b="1" dirty="0" smtClean="0"/>
              <a:t>All Agencies</a:t>
            </a:r>
            <a:endParaRPr lang="en-AU" sz="1200" b="1" dirty="0"/>
          </a:p>
        </p:txBody>
      </p:sp>
      <p:sp>
        <p:nvSpPr>
          <p:cNvPr id="54" name="Frame 53"/>
          <p:cNvSpPr/>
          <p:nvPr/>
        </p:nvSpPr>
        <p:spPr>
          <a:xfrm>
            <a:off x="3855415" y="7433883"/>
            <a:ext cx="843598" cy="1096677"/>
          </a:xfrm>
          <a:prstGeom prst="fram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solidFill>
                <a:schemeClr val="tx1"/>
              </a:solidFill>
            </a:endParaRPr>
          </a:p>
        </p:txBody>
      </p:sp>
      <p:sp>
        <p:nvSpPr>
          <p:cNvPr id="56" name="TextBox 55"/>
          <p:cNvSpPr txBox="1"/>
          <p:nvPr/>
        </p:nvSpPr>
        <p:spPr>
          <a:xfrm rot="18070536">
            <a:off x="3662267" y="7460332"/>
            <a:ext cx="1687196" cy="324513"/>
          </a:xfrm>
          <a:prstGeom prst="rect">
            <a:avLst/>
          </a:prstGeom>
          <a:noFill/>
        </p:spPr>
        <p:txBody>
          <a:bodyPr wrap="square" rtlCol="0">
            <a:spAutoFit/>
          </a:bodyPr>
          <a:lstStyle/>
          <a:p>
            <a:r>
              <a:rPr lang="en-AU" sz="1200" b="1" dirty="0" smtClean="0"/>
              <a:t>All Agencies</a:t>
            </a:r>
            <a:endParaRPr lang="en-AU" sz="1200" b="1" dirty="0"/>
          </a:p>
        </p:txBody>
      </p:sp>
      <p:sp>
        <p:nvSpPr>
          <p:cNvPr id="59" name="Up-Down Arrow 58"/>
          <p:cNvSpPr/>
          <p:nvPr/>
        </p:nvSpPr>
        <p:spPr>
          <a:xfrm>
            <a:off x="4024134" y="3468974"/>
            <a:ext cx="421799" cy="1518476"/>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a:p>
        </p:txBody>
      </p:sp>
      <p:sp>
        <p:nvSpPr>
          <p:cNvPr id="60" name="Up-Down Arrow 59"/>
          <p:cNvSpPr/>
          <p:nvPr/>
        </p:nvSpPr>
        <p:spPr>
          <a:xfrm>
            <a:off x="2927457" y="3468974"/>
            <a:ext cx="421799" cy="1518476"/>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a:p>
        </p:txBody>
      </p:sp>
      <p:sp>
        <p:nvSpPr>
          <p:cNvPr id="61" name="Up-Down Arrow 60"/>
          <p:cNvSpPr/>
          <p:nvPr/>
        </p:nvSpPr>
        <p:spPr>
          <a:xfrm>
            <a:off x="2927457" y="5915407"/>
            <a:ext cx="421799" cy="1518476"/>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a:p>
        </p:txBody>
      </p:sp>
      <p:sp>
        <p:nvSpPr>
          <p:cNvPr id="69" name="Up-Down Arrow 68"/>
          <p:cNvSpPr/>
          <p:nvPr/>
        </p:nvSpPr>
        <p:spPr>
          <a:xfrm>
            <a:off x="4024134" y="5915407"/>
            <a:ext cx="421799" cy="1518476"/>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a:p>
        </p:txBody>
      </p:sp>
      <p:sp>
        <p:nvSpPr>
          <p:cNvPr id="71" name="TextBox 70"/>
          <p:cNvSpPr txBox="1"/>
          <p:nvPr/>
        </p:nvSpPr>
        <p:spPr>
          <a:xfrm>
            <a:off x="3771055" y="7085559"/>
            <a:ext cx="2952593" cy="400110"/>
          </a:xfrm>
          <a:prstGeom prst="rect">
            <a:avLst/>
          </a:prstGeom>
          <a:noFill/>
        </p:spPr>
        <p:txBody>
          <a:bodyPr wrap="square" rtlCol="0">
            <a:spAutoFit/>
          </a:bodyPr>
          <a:lstStyle/>
          <a:p>
            <a:r>
              <a:rPr lang="en-AU" sz="2000" b="1" dirty="0" smtClean="0"/>
              <a:t>District/Provincial HODs</a:t>
            </a:r>
            <a:endParaRPr lang="en-AU" sz="2000" b="1" dirty="0"/>
          </a:p>
        </p:txBody>
      </p:sp>
      <p:sp>
        <p:nvSpPr>
          <p:cNvPr id="75" name="TextBox 74"/>
          <p:cNvSpPr txBox="1"/>
          <p:nvPr/>
        </p:nvSpPr>
        <p:spPr>
          <a:xfrm>
            <a:off x="1360240" y="336104"/>
            <a:ext cx="11161240" cy="1323439"/>
          </a:xfrm>
          <a:prstGeom prst="rect">
            <a:avLst/>
          </a:prstGeom>
          <a:noFill/>
        </p:spPr>
        <p:txBody>
          <a:bodyPr wrap="square" rtlCol="0">
            <a:spAutoFit/>
          </a:bodyPr>
          <a:lstStyle/>
          <a:p>
            <a:r>
              <a:rPr lang="en-AU" sz="4000" b="1" dirty="0" smtClean="0">
                <a:solidFill>
                  <a:schemeClr val="accent1">
                    <a:lumMod val="75000"/>
                  </a:schemeClr>
                </a:solidFill>
              </a:rPr>
              <a:t>Fiji Disaster Management National Clusters at Divisional and District Levels</a:t>
            </a:r>
          </a:p>
        </p:txBody>
      </p:sp>
      <p:sp>
        <p:nvSpPr>
          <p:cNvPr id="62" name="TextBox 61"/>
          <p:cNvSpPr txBox="1"/>
          <p:nvPr/>
        </p:nvSpPr>
        <p:spPr>
          <a:xfrm>
            <a:off x="3771055" y="4563459"/>
            <a:ext cx="2193354" cy="400110"/>
          </a:xfrm>
          <a:prstGeom prst="rect">
            <a:avLst/>
          </a:prstGeom>
          <a:noFill/>
        </p:spPr>
        <p:txBody>
          <a:bodyPr wrap="square" rtlCol="0">
            <a:spAutoFit/>
          </a:bodyPr>
          <a:lstStyle/>
          <a:p>
            <a:r>
              <a:rPr lang="en-AU" sz="2000" b="1" dirty="0" smtClean="0"/>
              <a:t>Division  HODs</a:t>
            </a:r>
            <a:endParaRPr lang="en-AU" sz="20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p:cNvSpPr txBox="1"/>
          <p:nvPr/>
        </p:nvSpPr>
        <p:spPr>
          <a:xfrm>
            <a:off x="1360240" y="336104"/>
            <a:ext cx="11161240" cy="1323439"/>
          </a:xfrm>
          <a:prstGeom prst="rect">
            <a:avLst/>
          </a:prstGeom>
          <a:noFill/>
        </p:spPr>
        <p:txBody>
          <a:bodyPr wrap="square" rtlCol="0">
            <a:spAutoFit/>
          </a:bodyPr>
          <a:lstStyle/>
          <a:p>
            <a:r>
              <a:rPr lang="en-AU" sz="4000" b="1" dirty="0" smtClean="0">
                <a:solidFill>
                  <a:schemeClr val="accent1">
                    <a:lumMod val="75000"/>
                  </a:schemeClr>
                </a:solidFill>
              </a:rPr>
              <a:t>Fiji Disaster Management National Clusters at Divisional and District Levels</a:t>
            </a:r>
          </a:p>
        </p:txBody>
      </p:sp>
      <p:grpSp>
        <p:nvGrpSpPr>
          <p:cNvPr id="77" name="Group 76"/>
          <p:cNvGrpSpPr/>
          <p:nvPr/>
        </p:nvGrpSpPr>
        <p:grpSpPr>
          <a:xfrm>
            <a:off x="1408981" y="1810439"/>
            <a:ext cx="9793088" cy="7310640"/>
            <a:chOff x="1408981" y="1810439"/>
            <a:chExt cx="9793088" cy="7310640"/>
          </a:xfrm>
        </p:grpSpPr>
        <p:sp>
          <p:nvSpPr>
            <p:cNvPr id="4" name="Rectangle 3"/>
            <p:cNvSpPr/>
            <p:nvPr/>
          </p:nvSpPr>
          <p:spPr>
            <a:xfrm>
              <a:off x="1408981" y="7012085"/>
              <a:ext cx="9793088" cy="210899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AU" dirty="0"/>
            </a:p>
          </p:txBody>
        </p:sp>
        <p:sp>
          <p:nvSpPr>
            <p:cNvPr id="5" name="Rectangle 4"/>
            <p:cNvSpPr/>
            <p:nvPr/>
          </p:nvSpPr>
          <p:spPr>
            <a:xfrm>
              <a:off x="1408981" y="4481292"/>
              <a:ext cx="9793088" cy="21089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p>
          </p:txBody>
        </p:sp>
        <p:sp>
          <p:nvSpPr>
            <p:cNvPr id="6" name="Rectangle 5"/>
            <p:cNvSpPr/>
            <p:nvPr/>
          </p:nvSpPr>
          <p:spPr>
            <a:xfrm>
              <a:off x="1408981" y="1950498"/>
              <a:ext cx="9793088" cy="210899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a:p>
          </p:txBody>
        </p:sp>
        <p:sp>
          <p:nvSpPr>
            <p:cNvPr id="7" name="Rounded Rectangle 6"/>
            <p:cNvSpPr/>
            <p:nvPr/>
          </p:nvSpPr>
          <p:spPr>
            <a:xfrm>
              <a:off x="1564963" y="2287937"/>
              <a:ext cx="843598" cy="143411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sp>
          <p:nvSpPr>
            <p:cNvPr id="8" name="TextBox 7"/>
            <p:cNvSpPr txBox="1"/>
            <p:nvPr/>
          </p:nvSpPr>
          <p:spPr>
            <a:xfrm rot="17628378">
              <a:off x="1276072" y="2792664"/>
              <a:ext cx="1349756" cy="400110"/>
            </a:xfrm>
            <a:prstGeom prst="rect">
              <a:avLst/>
            </a:prstGeom>
            <a:noFill/>
          </p:spPr>
          <p:txBody>
            <a:bodyPr wrap="square" rtlCol="0">
              <a:spAutoFit/>
            </a:bodyPr>
            <a:lstStyle/>
            <a:p>
              <a:r>
                <a:rPr lang="en-AU" sz="2000" b="1" dirty="0" smtClean="0">
                  <a:solidFill>
                    <a:schemeClr val="bg1"/>
                  </a:solidFill>
                </a:rPr>
                <a:t>Controller</a:t>
              </a:r>
              <a:endParaRPr lang="en-AU" sz="2000" b="1" dirty="0">
                <a:solidFill>
                  <a:schemeClr val="bg1"/>
                </a:solidFill>
              </a:endParaRPr>
            </a:p>
          </p:txBody>
        </p:sp>
        <p:sp>
          <p:nvSpPr>
            <p:cNvPr id="9" name="Rounded Rectangle 8"/>
            <p:cNvSpPr/>
            <p:nvPr/>
          </p:nvSpPr>
          <p:spPr>
            <a:xfrm>
              <a:off x="1564963" y="4818730"/>
              <a:ext cx="843598" cy="143411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a:p>
          </p:txBody>
        </p:sp>
        <p:sp>
          <p:nvSpPr>
            <p:cNvPr id="10" name="TextBox 9"/>
            <p:cNvSpPr txBox="1"/>
            <p:nvPr/>
          </p:nvSpPr>
          <p:spPr>
            <a:xfrm rot="17628378">
              <a:off x="1241197" y="5253085"/>
              <a:ext cx="1349756" cy="540856"/>
            </a:xfrm>
            <a:prstGeom prst="rect">
              <a:avLst/>
            </a:prstGeom>
            <a:noFill/>
          </p:spPr>
          <p:txBody>
            <a:bodyPr wrap="square" rtlCol="0">
              <a:spAutoFit/>
            </a:bodyPr>
            <a:lstStyle/>
            <a:p>
              <a:pPr algn="ctr"/>
              <a:r>
                <a:rPr lang="en-AU" sz="1400" b="1" dirty="0" smtClean="0">
                  <a:solidFill>
                    <a:schemeClr val="bg1"/>
                  </a:solidFill>
                </a:rPr>
                <a:t>Division Commissioner</a:t>
              </a:r>
              <a:endParaRPr lang="en-AU" sz="1400" b="1" dirty="0">
                <a:solidFill>
                  <a:schemeClr val="bg1"/>
                </a:solidFill>
              </a:endParaRPr>
            </a:p>
          </p:txBody>
        </p:sp>
        <p:sp>
          <p:nvSpPr>
            <p:cNvPr id="11" name="Rounded Rectangle 10"/>
            <p:cNvSpPr/>
            <p:nvPr/>
          </p:nvSpPr>
          <p:spPr>
            <a:xfrm>
              <a:off x="1577702" y="7265163"/>
              <a:ext cx="843598" cy="143411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12" name="TextBox 11"/>
            <p:cNvSpPr txBox="1"/>
            <p:nvPr/>
          </p:nvSpPr>
          <p:spPr>
            <a:xfrm rot="17628378">
              <a:off x="1360432" y="7601172"/>
              <a:ext cx="1349757" cy="400110"/>
            </a:xfrm>
            <a:prstGeom prst="rect">
              <a:avLst/>
            </a:prstGeom>
            <a:noFill/>
          </p:spPr>
          <p:txBody>
            <a:bodyPr wrap="square" rtlCol="0">
              <a:spAutoFit/>
            </a:bodyPr>
            <a:lstStyle/>
            <a:p>
              <a:r>
                <a:rPr lang="en-AU" sz="2000" b="1" dirty="0" smtClean="0">
                  <a:solidFill>
                    <a:schemeClr val="bg1"/>
                  </a:solidFill>
                </a:rPr>
                <a:t>DO / PA</a:t>
              </a:r>
              <a:endParaRPr lang="en-AU" sz="2000" b="1" dirty="0">
                <a:solidFill>
                  <a:schemeClr val="bg1"/>
                </a:solidFill>
              </a:endParaRPr>
            </a:p>
          </p:txBody>
        </p:sp>
        <p:sp>
          <p:nvSpPr>
            <p:cNvPr id="13" name="Oval 12"/>
            <p:cNvSpPr/>
            <p:nvPr/>
          </p:nvSpPr>
          <p:spPr>
            <a:xfrm>
              <a:off x="2505658" y="2625376"/>
              <a:ext cx="1265397" cy="84359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sp>
          <p:nvSpPr>
            <p:cNvPr id="14" name="TextBox 13"/>
            <p:cNvSpPr txBox="1"/>
            <p:nvPr/>
          </p:nvSpPr>
          <p:spPr>
            <a:xfrm>
              <a:off x="2633117" y="2794096"/>
              <a:ext cx="1096677" cy="432685"/>
            </a:xfrm>
            <a:prstGeom prst="rect">
              <a:avLst/>
            </a:prstGeom>
            <a:noFill/>
          </p:spPr>
          <p:txBody>
            <a:bodyPr wrap="square" rtlCol="0">
              <a:spAutoFit/>
            </a:bodyPr>
            <a:lstStyle/>
            <a:p>
              <a:r>
                <a:rPr lang="en-AU" b="1" dirty="0" smtClean="0">
                  <a:solidFill>
                    <a:schemeClr val="bg1"/>
                  </a:solidFill>
                </a:rPr>
                <a:t>NEOC</a:t>
              </a:r>
              <a:endParaRPr lang="en-AU" b="1" dirty="0">
                <a:solidFill>
                  <a:schemeClr val="bg1"/>
                </a:solidFill>
              </a:endParaRPr>
            </a:p>
          </p:txBody>
        </p:sp>
        <p:sp>
          <p:nvSpPr>
            <p:cNvPr id="15" name="Oval 14"/>
            <p:cNvSpPr/>
            <p:nvPr/>
          </p:nvSpPr>
          <p:spPr>
            <a:xfrm>
              <a:off x="2505658" y="5071810"/>
              <a:ext cx="1265397" cy="84359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a:p>
          </p:txBody>
        </p:sp>
        <p:sp>
          <p:nvSpPr>
            <p:cNvPr id="16" name="TextBox 15"/>
            <p:cNvSpPr txBox="1"/>
            <p:nvPr/>
          </p:nvSpPr>
          <p:spPr>
            <a:xfrm>
              <a:off x="2688568" y="5304655"/>
              <a:ext cx="1096677" cy="400110"/>
            </a:xfrm>
            <a:prstGeom prst="rect">
              <a:avLst/>
            </a:prstGeom>
            <a:noFill/>
          </p:spPr>
          <p:txBody>
            <a:bodyPr wrap="square" rtlCol="0">
              <a:spAutoFit/>
            </a:bodyPr>
            <a:lstStyle/>
            <a:p>
              <a:r>
                <a:rPr lang="en-AU" sz="2000" b="1" dirty="0" err="1" smtClean="0">
                  <a:solidFill>
                    <a:schemeClr val="bg1"/>
                  </a:solidFill>
                </a:rPr>
                <a:t>DivEOC</a:t>
              </a:r>
              <a:endParaRPr lang="en-AU" sz="2000" b="1" dirty="0">
                <a:solidFill>
                  <a:schemeClr val="bg1"/>
                </a:solidFill>
              </a:endParaRPr>
            </a:p>
          </p:txBody>
        </p:sp>
        <p:sp>
          <p:nvSpPr>
            <p:cNvPr id="17" name="Oval 16"/>
            <p:cNvSpPr/>
            <p:nvPr/>
          </p:nvSpPr>
          <p:spPr>
            <a:xfrm>
              <a:off x="2505658" y="7518243"/>
              <a:ext cx="1265397" cy="843597"/>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18" name="TextBox 17"/>
            <p:cNvSpPr txBox="1"/>
            <p:nvPr/>
          </p:nvSpPr>
          <p:spPr>
            <a:xfrm>
              <a:off x="2674378" y="7686963"/>
              <a:ext cx="1096677" cy="400110"/>
            </a:xfrm>
            <a:prstGeom prst="rect">
              <a:avLst/>
            </a:prstGeom>
            <a:noFill/>
          </p:spPr>
          <p:txBody>
            <a:bodyPr wrap="square" rtlCol="0">
              <a:spAutoFit/>
            </a:bodyPr>
            <a:lstStyle/>
            <a:p>
              <a:r>
                <a:rPr lang="en-AU" sz="2000" b="1" dirty="0" err="1" smtClean="0">
                  <a:solidFill>
                    <a:schemeClr val="bg1"/>
                  </a:solidFill>
                </a:rPr>
                <a:t>DisEOC</a:t>
              </a:r>
              <a:endParaRPr lang="en-AU" sz="2000" b="1" dirty="0">
                <a:solidFill>
                  <a:schemeClr val="bg1"/>
                </a:solidFill>
              </a:endParaRPr>
            </a:p>
          </p:txBody>
        </p:sp>
        <p:sp>
          <p:nvSpPr>
            <p:cNvPr id="19" name="Frame 18"/>
            <p:cNvSpPr/>
            <p:nvPr/>
          </p:nvSpPr>
          <p:spPr>
            <a:xfrm>
              <a:off x="3855415" y="2456656"/>
              <a:ext cx="843598" cy="1096677"/>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solidFill>
                  <a:schemeClr val="tx1"/>
                </a:solidFill>
              </a:endParaRPr>
            </a:p>
          </p:txBody>
        </p:sp>
        <p:sp>
          <p:nvSpPr>
            <p:cNvPr id="28" name="TextBox 27"/>
            <p:cNvSpPr txBox="1"/>
            <p:nvPr/>
          </p:nvSpPr>
          <p:spPr>
            <a:xfrm>
              <a:off x="3771055" y="2064296"/>
              <a:ext cx="1096677" cy="461665"/>
            </a:xfrm>
            <a:prstGeom prst="rect">
              <a:avLst/>
            </a:prstGeom>
            <a:noFill/>
          </p:spPr>
          <p:txBody>
            <a:bodyPr wrap="square" rtlCol="0">
              <a:spAutoFit/>
            </a:bodyPr>
            <a:lstStyle/>
            <a:p>
              <a:r>
                <a:rPr lang="en-AU" sz="2400" b="1" dirty="0" smtClean="0"/>
                <a:t>DSLOs</a:t>
              </a:r>
              <a:endParaRPr lang="en-AU" sz="2400" b="1" dirty="0"/>
            </a:p>
          </p:txBody>
        </p:sp>
        <p:sp>
          <p:nvSpPr>
            <p:cNvPr id="29" name="TextBox 28"/>
            <p:cNvSpPr txBox="1"/>
            <p:nvPr/>
          </p:nvSpPr>
          <p:spPr>
            <a:xfrm rot="18070536">
              <a:off x="3662267" y="2491780"/>
              <a:ext cx="1687196" cy="324513"/>
            </a:xfrm>
            <a:prstGeom prst="rect">
              <a:avLst/>
            </a:prstGeom>
            <a:noFill/>
          </p:spPr>
          <p:txBody>
            <a:bodyPr wrap="square" rtlCol="0">
              <a:spAutoFit/>
            </a:bodyPr>
            <a:lstStyle/>
            <a:p>
              <a:r>
                <a:rPr lang="en-AU" sz="1200" b="1" dirty="0" smtClean="0"/>
                <a:t>All Agencies</a:t>
              </a:r>
              <a:endParaRPr lang="en-AU" sz="1200" b="1" dirty="0"/>
            </a:p>
          </p:txBody>
        </p:sp>
        <p:sp>
          <p:nvSpPr>
            <p:cNvPr id="38" name="Frame 37"/>
            <p:cNvSpPr/>
            <p:nvPr/>
          </p:nvSpPr>
          <p:spPr>
            <a:xfrm>
              <a:off x="3855415" y="4911784"/>
              <a:ext cx="843598" cy="1096677"/>
            </a:xfrm>
            <a:prstGeom prst="fram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a:solidFill>
                  <a:schemeClr val="tx1"/>
                </a:solidFill>
              </a:endParaRPr>
            </a:p>
          </p:txBody>
        </p:sp>
        <p:sp>
          <p:nvSpPr>
            <p:cNvPr id="46" name="TextBox 45"/>
            <p:cNvSpPr txBox="1"/>
            <p:nvPr/>
          </p:nvSpPr>
          <p:spPr>
            <a:xfrm rot="18070536">
              <a:off x="3662267" y="4940052"/>
              <a:ext cx="1687196" cy="324513"/>
            </a:xfrm>
            <a:prstGeom prst="rect">
              <a:avLst/>
            </a:prstGeom>
            <a:noFill/>
          </p:spPr>
          <p:txBody>
            <a:bodyPr wrap="square" rtlCol="0">
              <a:spAutoFit/>
            </a:bodyPr>
            <a:lstStyle/>
            <a:p>
              <a:r>
                <a:rPr lang="en-AU" sz="1200" b="1" dirty="0" smtClean="0"/>
                <a:t>All Agencies</a:t>
              </a:r>
              <a:endParaRPr lang="en-AU" sz="1200" b="1" dirty="0"/>
            </a:p>
          </p:txBody>
        </p:sp>
        <p:sp>
          <p:nvSpPr>
            <p:cNvPr id="54" name="Frame 53"/>
            <p:cNvSpPr/>
            <p:nvPr/>
          </p:nvSpPr>
          <p:spPr>
            <a:xfrm>
              <a:off x="3855415" y="7433883"/>
              <a:ext cx="843598" cy="1096677"/>
            </a:xfrm>
            <a:prstGeom prst="fram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solidFill>
                  <a:schemeClr val="tx1"/>
                </a:solidFill>
              </a:endParaRPr>
            </a:p>
          </p:txBody>
        </p:sp>
        <p:sp>
          <p:nvSpPr>
            <p:cNvPr id="55" name="Rectangle 54"/>
            <p:cNvSpPr/>
            <p:nvPr/>
          </p:nvSpPr>
          <p:spPr>
            <a:xfrm>
              <a:off x="4699012" y="7433883"/>
              <a:ext cx="3374391" cy="109667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56" name="TextBox 55"/>
            <p:cNvSpPr txBox="1"/>
            <p:nvPr/>
          </p:nvSpPr>
          <p:spPr>
            <a:xfrm rot="18070536">
              <a:off x="3662267" y="7460332"/>
              <a:ext cx="1687196" cy="324513"/>
            </a:xfrm>
            <a:prstGeom prst="rect">
              <a:avLst/>
            </a:prstGeom>
            <a:noFill/>
          </p:spPr>
          <p:txBody>
            <a:bodyPr wrap="square" rtlCol="0">
              <a:spAutoFit/>
            </a:bodyPr>
            <a:lstStyle/>
            <a:p>
              <a:r>
                <a:rPr lang="en-AU" sz="1200" b="1" dirty="0" smtClean="0"/>
                <a:t>All Agencies</a:t>
              </a:r>
              <a:endParaRPr lang="en-AU" sz="1200" b="1" dirty="0"/>
            </a:p>
          </p:txBody>
        </p:sp>
        <p:sp>
          <p:nvSpPr>
            <p:cNvPr id="57" name="TextBox 56"/>
            <p:cNvSpPr txBox="1"/>
            <p:nvPr/>
          </p:nvSpPr>
          <p:spPr>
            <a:xfrm rot="20286021">
              <a:off x="5849033" y="7575636"/>
              <a:ext cx="1317100" cy="540856"/>
            </a:xfrm>
            <a:prstGeom prst="rect">
              <a:avLst/>
            </a:prstGeom>
            <a:noFill/>
          </p:spPr>
          <p:txBody>
            <a:bodyPr wrap="square" rtlCol="0">
              <a:spAutoFit/>
            </a:bodyPr>
            <a:lstStyle/>
            <a:p>
              <a:r>
                <a:rPr lang="en-AU" sz="1200" b="1" dirty="0" smtClean="0">
                  <a:solidFill>
                    <a:schemeClr val="bg1"/>
                  </a:solidFill>
                </a:rPr>
                <a:t>Cluster Partnerships</a:t>
              </a:r>
              <a:endParaRPr lang="en-AU" sz="1200" b="1" dirty="0">
                <a:solidFill>
                  <a:schemeClr val="bg1"/>
                </a:solidFill>
              </a:endParaRPr>
            </a:p>
          </p:txBody>
        </p:sp>
        <p:sp>
          <p:nvSpPr>
            <p:cNvPr id="59" name="Up-Down Arrow 58"/>
            <p:cNvSpPr/>
            <p:nvPr/>
          </p:nvSpPr>
          <p:spPr>
            <a:xfrm>
              <a:off x="4024134" y="3468974"/>
              <a:ext cx="421799" cy="1518476"/>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a:p>
          </p:txBody>
        </p:sp>
        <p:sp>
          <p:nvSpPr>
            <p:cNvPr id="60" name="Up-Down Arrow 59"/>
            <p:cNvSpPr/>
            <p:nvPr/>
          </p:nvSpPr>
          <p:spPr>
            <a:xfrm>
              <a:off x="2927457" y="3468974"/>
              <a:ext cx="421799" cy="1518476"/>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a:p>
          </p:txBody>
        </p:sp>
        <p:sp>
          <p:nvSpPr>
            <p:cNvPr id="61" name="Up-Down Arrow 60"/>
            <p:cNvSpPr/>
            <p:nvPr/>
          </p:nvSpPr>
          <p:spPr>
            <a:xfrm>
              <a:off x="2927457" y="5915407"/>
              <a:ext cx="421799" cy="1518476"/>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a:p>
          </p:txBody>
        </p:sp>
        <p:sp>
          <p:nvSpPr>
            <p:cNvPr id="69" name="Up-Down Arrow 68"/>
            <p:cNvSpPr/>
            <p:nvPr/>
          </p:nvSpPr>
          <p:spPr>
            <a:xfrm>
              <a:off x="4024134" y="5915407"/>
              <a:ext cx="421799" cy="1518476"/>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a:p>
          </p:txBody>
        </p:sp>
        <p:sp>
          <p:nvSpPr>
            <p:cNvPr id="71" name="TextBox 70"/>
            <p:cNvSpPr txBox="1"/>
            <p:nvPr/>
          </p:nvSpPr>
          <p:spPr>
            <a:xfrm>
              <a:off x="3771055" y="7085559"/>
              <a:ext cx="2952593" cy="400110"/>
            </a:xfrm>
            <a:prstGeom prst="rect">
              <a:avLst/>
            </a:prstGeom>
            <a:noFill/>
          </p:spPr>
          <p:txBody>
            <a:bodyPr wrap="square" rtlCol="0">
              <a:spAutoFit/>
            </a:bodyPr>
            <a:lstStyle/>
            <a:p>
              <a:r>
                <a:rPr lang="en-AU" sz="2000" b="1" dirty="0" smtClean="0"/>
                <a:t>District/Provincial HODs</a:t>
              </a:r>
              <a:endParaRPr lang="en-AU" sz="2000" b="1" dirty="0"/>
            </a:p>
          </p:txBody>
        </p:sp>
        <p:sp>
          <p:nvSpPr>
            <p:cNvPr id="72" name="Down Arrow Callout 71"/>
            <p:cNvSpPr/>
            <p:nvPr/>
          </p:nvSpPr>
          <p:spPr>
            <a:xfrm>
              <a:off x="4952092" y="6084127"/>
              <a:ext cx="5314667" cy="1434116"/>
            </a:xfrm>
            <a:prstGeom prst="downArrowCallout">
              <a:avLst>
                <a:gd name="adj1" fmla="val 17731"/>
                <a:gd name="adj2" fmla="val 23605"/>
                <a:gd name="adj3" fmla="val 44536"/>
                <a:gd name="adj4" fmla="val 2180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a:p>
          </p:txBody>
        </p:sp>
        <p:sp>
          <p:nvSpPr>
            <p:cNvPr id="73" name="TextBox 72"/>
            <p:cNvSpPr txBox="1"/>
            <p:nvPr/>
          </p:nvSpPr>
          <p:spPr>
            <a:xfrm>
              <a:off x="5542611" y="6084127"/>
              <a:ext cx="4555428" cy="307777"/>
            </a:xfrm>
            <a:prstGeom prst="rect">
              <a:avLst/>
            </a:prstGeom>
            <a:noFill/>
          </p:spPr>
          <p:txBody>
            <a:bodyPr wrap="square" rtlCol="0">
              <a:spAutoFit/>
            </a:bodyPr>
            <a:lstStyle/>
            <a:p>
              <a:r>
                <a:rPr lang="en-AU" sz="1400" b="1" dirty="0" smtClean="0"/>
                <a:t>Clusters form partnerships at District /Province Level</a:t>
              </a:r>
              <a:endParaRPr lang="en-AU" sz="1400" b="1" dirty="0"/>
            </a:p>
          </p:txBody>
        </p:sp>
        <p:sp>
          <p:nvSpPr>
            <p:cNvPr id="78" name="Rounded Rectangle 77"/>
            <p:cNvSpPr/>
            <p:nvPr/>
          </p:nvSpPr>
          <p:spPr>
            <a:xfrm rot="16200000">
              <a:off x="5334069" y="2586463"/>
              <a:ext cx="1224000" cy="756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sz="3200" dirty="0"/>
            </a:p>
          </p:txBody>
        </p:sp>
        <p:sp>
          <p:nvSpPr>
            <p:cNvPr id="79" name="TextBox 78"/>
            <p:cNvSpPr txBox="1"/>
            <p:nvPr/>
          </p:nvSpPr>
          <p:spPr>
            <a:xfrm rot="17847645">
              <a:off x="5262007" y="2477355"/>
              <a:ext cx="1628918" cy="400110"/>
            </a:xfrm>
            <a:prstGeom prst="rect">
              <a:avLst/>
            </a:prstGeom>
            <a:noFill/>
          </p:spPr>
          <p:txBody>
            <a:bodyPr wrap="square" rtlCol="0">
              <a:spAutoFit/>
            </a:bodyPr>
            <a:lstStyle/>
            <a:p>
              <a:r>
                <a:rPr lang="en-AU" sz="2000" dirty="0"/>
                <a:t>Shelter</a:t>
              </a:r>
            </a:p>
          </p:txBody>
        </p:sp>
        <p:sp>
          <p:nvSpPr>
            <p:cNvPr id="74" name="Rounded Rectangle 73"/>
            <p:cNvSpPr/>
            <p:nvPr/>
          </p:nvSpPr>
          <p:spPr>
            <a:xfrm rot="16200000">
              <a:off x="4586719" y="2588586"/>
              <a:ext cx="1224000" cy="756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AU" sz="3200" dirty="0"/>
            </a:p>
          </p:txBody>
        </p:sp>
        <p:sp>
          <p:nvSpPr>
            <p:cNvPr id="76" name="TextBox 75"/>
            <p:cNvSpPr txBox="1"/>
            <p:nvPr/>
          </p:nvSpPr>
          <p:spPr>
            <a:xfrm rot="18263002">
              <a:off x="4736512" y="2771480"/>
              <a:ext cx="1028350" cy="369332"/>
            </a:xfrm>
            <a:prstGeom prst="rect">
              <a:avLst/>
            </a:prstGeom>
            <a:noFill/>
          </p:spPr>
          <p:txBody>
            <a:bodyPr wrap="square" rtlCol="0">
              <a:spAutoFit/>
            </a:bodyPr>
            <a:lstStyle/>
            <a:p>
              <a:r>
                <a:rPr lang="en-AU" sz="1800" dirty="0"/>
                <a:t>WASH</a:t>
              </a:r>
            </a:p>
          </p:txBody>
        </p:sp>
        <p:sp>
          <p:nvSpPr>
            <p:cNvPr id="80" name="Rounded Rectangle 79"/>
            <p:cNvSpPr/>
            <p:nvPr/>
          </p:nvSpPr>
          <p:spPr>
            <a:xfrm rot="16200000">
              <a:off x="6089285" y="2586464"/>
              <a:ext cx="1224000" cy="756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sz="3200" dirty="0"/>
            </a:p>
          </p:txBody>
        </p:sp>
        <p:sp>
          <p:nvSpPr>
            <p:cNvPr id="81" name="TextBox 80"/>
            <p:cNvSpPr txBox="1"/>
            <p:nvPr/>
          </p:nvSpPr>
          <p:spPr>
            <a:xfrm rot="17746162">
              <a:off x="6039954" y="2693182"/>
              <a:ext cx="1342904" cy="369332"/>
            </a:xfrm>
            <a:prstGeom prst="rect">
              <a:avLst/>
            </a:prstGeom>
            <a:noFill/>
          </p:spPr>
          <p:txBody>
            <a:bodyPr wrap="square" rtlCol="0">
              <a:spAutoFit/>
            </a:bodyPr>
            <a:lstStyle/>
            <a:p>
              <a:r>
                <a:rPr lang="en-AU" sz="1800" dirty="0"/>
                <a:t>Education</a:t>
              </a:r>
            </a:p>
          </p:txBody>
        </p:sp>
        <p:sp>
          <p:nvSpPr>
            <p:cNvPr id="82" name="Rounded Rectangle 81"/>
            <p:cNvSpPr/>
            <p:nvPr/>
          </p:nvSpPr>
          <p:spPr>
            <a:xfrm rot="16200000">
              <a:off x="7605810" y="2586464"/>
              <a:ext cx="1224000" cy="756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sz="3200" dirty="0"/>
            </a:p>
          </p:txBody>
        </p:sp>
        <p:sp>
          <p:nvSpPr>
            <p:cNvPr id="83" name="TextBox 82"/>
            <p:cNvSpPr txBox="1"/>
            <p:nvPr/>
          </p:nvSpPr>
          <p:spPr>
            <a:xfrm rot="17994084">
              <a:off x="7761012" y="2643817"/>
              <a:ext cx="949727" cy="584775"/>
            </a:xfrm>
            <a:prstGeom prst="rect">
              <a:avLst/>
            </a:prstGeom>
            <a:noFill/>
          </p:spPr>
          <p:txBody>
            <a:bodyPr wrap="square" rtlCol="0">
              <a:spAutoFit/>
            </a:bodyPr>
            <a:lstStyle/>
            <a:p>
              <a:r>
                <a:rPr lang="en-AU" sz="1600" dirty="0" smtClean="0"/>
                <a:t>Health &amp; Nutrition</a:t>
              </a:r>
              <a:endParaRPr lang="en-AU" sz="1600" dirty="0"/>
            </a:p>
          </p:txBody>
        </p:sp>
        <p:sp>
          <p:nvSpPr>
            <p:cNvPr id="84" name="Rounded Rectangle 83"/>
            <p:cNvSpPr/>
            <p:nvPr/>
          </p:nvSpPr>
          <p:spPr>
            <a:xfrm rot="16200000">
              <a:off x="8356254" y="2586464"/>
              <a:ext cx="1224000" cy="756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AU" sz="3200" dirty="0"/>
            </a:p>
          </p:txBody>
        </p:sp>
        <p:sp>
          <p:nvSpPr>
            <p:cNvPr id="85" name="TextBox 84"/>
            <p:cNvSpPr txBox="1"/>
            <p:nvPr/>
          </p:nvSpPr>
          <p:spPr>
            <a:xfrm rot="17962497">
              <a:off x="8371865" y="2592440"/>
              <a:ext cx="1263548" cy="523220"/>
            </a:xfrm>
            <a:prstGeom prst="rect">
              <a:avLst/>
            </a:prstGeom>
            <a:noFill/>
          </p:spPr>
          <p:txBody>
            <a:bodyPr wrap="square" rtlCol="0">
              <a:spAutoFit/>
            </a:bodyPr>
            <a:lstStyle/>
            <a:p>
              <a:r>
                <a:rPr lang="en-AU" sz="1400" dirty="0" smtClean="0"/>
                <a:t>Public Works</a:t>
              </a:r>
              <a:br>
                <a:rPr lang="en-AU" sz="1400" dirty="0" smtClean="0"/>
              </a:br>
              <a:r>
                <a:rPr lang="en-AU" sz="1400" dirty="0" smtClean="0"/>
                <a:t> &amp; Utilities</a:t>
              </a:r>
              <a:endParaRPr lang="en-AU" sz="1400" dirty="0"/>
            </a:p>
          </p:txBody>
        </p:sp>
        <p:sp>
          <p:nvSpPr>
            <p:cNvPr id="87" name="Rounded Rectangle 86"/>
            <p:cNvSpPr/>
            <p:nvPr/>
          </p:nvSpPr>
          <p:spPr>
            <a:xfrm rot="16200000">
              <a:off x="9887949" y="2579586"/>
              <a:ext cx="1224000" cy="756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AU" sz="3200" dirty="0"/>
            </a:p>
          </p:txBody>
        </p:sp>
        <p:sp>
          <p:nvSpPr>
            <p:cNvPr id="88" name="TextBox 87"/>
            <p:cNvSpPr txBox="1"/>
            <p:nvPr/>
          </p:nvSpPr>
          <p:spPr>
            <a:xfrm rot="17850497">
              <a:off x="9939099" y="2646055"/>
              <a:ext cx="1198372" cy="369332"/>
            </a:xfrm>
            <a:prstGeom prst="rect">
              <a:avLst/>
            </a:prstGeom>
            <a:noFill/>
          </p:spPr>
          <p:txBody>
            <a:bodyPr wrap="square" rtlCol="0">
              <a:spAutoFit/>
            </a:bodyPr>
            <a:lstStyle/>
            <a:p>
              <a:r>
                <a:rPr lang="en-AU" sz="1800" dirty="0"/>
                <a:t>Logistics</a:t>
              </a:r>
            </a:p>
          </p:txBody>
        </p:sp>
        <p:sp>
          <p:nvSpPr>
            <p:cNvPr id="89" name="Rounded Rectangle 88"/>
            <p:cNvSpPr/>
            <p:nvPr/>
          </p:nvSpPr>
          <p:spPr>
            <a:xfrm rot="16200000">
              <a:off x="6846521" y="2586464"/>
              <a:ext cx="1224000" cy="756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sz="3200" dirty="0"/>
            </a:p>
          </p:txBody>
        </p:sp>
        <p:sp>
          <p:nvSpPr>
            <p:cNvPr id="90" name="TextBox 89"/>
            <p:cNvSpPr txBox="1"/>
            <p:nvPr/>
          </p:nvSpPr>
          <p:spPr>
            <a:xfrm rot="17362963">
              <a:off x="6873671" y="2571821"/>
              <a:ext cx="1174789" cy="584775"/>
            </a:xfrm>
            <a:prstGeom prst="rect">
              <a:avLst/>
            </a:prstGeom>
            <a:noFill/>
          </p:spPr>
          <p:txBody>
            <a:bodyPr wrap="square" rtlCol="0">
              <a:spAutoFit/>
            </a:bodyPr>
            <a:lstStyle/>
            <a:p>
              <a:r>
                <a:rPr lang="en-AU" sz="1600" dirty="0" smtClean="0"/>
                <a:t>Safety &amp;</a:t>
              </a:r>
              <a:br>
                <a:rPr lang="en-AU" sz="1600" dirty="0" smtClean="0"/>
              </a:br>
              <a:r>
                <a:rPr lang="en-AU" sz="1600" dirty="0" smtClean="0"/>
                <a:t>Protection</a:t>
              </a:r>
              <a:endParaRPr lang="en-AU" sz="1600" dirty="0"/>
            </a:p>
          </p:txBody>
        </p:sp>
        <p:sp>
          <p:nvSpPr>
            <p:cNvPr id="91" name="Rounded Rectangle 90"/>
            <p:cNvSpPr/>
            <p:nvPr/>
          </p:nvSpPr>
          <p:spPr>
            <a:xfrm rot="16200000">
              <a:off x="9131949" y="2590360"/>
              <a:ext cx="1224000" cy="756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sz="3200" dirty="0"/>
            </a:p>
          </p:txBody>
        </p:sp>
        <p:sp>
          <p:nvSpPr>
            <p:cNvPr id="92" name="TextBox 91"/>
            <p:cNvSpPr txBox="1"/>
            <p:nvPr/>
          </p:nvSpPr>
          <p:spPr>
            <a:xfrm rot="18086584">
              <a:off x="9143491" y="2665438"/>
              <a:ext cx="1371266" cy="523220"/>
            </a:xfrm>
            <a:prstGeom prst="rect">
              <a:avLst/>
            </a:prstGeom>
            <a:noFill/>
          </p:spPr>
          <p:txBody>
            <a:bodyPr wrap="square" rtlCol="0">
              <a:spAutoFit/>
            </a:bodyPr>
            <a:lstStyle/>
            <a:p>
              <a:r>
                <a:rPr lang="en-AU" sz="1400" dirty="0" smtClean="0"/>
                <a:t>Food Security &amp; Livelihoods</a:t>
              </a:r>
              <a:endParaRPr lang="en-AU" sz="1400" dirty="0"/>
            </a:p>
          </p:txBody>
        </p:sp>
        <p:sp>
          <p:nvSpPr>
            <p:cNvPr id="70" name="Left-Up Arrow 69"/>
            <p:cNvSpPr/>
            <p:nvPr/>
          </p:nvSpPr>
          <p:spPr>
            <a:xfrm>
              <a:off x="9869921" y="3468974"/>
              <a:ext cx="843598" cy="1012317"/>
            </a:xfrm>
            <a:prstGeom prst="left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p>
          </p:txBody>
        </p:sp>
        <p:sp>
          <p:nvSpPr>
            <p:cNvPr id="93" name="Rounded Rectangle 92"/>
            <p:cNvSpPr/>
            <p:nvPr/>
          </p:nvSpPr>
          <p:spPr>
            <a:xfrm rot="16200000">
              <a:off x="5319509" y="5070739"/>
              <a:ext cx="1224000" cy="756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sz="3200" dirty="0"/>
            </a:p>
          </p:txBody>
        </p:sp>
        <p:sp>
          <p:nvSpPr>
            <p:cNvPr id="94" name="TextBox 93"/>
            <p:cNvSpPr txBox="1"/>
            <p:nvPr/>
          </p:nvSpPr>
          <p:spPr>
            <a:xfrm rot="17847645">
              <a:off x="5247447" y="4961631"/>
              <a:ext cx="1628918" cy="400110"/>
            </a:xfrm>
            <a:prstGeom prst="rect">
              <a:avLst/>
            </a:prstGeom>
            <a:noFill/>
          </p:spPr>
          <p:txBody>
            <a:bodyPr wrap="square" rtlCol="0">
              <a:spAutoFit/>
            </a:bodyPr>
            <a:lstStyle/>
            <a:p>
              <a:r>
                <a:rPr lang="en-AU" sz="2000" dirty="0"/>
                <a:t>Shelter</a:t>
              </a:r>
            </a:p>
          </p:txBody>
        </p:sp>
        <p:sp>
          <p:nvSpPr>
            <p:cNvPr id="95" name="Rounded Rectangle 94"/>
            <p:cNvSpPr/>
            <p:nvPr/>
          </p:nvSpPr>
          <p:spPr>
            <a:xfrm rot="16200000">
              <a:off x="4572159" y="5072862"/>
              <a:ext cx="1224000" cy="756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AU" sz="3200" dirty="0"/>
            </a:p>
          </p:txBody>
        </p:sp>
        <p:sp>
          <p:nvSpPr>
            <p:cNvPr id="96" name="TextBox 95"/>
            <p:cNvSpPr txBox="1"/>
            <p:nvPr/>
          </p:nvSpPr>
          <p:spPr>
            <a:xfrm rot="18263002">
              <a:off x="4721952" y="5255756"/>
              <a:ext cx="1028350" cy="369332"/>
            </a:xfrm>
            <a:prstGeom prst="rect">
              <a:avLst/>
            </a:prstGeom>
            <a:noFill/>
          </p:spPr>
          <p:txBody>
            <a:bodyPr wrap="square" rtlCol="0">
              <a:spAutoFit/>
            </a:bodyPr>
            <a:lstStyle/>
            <a:p>
              <a:r>
                <a:rPr lang="en-AU" sz="1800" dirty="0"/>
                <a:t>WASH</a:t>
              </a:r>
            </a:p>
          </p:txBody>
        </p:sp>
        <p:sp>
          <p:nvSpPr>
            <p:cNvPr id="97" name="Rounded Rectangle 96"/>
            <p:cNvSpPr/>
            <p:nvPr/>
          </p:nvSpPr>
          <p:spPr>
            <a:xfrm rot="16200000">
              <a:off x="6074725" y="5070740"/>
              <a:ext cx="1224000" cy="756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sz="3200" dirty="0"/>
            </a:p>
          </p:txBody>
        </p:sp>
        <p:sp>
          <p:nvSpPr>
            <p:cNvPr id="98" name="TextBox 97"/>
            <p:cNvSpPr txBox="1"/>
            <p:nvPr/>
          </p:nvSpPr>
          <p:spPr>
            <a:xfrm rot="17746162">
              <a:off x="6025394" y="5177458"/>
              <a:ext cx="1342904" cy="369332"/>
            </a:xfrm>
            <a:prstGeom prst="rect">
              <a:avLst/>
            </a:prstGeom>
            <a:noFill/>
          </p:spPr>
          <p:txBody>
            <a:bodyPr wrap="square" rtlCol="0">
              <a:spAutoFit/>
            </a:bodyPr>
            <a:lstStyle/>
            <a:p>
              <a:r>
                <a:rPr lang="en-AU" sz="1800" dirty="0"/>
                <a:t>Education</a:t>
              </a:r>
            </a:p>
          </p:txBody>
        </p:sp>
        <p:sp>
          <p:nvSpPr>
            <p:cNvPr id="99" name="Rounded Rectangle 98"/>
            <p:cNvSpPr/>
            <p:nvPr/>
          </p:nvSpPr>
          <p:spPr>
            <a:xfrm rot="16200000">
              <a:off x="7591250" y="5070740"/>
              <a:ext cx="1224000" cy="756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sz="3200" dirty="0"/>
            </a:p>
          </p:txBody>
        </p:sp>
        <p:sp>
          <p:nvSpPr>
            <p:cNvPr id="100" name="TextBox 99"/>
            <p:cNvSpPr txBox="1"/>
            <p:nvPr/>
          </p:nvSpPr>
          <p:spPr>
            <a:xfrm rot="17994084">
              <a:off x="7746452" y="5128093"/>
              <a:ext cx="949727" cy="584775"/>
            </a:xfrm>
            <a:prstGeom prst="rect">
              <a:avLst/>
            </a:prstGeom>
            <a:noFill/>
          </p:spPr>
          <p:txBody>
            <a:bodyPr wrap="square" rtlCol="0">
              <a:spAutoFit/>
            </a:bodyPr>
            <a:lstStyle/>
            <a:p>
              <a:r>
                <a:rPr lang="en-AU" sz="1600" dirty="0" smtClean="0"/>
                <a:t>Health &amp; Nutrition</a:t>
              </a:r>
              <a:endParaRPr lang="en-AU" sz="1600" dirty="0"/>
            </a:p>
          </p:txBody>
        </p:sp>
        <p:sp>
          <p:nvSpPr>
            <p:cNvPr id="101" name="Rounded Rectangle 100"/>
            <p:cNvSpPr/>
            <p:nvPr/>
          </p:nvSpPr>
          <p:spPr>
            <a:xfrm rot="16200000">
              <a:off x="8341694" y="5070740"/>
              <a:ext cx="1224000" cy="756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AU" sz="3200" dirty="0"/>
            </a:p>
          </p:txBody>
        </p:sp>
        <p:sp>
          <p:nvSpPr>
            <p:cNvPr id="102" name="TextBox 101"/>
            <p:cNvSpPr txBox="1"/>
            <p:nvPr/>
          </p:nvSpPr>
          <p:spPr>
            <a:xfrm rot="17962497">
              <a:off x="8357305" y="5076716"/>
              <a:ext cx="1263548" cy="523220"/>
            </a:xfrm>
            <a:prstGeom prst="rect">
              <a:avLst/>
            </a:prstGeom>
            <a:noFill/>
          </p:spPr>
          <p:txBody>
            <a:bodyPr wrap="square" rtlCol="0">
              <a:spAutoFit/>
            </a:bodyPr>
            <a:lstStyle/>
            <a:p>
              <a:r>
                <a:rPr lang="en-AU" sz="1400" dirty="0" smtClean="0"/>
                <a:t>Public Works</a:t>
              </a:r>
              <a:br>
                <a:rPr lang="en-AU" sz="1400" dirty="0" smtClean="0"/>
              </a:br>
              <a:r>
                <a:rPr lang="en-AU" sz="1400" dirty="0" smtClean="0"/>
                <a:t> &amp; Utilities</a:t>
              </a:r>
              <a:endParaRPr lang="en-AU" sz="1400" dirty="0"/>
            </a:p>
          </p:txBody>
        </p:sp>
        <p:sp>
          <p:nvSpPr>
            <p:cNvPr id="105" name="Rounded Rectangle 104"/>
            <p:cNvSpPr/>
            <p:nvPr/>
          </p:nvSpPr>
          <p:spPr>
            <a:xfrm rot="16200000">
              <a:off x="6831961" y="5070740"/>
              <a:ext cx="1224000" cy="756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sz="3200" dirty="0"/>
            </a:p>
          </p:txBody>
        </p:sp>
        <p:sp>
          <p:nvSpPr>
            <p:cNvPr id="106" name="Rounded Rectangle 105"/>
            <p:cNvSpPr/>
            <p:nvPr/>
          </p:nvSpPr>
          <p:spPr>
            <a:xfrm rot="16200000">
              <a:off x="9095861" y="5074636"/>
              <a:ext cx="1224000" cy="756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sz="3200" dirty="0"/>
            </a:p>
          </p:txBody>
        </p:sp>
        <p:sp>
          <p:nvSpPr>
            <p:cNvPr id="107" name="TextBox 106"/>
            <p:cNvSpPr txBox="1"/>
            <p:nvPr/>
          </p:nvSpPr>
          <p:spPr>
            <a:xfrm rot="18086584">
              <a:off x="9107487" y="5149714"/>
              <a:ext cx="1371266" cy="523220"/>
            </a:xfrm>
            <a:prstGeom prst="rect">
              <a:avLst/>
            </a:prstGeom>
            <a:noFill/>
          </p:spPr>
          <p:txBody>
            <a:bodyPr wrap="square" rtlCol="0">
              <a:spAutoFit/>
            </a:bodyPr>
            <a:lstStyle/>
            <a:p>
              <a:r>
                <a:rPr lang="en-AU" sz="1400" dirty="0" smtClean="0"/>
                <a:t>Food Security &amp; Livelihoods</a:t>
              </a:r>
              <a:endParaRPr lang="en-AU" sz="1400" dirty="0"/>
            </a:p>
          </p:txBody>
        </p:sp>
        <p:sp>
          <p:nvSpPr>
            <p:cNvPr id="58" name="Up-Down Arrow 57"/>
            <p:cNvSpPr/>
            <p:nvPr/>
          </p:nvSpPr>
          <p:spPr>
            <a:xfrm>
              <a:off x="4983626" y="3468974"/>
              <a:ext cx="421799" cy="1518476"/>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p>
          </p:txBody>
        </p:sp>
        <p:sp>
          <p:nvSpPr>
            <p:cNvPr id="64" name="Up-Down Arrow 63"/>
            <p:cNvSpPr/>
            <p:nvPr/>
          </p:nvSpPr>
          <p:spPr>
            <a:xfrm>
              <a:off x="6495794" y="3468974"/>
              <a:ext cx="421799" cy="1518476"/>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p>
          </p:txBody>
        </p:sp>
        <p:sp>
          <p:nvSpPr>
            <p:cNvPr id="65" name="Up-Down Arrow 64"/>
            <p:cNvSpPr/>
            <p:nvPr/>
          </p:nvSpPr>
          <p:spPr>
            <a:xfrm>
              <a:off x="7241629" y="3468974"/>
              <a:ext cx="421799" cy="1518476"/>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p>
          </p:txBody>
        </p:sp>
        <p:sp>
          <p:nvSpPr>
            <p:cNvPr id="66" name="Up-Down Arrow 65"/>
            <p:cNvSpPr/>
            <p:nvPr/>
          </p:nvSpPr>
          <p:spPr>
            <a:xfrm>
              <a:off x="7997713" y="3468974"/>
              <a:ext cx="421799" cy="1518476"/>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p>
          </p:txBody>
        </p:sp>
        <p:sp>
          <p:nvSpPr>
            <p:cNvPr id="67" name="Up-Down Arrow 66"/>
            <p:cNvSpPr/>
            <p:nvPr/>
          </p:nvSpPr>
          <p:spPr>
            <a:xfrm>
              <a:off x="8753797" y="3468974"/>
              <a:ext cx="421799" cy="1518476"/>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p>
          </p:txBody>
        </p:sp>
        <p:sp>
          <p:nvSpPr>
            <p:cNvPr id="68" name="Up-Down Arrow 67"/>
            <p:cNvSpPr/>
            <p:nvPr/>
          </p:nvSpPr>
          <p:spPr>
            <a:xfrm>
              <a:off x="9509881" y="3468974"/>
              <a:ext cx="421799" cy="1518476"/>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p>
          </p:txBody>
        </p:sp>
        <p:sp>
          <p:nvSpPr>
            <p:cNvPr id="63" name="Up-Down Arrow 62"/>
            <p:cNvSpPr/>
            <p:nvPr/>
          </p:nvSpPr>
          <p:spPr>
            <a:xfrm>
              <a:off x="5739710" y="3468974"/>
              <a:ext cx="421799" cy="1518476"/>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p>
          </p:txBody>
        </p:sp>
        <p:sp>
          <p:nvSpPr>
            <p:cNvPr id="108" name="TextBox 107"/>
            <p:cNvSpPr txBox="1"/>
            <p:nvPr/>
          </p:nvSpPr>
          <p:spPr>
            <a:xfrm rot="17362963">
              <a:off x="6872965" y="5081209"/>
              <a:ext cx="1174789" cy="584775"/>
            </a:xfrm>
            <a:prstGeom prst="rect">
              <a:avLst/>
            </a:prstGeom>
            <a:noFill/>
          </p:spPr>
          <p:txBody>
            <a:bodyPr wrap="square" rtlCol="0">
              <a:spAutoFit/>
            </a:bodyPr>
            <a:lstStyle/>
            <a:p>
              <a:r>
                <a:rPr lang="en-AU" sz="1600" dirty="0" smtClean="0"/>
                <a:t>Safety &amp;</a:t>
              </a:r>
              <a:br>
                <a:rPr lang="en-AU" sz="1600" dirty="0" smtClean="0"/>
              </a:br>
              <a:r>
                <a:rPr lang="en-AU" sz="1600" dirty="0" smtClean="0"/>
                <a:t>Protection</a:t>
              </a:r>
              <a:endParaRPr lang="en-AU" sz="1600" dirty="0"/>
            </a:p>
          </p:txBody>
        </p:sp>
        <p:sp>
          <p:nvSpPr>
            <p:cNvPr id="62" name="TextBox 61"/>
            <p:cNvSpPr txBox="1"/>
            <p:nvPr/>
          </p:nvSpPr>
          <p:spPr>
            <a:xfrm>
              <a:off x="3771055" y="4563459"/>
              <a:ext cx="2193354" cy="400110"/>
            </a:xfrm>
            <a:prstGeom prst="rect">
              <a:avLst/>
            </a:prstGeom>
            <a:noFill/>
          </p:spPr>
          <p:txBody>
            <a:bodyPr wrap="square" rtlCol="0">
              <a:spAutoFit/>
            </a:bodyPr>
            <a:lstStyle/>
            <a:p>
              <a:r>
                <a:rPr lang="en-AU" sz="2000" b="1" dirty="0" smtClean="0"/>
                <a:t>Division  HODs</a:t>
              </a:r>
              <a:endParaRPr lang="en-AU" sz="2000" b="1" dirty="0"/>
            </a:p>
          </p:txBody>
        </p:sp>
      </p:gr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60240" y="1848272"/>
            <a:ext cx="10009112" cy="5632311"/>
          </a:xfrm>
          <a:prstGeom prst="rect">
            <a:avLst/>
          </a:prstGeom>
          <a:noFill/>
        </p:spPr>
        <p:txBody>
          <a:bodyPr wrap="square" rtlCol="0">
            <a:spAutoFit/>
          </a:bodyPr>
          <a:lstStyle/>
          <a:p>
            <a:r>
              <a:rPr lang="en-AU" sz="3200" dirty="0" smtClean="0"/>
              <a:t>The role of the Cluster Lead to </a:t>
            </a:r>
            <a:r>
              <a:rPr lang="en-AU" sz="3200" u="sng" dirty="0" smtClean="0"/>
              <a:t>facilitate</a:t>
            </a:r>
            <a:r>
              <a:rPr lang="en-AU" sz="3200" dirty="0" smtClean="0"/>
              <a:t> the work of the Cluster, to ensure:</a:t>
            </a:r>
          </a:p>
          <a:p>
            <a:pPr marL="1069975" indent="-708025">
              <a:spcBef>
                <a:spcPts val="600"/>
              </a:spcBef>
              <a:buFont typeface="Wingdings" pitchFamily="2" charset="2"/>
              <a:buChar char="ü"/>
            </a:pPr>
            <a:r>
              <a:rPr lang="en-AU" sz="3200" dirty="0" smtClean="0"/>
              <a:t>Key Partners are included</a:t>
            </a:r>
          </a:p>
          <a:p>
            <a:pPr marL="1069975" indent="-708025">
              <a:spcBef>
                <a:spcPts val="600"/>
              </a:spcBef>
              <a:buFont typeface="Wingdings" pitchFamily="2" charset="2"/>
              <a:buChar char="ü"/>
            </a:pPr>
            <a:r>
              <a:rPr lang="en-AU" sz="3200" dirty="0" smtClean="0"/>
              <a:t>Appropriate coordination</a:t>
            </a:r>
          </a:p>
          <a:p>
            <a:pPr marL="1069975" indent="-708025">
              <a:spcBef>
                <a:spcPts val="600"/>
              </a:spcBef>
              <a:buFont typeface="Wingdings" pitchFamily="2" charset="2"/>
              <a:buChar char="ü"/>
            </a:pPr>
            <a:r>
              <a:rPr lang="en-AU" sz="3200" dirty="0" smtClean="0"/>
              <a:t>Cross-cutting issues are addressed</a:t>
            </a:r>
          </a:p>
          <a:p>
            <a:pPr marL="1069975" indent="-708025">
              <a:spcBef>
                <a:spcPts val="600"/>
              </a:spcBef>
              <a:buFont typeface="Wingdings" pitchFamily="2" charset="2"/>
              <a:buChar char="ü"/>
            </a:pPr>
            <a:r>
              <a:rPr lang="en-AU" sz="3200" dirty="0" smtClean="0"/>
              <a:t>Effective needs assessment and analysis</a:t>
            </a:r>
          </a:p>
          <a:p>
            <a:pPr marL="1069975" indent="-708025">
              <a:spcBef>
                <a:spcPts val="600"/>
              </a:spcBef>
              <a:buFont typeface="Wingdings" pitchFamily="2" charset="2"/>
              <a:buChar char="ü"/>
            </a:pPr>
            <a:r>
              <a:rPr lang="en-AU" sz="3200" dirty="0" smtClean="0"/>
              <a:t>Adequate contingency planning and preparedness</a:t>
            </a:r>
          </a:p>
          <a:p>
            <a:pPr marL="1069975" indent="-708025">
              <a:spcBef>
                <a:spcPts val="600"/>
              </a:spcBef>
              <a:buFont typeface="Wingdings" pitchFamily="2" charset="2"/>
              <a:buChar char="ü"/>
            </a:pPr>
            <a:r>
              <a:rPr lang="en-AU" sz="3200" dirty="0" smtClean="0"/>
              <a:t>Application of standards, monitoring and reporting</a:t>
            </a:r>
          </a:p>
          <a:p>
            <a:pPr marL="1069975" indent="-708025">
              <a:spcBef>
                <a:spcPts val="600"/>
              </a:spcBef>
              <a:buFont typeface="Wingdings" pitchFamily="2" charset="2"/>
              <a:buChar char="ü"/>
            </a:pPr>
            <a:r>
              <a:rPr lang="en-AU" sz="3200" dirty="0" smtClean="0"/>
              <a:t>Advocacy and resource mobilisation</a:t>
            </a:r>
          </a:p>
          <a:p>
            <a:pPr marL="1069975" indent="-708025">
              <a:spcBef>
                <a:spcPts val="600"/>
              </a:spcBef>
              <a:buFont typeface="Wingdings" pitchFamily="2" charset="2"/>
              <a:buChar char="ü"/>
            </a:pPr>
            <a:r>
              <a:rPr lang="en-AU" sz="3200" dirty="0" smtClean="0"/>
              <a:t>Training and capacity building</a:t>
            </a:r>
          </a:p>
        </p:txBody>
      </p:sp>
      <p:sp>
        <p:nvSpPr>
          <p:cNvPr id="17" name="TextBox 16"/>
          <p:cNvSpPr txBox="1"/>
          <p:nvPr/>
        </p:nvSpPr>
        <p:spPr>
          <a:xfrm>
            <a:off x="1144216" y="408112"/>
            <a:ext cx="10585176" cy="1323439"/>
          </a:xfrm>
          <a:prstGeom prst="rect">
            <a:avLst/>
          </a:prstGeom>
          <a:noFill/>
        </p:spPr>
        <p:txBody>
          <a:bodyPr wrap="square" rtlCol="0">
            <a:spAutoFit/>
          </a:bodyPr>
          <a:lstStyle/>
          <a:p>
            <a:r>
              <a:rPr lang="en-AU" sz="4000" b="1" dirty="0" smtClean="0">
                <a:solidFill>
                  <a:schemeClr val="tx2"/>
                </a:solidFill>
              </a:rPr>
              <a:t>Fiji Disaster Management.   Cluster Lead and Co-Lead Roles</a:t>
            </a:r>
            <a:endParaRPr lang="en-AU" sz="4800" dirty="0">
              <a:solidFill>
                <a:schemeClr val="tx2"/>
              </a:solidFill>
            </a:endParaRPr>
          </a:p>
        </p:txBody>
      </p:sp>
      <p:sp>
        <p:nvSpPr>
          <p:cNvPr id="4" name="TextBox 3"/>
          <p:cNvSpPr txBox="1"/>
          <p:nvPr/>
        </p:nvSpPr>
        <p:spPr>
          <a:xfrm>
            <a:off x="1360240" y="7683822"/>
            <a:ext cx="10009112" cy="1077218"/>
          </a:xfrm>
          <a:prstGeom prst="rect">
            <a:avLst/>
          </a:prstGeom>
          <a:noFill/>
        </p:spPr>
        <p:txBody>
          <a:bodyPr wrap="square" rtlCol="0">
            <a:spAutoFit/>
          </a:bodyPr>
          <a:lstStyle/>
          <a:p>
            <a:r>
              <a:rPr lang="en-AU" sz="3200" dirty="0" smtClean="0"/>
              <a:t>The role of the Cluster Co-Lead should be to </a:t>
            </a:r>
            <a:r>
              <a:rPr lang="en-AU" sz="3200" u="sng" dirty="0" smtClean="0"/>
              <a:t>provide technical support</a:t>
            </a:r>
            <a:r>
              <a:rPr lang="en-AU" sz="3200" dirty="0" smtClean="0"/>
              <a:t> to the Lead as required</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 calcmode="lin" valueType="num">
                                      <p:cBhvr additive="base">
                                        <p:cTn id="43"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xEl>
                                              <p:pRg st="7" end="7"/>
                                            </p:txEl>
                                          </p:spTgt>
                                        </p:tgtEl>
                                        <p:attrNameLst>
                                          <p:attrName>style.visibility</p:attrName>
                                        </p:attrNameLst>
                                      </p:cBhvr>
                                      <p:to>
                                        <p:strVal val="visible"/>
                                      </p:to>
                                    </p:set>
                                    <p:anim calcmode="lin" valueType="num">
                                      <p:cBhvr additive="base">
                                        <p:cTn id="49"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xEl>
                                              <p:pRg st="8" end="8"/>
                                            </p:txEl>
                                          </p:spTgt>
                                        </p:tgtEl>
                                        <p:attrNameLst>
                                          <p:attrName>style.visibility</p:attrName>
                                        </p:attrNameLst>
                                      </p:cBhvr>
                                      <p:to>
                                        <p:strVal val="visible"/>
                                      </p:to>
                                    </p:set>
                                    <p:anim calcmode="lin" valueType="num">
                                      <p:cBhvr additive="base">
                                        <p:cTn id="55"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0" end="0"/>
                                            </p:txEl>
                                          </p:spTgt>
                                        </p:tgtEl>
                                        <p:attrNameLst>
                                          <p:attrName>style.visibility</p:attrName>
                                        </p:attrNameLst>
                                      </p:cBhvr>
                                      <p:to>
                                        <p:strVal val="visible"/>
                                      </p:to>
                                    </p:set>
                                    <p:anim calcmode="lin" valueType="num">
                                      <p:cBhvr additive="base">
                                        <p:cTn id="6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702569" y="912168"/>
          <a:ext cx="8650559" cy="7071634"/>
        </p:xfrm>
        <a:graphic>
          <a:graphicData uri="http://schemas.openxmlformats.org/drawingml/2006/table">
            <a:tbl>
              <a:tblPr/>
              <a:tblGrid>
                <a:gridCol w="8650559"/>
              </a:tblGrid>
              <a:tr h="957595">
                <a:tc>
                  <a:txBody>
                    <a:bodyPr/>
                    <a:lstStyle/>
                    <a:p>
                      <a:pPr>
                        <a:lnSpc>
                          <a:spcPct val="115000"/>
                        </a:lnSpc>
                        <a:spcAft>
                          <a:spcPts val="0"/>
                        </a:spcAft>
                      </a:pPr>
                      <a:r>
                        <a:rPr lang="en-AU" sz="5500" b="1" dirty="0">
                          <a:solidFill>
                            <a:schemeClr val="tx2"/>
                          </a:solidFill>
                          <a:latin typeface="Calibri"/>
                          <a:ea typeface="Times New Roman"/>
                          <a:cs typeface="Times New Roman"/>
                        </a:rPr>
                        <a:t>Core</a:t>
                      </a:r>
                      <a:endParaRPr lang="en-AU" sz="2100" dirty="0">
                        <a:solidFill>
                          <a:schemeClr val="tx2"/>
                        </a:solidFill>
                        <a:latin typeface="Calibri"/>
                        <a:ea typeface="Calibri"/>
                        <a:cs typeface="Times New Roman"/>
                      </a:endParaRPr>
                    </a:p>
                  </a:txBody>
                  <a:tcPr marL="132707" marR="132707" marT="0" marB="0" anchor="b">
                    <a:lnL>
                      <a:noFill/>
                    </a:lnL>
                    <a:lnR>
                      <a:noFill/>
                    </a:lnR>
                    <a:lnT>
                      <a:noFill/>
                    </a:lnT>
                    <a:lnB>
                      <a:noFill/>
                    </a:lnB>
                  </a:tcPr>
                </a:tc>
              </a:tr>
              <a:tr h="474798">
                <a:tc>
                  <a:txBody>
                    <a:bodyPr/>
                    <a:lstStyle/>
                    <a:p>
                      <a:pPr>
                        <a:lnSpc>
                          <a:spcPct val="115000"/>
                        </a:lnSpc>
                        <a:spcAft>
                          <a:spcPts val="0"/>
                        </a:spcAft>
                      </a:pPr>
                      <a:r>
                        <a:rPr lang="en-AU" sz="2700" b="1" dirty="0">
                          <a:solidFill>
                            <a:srgbClr val="FFFFFF"/>
                          </a:solidFill>
                          <a:latin typeface="Calibri"/>
                          <a:ea typeface="Times New Roman"/>
                          <a:cs typeface="Times New Roman"/>
                        </a:rPr>
                        <a:t>Agencies</a:t>
                      </a:r>
                      <a:endParaRPr lang="en-AU" sz="2100" dirty="0">
                        <a:latin typeface="Calibri"/>
                        <a:ea typeface="Calibri"/>
                        <a:cs typeface="Times New Roman"/>
                      </a:endParaRPr>
                    </a:p>
                  </a:txBody>
                  <a:tcPr marL="132707" marR="132707" marT="0" marB="0" anchor="b">
                    <a:lnL>
                      <a:noFill/>
                    </a:lnL>
                    <a:lnR>
                      <a:noFill/>
                    </a:lnR>
                    <a:lnT>
                      <a:noFill/>
                    </a:lnT>
                    <a:lnB>
                      <a:noFill/>
                    </a:lnB>
                    <a:solidFill>
                      <a:srgbClr val="538ED5"/>
                    </a:solidFill>
                  </a:tcPr>
                </a:tc>
              </a:tr>
              <a:tr h="375527">
                <a:tc>
                  <a:txBody>
                    <a:bodyPr/>
                    <a:lstStyle/>
                    <a:p>
                      <a:pPr>
                        <a:lnSpc>
                          <a:spcPct val="115000"/>
                        </a:lnSpc>
                        <a:spcAft>
                          <a:spcPts val="0"/>
                        </a:spcAft>
                      </a:pPr>
                      <a:r>
                        <a:rPr lang="en-AU" sz="2100" b="1">
                          <a:solidFill>
                            <a:srgbClr val="000000"/>
                          </a:solidFill>
                          <a:latin typeface="Calibri"/>
                          <a:ea typeface="Times New Roman"/>
                          <a:cs typeface="Times New Roman"/>
                        </a:rPr>
                        <a:t>Government Lead  </a:t>
                      </a:r>
                      <a:endParaRPr lang="en-AU" sz="2100">
                        <a:latin typeface="Calibri"/>
                        <a:ea typeface="Calibri"/>
                        <a:cs typeface="Times New Roman"/>
                      </a:endParaRPr>
                    </a:p>
                  </a:txBody>
                  <a:tcPr marL="132707" marR="132707" marT="0" marB="0" anchor="b">
                    <a:lnL>
                      <a:noFill/>
                    </a:lnL>
                    <a:lnR>
                      <a:noFill/>
                    </a:lnR>
                    <a:lnT>
                      <a:noFill/>
                    </a:lnT>
                    <a:lnB>
                      <a:noFill/>
                    </a:lnB>
                    <a:solidFill>
                      <a:srgbClr val="DBE5F1"/>
                    </a:solidFill>
                  </a:tcPr>
                </a:tc>
              </a:tr>
              <a:tr h="375527">
                <a:tc>
                  <a:txBody>
                    <a:bodyPr/>
                    <a:lstStyle/>
                    <a:p>
                      <a:pPr>
                        <a:lnSpc>
                          <a:spcPct val="115000"/>
                        </a:lnSpc>
                        <a:spcAft>
                          <a:spcPts val="0"/>
                        </a:spcAft>
                      </a:pPr>
                      <a:r>
                        <a:rPr lang="en-AU" sz="2100">
                          <a:solidFill>
                            <a:srgbClr val="000000"/>
                          </a:solidFill>
                          <a:latin typeface="Calibri"/>
                          <a:ea typeface="Times New Roman"/>
                          <a:cs typeface="Times New Roman"/>
                        </a:rPr>
                        <a:t>NDMO</a:t>
                      </a:r>
                      <a:endParaRPr lang="en-AU" sz="2100">
                        <a:latin typeface="Calibri"/>
                        <a:ea typeface="Calibri"/>
                        <a:cs typeface="Times New Roman"/>
                      </a:endParaRPr>
                    </a:p>
                  </a:txBody>
                  <a:tcPr marL="132707" marR="132707" marT="0" marB="0" anchor="b">
                    <a:lnL>
                      <a:noFill/>
                    </a:lnL>
                    <a:lnR>
                      <a:noFill/>
                    </a:lnR>
                    <a:lnT>
                      <a:noFill/>
                    </a:lnT>
                    <a:lnB>
                      <a:noFill/>
                    </a:lnB>
                  </a:tcPr>
                </a:tc>
              </a:tr>
              <a:tr h="375527">
                <a:tc>
                  <a:txBody>
                    <a:bodyPr/>
                    <a:lstStyle/>
                    <a:p>
                      <a:pPr>
                        <a:lnSpc>
                          <a:spcPct val="115000"/>
                        </a:lnSpc>
                        <a:spcAft>
                          <a:spcPts val="0"/>
                        </a:spcAft>
                      </a:pPr>
                      <a:r>
                        <a:rPr lang="en-AU" sz="2100" b="1">
                          <a:solidFill>
                            <a:srgbClr val="000000"/>
                          </a:solidFill>
                          <a:latin typeface="Calibri"/>
                          <a:ea typeface="Times New Roman"/>
                          <a:cs typeface="Times New Roman"/>
                        </a:rPr>
                        <a:t>Co-Lead</a:t>
                      </a:r>
                      <a:endParaRPr lang="en-AU" sz="2100">
                        <a:latin typeface="Calibri"/>
                        <a:ea typeface="Calibri"/>
                        <a:cs typeface="Times New Roman"/>
                      </a:endParaRPr>
                    </a:p>
                  </a:txBody>
                  <a:tcPr marL="132707" marR="132707" marT="0" marB="0" anchor="b">
                    <a:lnL>
                      <a:noFill/>
                    </a:lnL>
                    <a:lnR>
                      <a:noFill/>
                    </a:lnR>
                    <a:lnT>
                      <a:noFill/>
                    </a:lnT>
                    <a:lnB>
                      <a:noFill/>
                    </a:lnB>
                    <a:solidFill>
                      <a:srgbClr val="DBE5F1"/>
                    </a:solidFill>
                  </a:tcPr>
                </a:tc>
              </a:tr>
              <a:tr h="375527">
                <a:tc>
                  <a:txBody>
                    <a:bodyPr/>
                    <a:lstStyle/>
                    <a:p>
                      <a:pPr>
                        <a:lnSpc>
                          <a:spcPct val="115000"/>
                        </a:lnSpc>
                        <a:spcAft>
                          <a:spcPts val="0"/>
                        </a:spcAft>
                      </a:pPr>
                      <a:r>
                        <a:rPr lang="en-AU" sz="2100" dirty="0" smtClean="0">
                          <a:solidFill>
                            <a:srgbClr val="000000"/>
                          </a:solidFill>
                          <a:latin typeface="Calibri"/>
                          <a:ea typeface="Times New Roman"/>
                          <a:cs typeface="Times New Roman"/>
                        </a:rPr>
                        <a:t>UNOCHA</a:t>
                      </a:r>
                      <a:endParaRPr lang="en-AU" sz="2100" dirty="0">
                        <a:latin typeface="Calibri"/>
                        <a:ea typeface="Calibri"/>
                        <a:cs typeface="Times New Roman"/>
                      </a:endParaRPr>
                    </a:p>
                  </a:txBody>
                  <a:tcPr marL="132707" marR="132707" marT="0" marB="0" anchor="b">
                    <a:lnL>
                      <a:noFill/>
                    </a:lnL>
                    <a:lnR>
                      <a:noFill/>
                    </a:lnR>
                    <a:lnT>
                      <a:noFill/>
                    </a:lnT>
                    <a:lnB>
                      <a:noFill/>
                    </a:lnB>
                  </a:tcPr>
                </a:tc>
              </a:tr>
              <a:tr h="375527">
                <a:tc>
                  <a:txBody>
                    <a:bodyPr/>
                    <a:lstStyle/>
                    <a:p>
                      <a:pPr>
                        <a:lnSpc>
                          <a:spcPct val="115000"/>
                        </a:lnSpc>
                        <a:spcAft>
                          <a:spcPts val="0"/>
                        </a:spcAft>
                      </a:pPr>
                      <a:r>
                        <a:rPr lang="en-AU" sz="2100" b="1">
                          <a:solidFill>
                            <a:srgbClr val="000000"/>
                          </a:solidFill>
                          <a:latin typeface="Calibri"/>
                          <a:ea typeface="Times New Roman"/>
                          <a:cs typeface="Times New Roman"/>
                        </a:rPr>
                        <a:t>Key Partners</a:t>
                      </a:r>
                      <a:endParaRPr lang="en-AU" sz="2100">
                        <a:latin typeface="Calibri"/>
                        <a:ea typeface="Calibri"/>
                        <a:cs typeface="Times New Roman"/>
                      </a:endParaRPr>
                    </a:p>
                  </a:txBody>
                  <a:tcPr marL="132707" marR="132707" marT="0" marB="0" anchor="b">
                    <a:lnL>
                      <a:noFill/>
                    </a:lnL>
                    <a:lnR>
                      <a:noFill/>
                    </a:lnR>
                    <a:lnT>
                      <a:noFill/>
                    </a:lnT>
                    <a:lnB>
                      <a:noFill/>
                    </a:lnB>
                    <a:solidFill>
                      <a:srgbClr val="DBE5F1"/>
                    </a:solidFill>
                  </a:tcPr>
                </a:tc>
              </a:tr>
              <a:tr h="375527">
                <a:tc>
                  <a:txBody>
                    <a:bodyPr/>
                    <a:lstStyle/>
                    <a:p>
                      <a:pPr>
                        <a:lnSpc>
                          <a:spcPct val="115000"/>
                        </a:lnSpc>
                        <a:spcAft>
                          <a:spcPts val="0"/>
                        </a:spcAft>
                      </a:pPr>
                      <a:r>
                        <a:rPr lang="en-AU" sz="2100">
                          <a:solidFill>
                            <a:srgbClr val="000000"/>
                          </a:solidFill>
                          <a:latin typeface="Calibri"/>
                          <a:ea typeface="Times New Roman"/>
                          <a:cs typeface="Times New Roman"/>
                        </a:rPr>
                        <a:t>Cluster Leads and Co-Leads</a:t>
                      </a:r>
                      <a:endParaRPr lang="en-AU" sz="2100">
                        <a:latin typeface="Calibri"/>
                        <a:ea typeface="Calibri"/>
                        <a:cs typeface="Times New Roman"/>
                      </a:endParaRPr>
                    </a:p>
                  </a:txBody>
                  <a:tcPr marL="132707" marR="132707" marT="0" marB="0" anchor="b">
                    <a:lnL>
                      <a:noFill/>
                    </a:lnL>
                    <a:lnR>
                      <a:noFill/>
                    </a:lnR>
                    <a:lnT>
                      <a:noFill/>
                    </a:lnT>
                    <a:lnB>
                      <a:noFill/>
                    </a:lnB>
                  </a:tcPr>
                </a:tc>
              </a:tr>
              <a:tr h="375527">
                <a:tc>
                  <a:txBody>
                    <a:bodyPr/>
                    <a:lstStyle/>
                    <a:p>
                      <a:pPr>
                        <a:lnSpc>
                          <a:spcPct val="115000"/>
                        </a:lnSpc>
                        <a:spcAft>
                          <a:spcPts val="0"/>
                        </a:spcAft>
                      </a:pPr>
                      <a:r>
                        <a:rPr lang="en-AU" sz="2100">
                          <a:solidFill>
                            <a:srgbClr val="000000"/>
                          </a:solidFill>
                          <a:latin typeface="Calibri"/>
                          <a:ea typeface="Times New Roman"/>
                          <a:cs typeface="Times New Roman"/>
                        </a:rPr>
                        <a:t>Ministry of Finance</a:t>
                      </a:r>
                      <a:endParaRPr lang="en-AU" sz="2100">
                        <a:latin typeface="Calibri"/>
                        <a:ea typeface="Calibri"/>
                        <a:cs typeface="Times New Roman"/>
                      </a:endParaRPr>
                    </a:p>
                  </a:txBody>
                  <a:tcPr marL="132707" marR="132707" marT="0" marB="0" anchor="b">
                    <a:lnL>
                      <a:noFill/>
                    </a:lnL>
                    <a:lnR>
                      <a:noFill/>
                    </a:lnR>
                    <a:lnT>
                      <a:noFill/>
                    </a:lnT>
                    <a:lnB>
                      <a:noFill/>
                    </a:lnB>
                  </a:tcPr>
                </a:tc>
              </a:tr>
              <a:tr h="375527">
                <a:tc>
                  <a:txBody>
                    <a:bodyPr/>
                    <a:lstStyle/>
                    <a:p>
                      <a:pPr>
                        <a:lnSpc>
                          <a:spcPct val="115000"/>
                        </a:lnSpc>
                        <a:spcAft>
                          <a:spcPts val="0"/>
                        </a:spcAft>
                      </a:pPr>
                      <a:r>
                        <a:rPr lang="en-AU" sz="2100">
                          <a:solidFill>
                            <a:srgbClr val="000000"/>
                          </a:solidFill>
                          <a:latin typeface="Calibri"/>
                          <a:ea typeface="Times New Roman"/>
                          <a:cs typeface="Times New Roman"/>
                        </a:rPr>
                        <a:t>Ministry of Foreign Affairs and International Cooperation</a:t>
                      </a:r>
                      <a:endParaRPr lang="en-AU" sz="2100">
                        <a:latin typeface="Calibri"/>
                        <a:ea typeface="Calibri"/>
                        <a:cs typeface="Times New Roman"/>
                      </a:endParaRPr>
                    </a:p>
                  </a:txBody>
                  <a:tcPr marL="132707" marR="132707" marT="0" marB="0" anchor="b">
                    <a:lnL>
                      <a:noFill/>
                    </a:lnL>
                    <a:lnR>
                      <a:noFill/>
                    </a:lnR>
                    <a:lnT>
                      <a:noFill/>
                    </a:lnT>
                    <a:lnB>
                      <a:noFill/>
                    </a:lnB>
                  </a:tcPr>
                </a:tc>
              </a:tr>
              <a:tr h="375527">
                <a:tc>
                  <a:txBody>
                    <a:bodyPr/>
                    <a:lstStyle/>
                    <a:p>
                      <a:pPr>
                        <a:lnSpc>
                          <a:spcPct val="115000"/>
                        </a:lnSpc>
                        <a:spcAft>
                          <a:spcPts val="0"/>
                        </a:spcAft>
                      </a:pPr>
                      <a:r>
                        <a:rPr lang="en-AU" sz="2100">
                          <a:solidFill>
                            <a:srgbClr val="000000"/>
                          </a:solidFill>
                          <a:latin typeface="Calibri"/>
                          <a:ea typeface="Times New Roman"/>
                          <a:cs typeface="Times New Roman"/>
                        </a:rPr>
                        <a:t>Prime Minister's Office</a:t>
                      </a:r>
                      <a:endParaRPr lang="en-AU" sz="2100">
                        <a:latin typeface="Calibri"/>
                        <a:ea typeface="Calibri"/>
                        <a:cs typeface="Times New Roman"/>
                      </a:endParaRPr>
                    </a:p>
                  </a:txBody>
                  <a:tcPr marL="132707" marR="132707" marT="0" marB="0" anchor="b">
                    <a:lnL>
                      <a:noFill/>
                    </a:lnL>
                    <a:lnR>
                      <a:noFill/>
                    </a:lnR>
                    <a:lnT>
                      <a:noFill/>
                    </a:lnT>
                    <a:lnB>
                      <a:noFill/>
                    </a:lnB>
                  </a:tcPr>
                </a:tc>
              </a:tr>
              <a:tr h="375527">
                <a:tc>
                  <a:txBody>
                    <a:bodyPr/>
                    <a:lstStyle/>
                    <a:p>
                      <a:pPr>
                        <a:lnSpc>
                          <a:spcPct val="115000"/>
                        </a:lnSpc>
                        <a:spcAft>
                          <a:spcPts val="0"/>
                        </a:spcAft>
                      </a:pPr>
                      <a:r>
                        <a:rPr lang="en-AU" sz="2100">
                          <a:solidFill>
                            <a:srgbClr val="000000"/>
                          </a:solidFill>
                          <a:latin typeface="Calibri"/>
                          <a:ea typeface="Times New Roman"/>
                          <a:cs typeface="Times New Roman"/>
                        </a:rPr>
                        <a:t>Ministry of Public Enterprises, Communications, Civil Aviation and Tourism</a:t>
                      </a:r>
                      <a:endParaRPr lang="en-AU" sz="2100">
                        <a:latin typeface="Calibri"/>
                        <a:ea typeface="Calibri"/>
                        <a:cs typeface="Times New Roman"/>
                      </a:endParaRPr>
                    </a:p>
                  </a:txBody>
                  <a:tcPr marL="132707" marR="132707" marT="0" marB="0" anchor="b">
                    <a:lnL>
                      <a:noFill/>
                    </a:lnL>
                    <a:lnR>
                      <a:noFill/>
                    </a:lnR>
                    <a:lnT>
                      <a:noFill/>
                    </a:lnT>
                    <a:lnB>
                      <a:noFill/>
                    </a:lnB>
                  </a:tcPr>
                </a:tc>
              </a:tr>
              <a:tr h="375527">
                <a:tc>
                  <a:txBody>
                    <a:bodyPr/>
                    <a:lstStyle/>
                    <a:p>
                      <a:pPr>
                        <a:lnSpc>
                          <a:spcPct val="115000"/>
                        </a:lnSpc>
                        <a:spcAft>
                          <a:spcPts val="0"/>
                        </a:spcAft>
                      </a:pPr>
                      <a:r>
                        <a:rPr lang="en-AU" sz="2100">
                          <a:solidFill>
                            <a:srgbClr val="000000"/>
                          </a:solidFill>
                          <a:latin typeface="Calibri"/>
                          <a:ea typeface="Times New Roman"/>
                          <a:cs typeface="Times New Roman"/>
                        </a:rPr>
                        <a:t>Ministry of Strategic Planning, National Development &amp; Statistics</a:t>
                      </a:r>
                      <a:endParaRPr lang="en-AU" sz="2100">
                        <a:latin typeface="Calibri"/>
                        <a:ea typeface="Calibri"/>
                        <a:cs typeface="Times New Roman"/>
                      </a:endParaRPr>
                    </a:p>
                  </a:txBody>
                  <a:tcPr marL="132707" marR="132707" marT="0" marB="0" anchor="b">
                    <a:lnL>
                      <a:noFill/>
                    </a:lnL>
                    <a:lnR>
                      <a:noFill/>
                    </a:lnR>
                    <a:lnT>
                      <a:noFill/>
                    </a:lnT>
                    <a:lnB>
                      <a:noFill/>
                    </a:lnB>
                  </a:tcPr>
                </a:tc>
              </a:tr>
              <a:tr h="375527">
                <a:tc>
                  <a:txBody>
                    <a:bodyPr/>
                    <a:lstStyle/>
                    <a:p>
                      <a:pPr>
                        <a:lnSpc>
                          <a:spcPct val="115000"/>
                        </a:lnSpc>
                        <a:spcAft>
                          <a:spcPts val="0"/>
                        </a:spcAft>
                      </a:pPr>
                      <a:r>
                        <a:rPr lang="en-AU" sz="2100">
                          <a:solidFill>
                            <a:srgbClr val="000000"/>
                          </a:solidFill>
                          <a:latin typeface="Calibri"/>
                          <a:ea typeface="Times New Roman"/>
                          <a:cs typeface="Times New Roman"/>
                        </a:rPr>
                        <a:t>Ministry of Information</a:t>
                      </a:r>
                      <a:endParaRPr lang="en-AU" sz="2100">
                        <a:latin typeface="Calibri"/>
                        <a:ea typeface="Calibri"/>
                        <a:cs typeface="Times New Roman"/>
                      </a:endParaRPr>
                    </a:p>
                  </a:txBody>
                  <a:tcPr marL="132707" marR="132707" marT="0" marB="0" anchor="b">
                    <a:lnL>
                      <a:noFill/>
                    </a:lnL>
                    <a:lnR>
                      <a:noFill/>
                    </a:lnR>
                    <a:lnT>
                      <a:noFill/>
                    </a:lnT>
                    <a:lnB>
                      <a:noFill/>
                    </a:lnB>
                  </a:tcPr>
                </a:tc>
              </a:tr>
              <a:tr h="375527">
                <a:tc>
                  <a:txBody>
                    <a:bodyPr/>
                    <a:lstStyle/>
                    <a:p>
                      <a:pPr>
                        <a:lnSpc>
                          <a:spcPct val="115000"/>
                        </a:lnSpc>
                        <a:spcAft>
                          <a:spcPts val="0"/>
                        </a:spcAft>
                      </a:pPr>
                      <a:r>
                        <a:rPr lang="en-AU" sz="2100">
                          <a:solidFill>
                            <a:srgbClr val="000000"/>
                          </a:solidFill>
                          <a:latin typeface="Calibri"/>
                          <a:ea typeface="Times New Roman"/>
                          <a:cs typeface="Times New Roman"/>
                        </a:rPr>
                        <a:t>Itaukei Affairs</a:t>
                      </a:r>
                      <a:endParaRPr lang="en-AU" sz="2100">
                        <a:latin typeface="Calibri"/>
                        <a:ea typeface="Calibri"/>
                        <a:cs typeface="Times New Roman"/>
                      </a:endParaRPr>
                    </a:p>
                  </a:txBody>
                  <a:tcPr marL="132707" marR="132707" marT="0" marB="0" anchor="b">
                    <a:lnL>
                      <a:noFill/>
                    </a:lnL>
                    <a:lnR>
                      <a:noFill/>
                    </a:lnR>
                    <a:lnT>
                      <a:noFill/>
                    </a:lnT>
                    <a:lnB>
                      <a:noFill/>
                    </a:lnB>
                  </a:tcPr>
                </a:tc>
              </a:tr>
              <a:tr h="751055">
                <a:tc>
                  <a:txBody>
                    <a:bodyPr/>
                    <a:lstStyle/>
                    <a:p>
                      <a:pPr>
                        <a:lnSpc>
                          <a:spcPct val="115000"/>
                        </a:lnSpc>
                        <a:spcAft>
                          <a:spcPts val="0"/>
                        </a:spcAft>
                      </a:pPr>
                      <a:r>
                        <a:rPr lang="en-AU" sz="2100" dirty="0">
                          <a:solidFill>
                            <a:srgbClr val="000000"/>
                          </a:solidFill>
                          <a:latin typeface="Calibri"/>
                          <a:ea typeface="Times New Roman"/>
                          <a:cs typeface="Times New Roman"/>
                        </a:rPr>
                        <a:t>Public Service Commission</a:t>
                      </a:r>
                      <a:endParaRPr lang="en-AU" sz="2100" dirty="0">
                        <a:latin typeface="Calibri"/>
                        <a:ea typeface="Calibri"/>
                        <a:cs typeface="Times New Roman"/>
                      </a:endParaRPr>
                    </a:p>
                    <a:p>
                      <a:pPr>
                        <a:lnSpc>
                          <a:spcPct val="115000"/>
                        </a:lnSpc>
                        <a:spcAft>
                          <a:spcPts val="0"/>
                        </a:spcAft>
                      </a:pPr>
                      <a:r>
                        <a:rPr lang="en-AU" sz="2100" dirty="0">
                          <a:solidFill>
                            <a:srgbClr val="000000"/>
                          </a:solidFill>
                          <a:latin typeface="Calibri"/>
                          <a:ea typeface="Times New Roman"/>
                          <a:cs typeface="Times New Roman"/>
                        </a:rPr>
                        <a:t>Fiji Red Cross</a:t>
                      </a:r>
                      <a:endParaRPr lang="en-AU" sz="2100" dirty="0">
                        <a:latin typeface="Calibri"/>
                        <a:ea typeface="Calibri"/>
                        <a:cs typeface="Times New Roman"/>
                      </a:endParaRPr>
                    </a:p>
                  </a:txBody>
                  <a:tcPr marL="132707" marR="132707" marT="0" marB="0" anchor="b">
                    <a:lnL>
                      <a:noFill/>
                    </a:lnL>
                    <a:lnR>
                      <a:noFill/>
                    </a:lnR>
                    <a:lnT>
                      <a:noFill/>
                    </a:lnT>
                    <a:lnB>
                      <a:noFill/>
                    </a:lnB>
                  </a:tcPr>
                </a:tc>
              </a:tr>
            </a:tbl>
          </a:graphicData>
        </a:graphic>
      </p:graphicFrame>
      <p:sp>
        <p:nvSpPr>
          <p:cNvPr id="7" name="TextBox 6"/>
          <p:cNvSpPr txBox="1"/>
          <p:nvPr/>
        </p:nvSpPr>
        <p:spPr>
          <a:xfrm>
            <a:off x="9641160" y="912168"/>
            <a:ext cx="2808312" cy="6863417"/>
          </a:xfrm>
          <a:prstGeom prst="rect">
            <a:avLst/>
          </a:prstGeom>
          <a:noFill/>
        </p:spPr>
        <p:txBody>
          <a:bodyPr wrap="square" rtlCol="0">
            <a:spAutoFit/>
          </a:bodyPr>
          <a:lstStyle/>
          <a:p>
            <a:r>
              <a:rPr lang="en-AU" sz="2000" dirty="0" smtClean="0"/>
              <a:t>The </a:t>
            </a:r>
            <a:r>
              <a:rPr lang="en-AU" sz="2000" b="1" dirty="0" smtClean="0"/>
              <a:t>Core</a:t>
            </a:r>
            <a:r>
              <a:rPr lang="en-AU" sz="2000" dirty="0" smtClean="0"/>
              <a:t> of the proposed Fiji DM Cluster system is to provide all of the services required to ensure that the work of each Cluster is appropriately facilitated, coordinated and supported.  Roles for the Core are summarised as </a:t>
            </a:r>
            <a:r>
              <a:rPr lang="en-AU" sz="2000" b="1" dirty="0" smtClean="0"/>
              <a:t>coordination, planning,  and funding</a:t>
            </a:r>
            <a:r>
              <a:rPr lang="en-AU" sz="2000" dirty="0" smtClean="0"/>
              <a:t>.</a:t>
            </a:r>
          </a:p>
          <a:p>
            <a:r>
              <a:rPr lang="en-AU" sz="2000" dirty="0" smtClean="0"/>
              <a:t>The NDMO is listed as the logical lead for the Core, with UNOCHA playing a supporting Co-Lead role for coordination, information and assisting efforts for international assistance where deemed necessary.</a:t>
            </a:r>
            <a:endParaRPr lang="en-AU" sz="20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1251310" y="1128193"/>
          <a:ext cx="7093706" cy="7072897"/>
        </p:xfrm>
        <a:graphic>
          <a:graphicData uri="http://schemas.openxmlformats.org/drawingml/2006/table">
            <a:tbl>
              <a:tblPr/>
              <a:tblGrid>
                <a:gridCol w="7093706"/>
              </a:tblGrid>
              <a:tr h="1214976">
                <a:tc>
                  <a:txBody>
                    <a:bodyPr/>
                    <a:lstStyle/>
                    <a:p>
                      <a:pPr>
                        <a:lnSpc>
                          <a:spcPct val="115000"/>
                        </a:lnSpc>
                        <a:spcAft>
                          <a:spcPts val="0"/>
                        </a:spcAft>
                      </a:pPr>
                      <a:r>
                        <a:rPr lang="en-AU" sz="6000" b="1" dirty="0">
                          <a:solidFill>
                            <a:schemeClr val="tx2"/>
                          </a:solidFill>
                          <a:latin typeface="Calibri"/>
                          <a:ea typeface="Times New Roman"/>
                          <a:cs typeface="Times New Roman"/>
                        </a:rPr>
                        <a:t>1.  Education</a:t>
                      </a:r>
                      <a:endParaRPr lang="en-AU" sz="2300" dirty="0">
                        <a:solidFill>
                          <a:schemeClr val="tx2"/>
                        </a:solidFill>
                        <a:latin typeface="Calibri"/>
                        <a:ea typeface="Calibri"/>
                        <a:cs typeface="Times New Roman"/>
                      </a:endParaRPr>
                    </a:p>
                  </a:txBody>
                  <a:tcPr marL="145098" marR="145098" marT="0" marB="0" anchor="b">
                    <a:lnL>
                      <a:noFill/>
                    </a:lnL>
                    <a:lnR>
                      <a:noFill/>
                    </a:lnR>
                    <a:lnT>
                      <a:noFill/>
                    </a:lnT>
                    <a:lnB>
                      <a:noFill/>
                    </a:lnB>
                  </a:tcPr>
                </a:tc>
              </a:tr>
              <a:tr h="607489">
                <a:tc>
                  <a:txBody>
                    <a:bodyPr/>
                    <a:lstStyle/>
                    <a:p>
                      <a:pPr>
                        <a:lnSpc>
                          <a:spcPct val="115000"/>
                        </a:lnSpc>
                        <a:spcAft>
                          <a:spcPts val="0"/>
                        </a:spcAft>
                      </a:pPr>
                      <a:r>
                        <a:rPr lang="en-AU" sz="3000" b="1">
                          <a:solidFill>
                            <a:srgbClr val="FFFFFF"/>
                          </a:solidFill>
                          <a:latin typeface="Calibri"/>
                          <a:ea typeface="Times New Roman"/>
                          <a:cs typeface="Times New Roman"/>
                        </a:rPr>
                        <a:t>Agencies</a:t>
                      </a:r>
                      <a:endParaRPr lang="en-AU" sz="2300">
                        <a:latin typeface="Calibri"/>
                        <a:ea typeface="Calibri"/>
                        <a:cs typeface="Times New Roman"/>
                      </a:endParaRPr>
                    </a:p>
                  </a:txBody>
                  <a:tcPr marL="145098" marR="145098" marT="0" marB="0" anchor="b">
                    <a:lnL>
                      <a:noFill/>
                    </a:lnL>
                    <a:lnR>
                      <a:noFill/>
                    </a:lnR>
                    <a:lnT>
                      <a:noFill/>
                    </a:lnT>
                    <a:lnB>
                      <a:noFill/>
                    </a:lnB>
                    <a:solidFill>
                      <a:srgbClr val="538ED5"/>
                    </a:solidFill>
                  </a:tcPr>
                </a:tc>
              </a:tr>
              <a:tr h="477312">
                <a:tc>
                  <a:txBody>
                    <a:bodyPr/>
                    <a:lstStyle/>
                    <a:p>
                      <a:pPr>
                        <a:lnSpc>
                          <a:spcPct val="115000"/>
                        </a:lnSpc>
                        <a:spcAft>
                          <a:spcPts val="0"/>
                        </a:spcAft>
                      </a:pPr>
                      <a:r>
                        <a:rPr lang="en-AU" sz="2300" b="1" dirty="0">
                          <a:solidFill>
                            <a:srgbClr val="000000"/>
                          </a:solidFill>
                          <a:latin typeface="Calibri"/>
                          <a:ea typeface="Times New Roman"/>
                          <a:cs typeface="Times New Roman"/>
                        </a:rPr>
                        <a:t>Government Lead  </a:t>
                      </a:r>
                      <a:endParaRPr lang="en-AU" sz="2300" dirty="0">
                        <a:latin typeface="Calibri"/>
                        <a:ea typeface="Calibri"/>
                        <a:cs typeface="Times New Roman"/>
                      </a:endParaRPr>
                    </a:p>
                  </a:txBody>
                  <a:tcPr marL="145098" marR="145098" marT="0" marB="0" anchor="b">
                    <a:lnL>
                      <a:noFill/>
                    </a:lnL>
                    <a:lnR>
                      <a:noFill/>
                    </a:lnR>
                    <a:lnT>
                      <a:noFill/>
                    </a:lnT>
                    <a:lnB>
                      <a:noFill/>
                    </a:lnB>
                    <a:solidFill>
                      <a:srgbClr val="DBE5F1"/>
                    </a:solidFill>
                  </a:tcPr>
                </a:tc>
              </a:tr>
              <a:tr h="477312">
                <a:tc>
                  <a:txBody>
                    <a:bodyPr/>
                    <a:lstStyle/>
                    <a:p>
                      <a:pPr>
                        <a:lnSpc>
                          <a:spcPct val="115000"/>
                        </a:lnSpc>
                        <a:spcAft>
                          <a:spcPts val="0"/>
                        </a:spcAft>
                      </a:pPr>
                      <a:r>
                        <a:rPr lang="en-AU" sz="2300">
                          <a:solidFill>
                            <a:srgbClr val="000000"/>
                          </a:solidFill>
                          <a:latin typeface="Calibri"/>
                          <a:ea typeface="Times New Roman"/>
                          <a:cs typeface="Times New Roman"/>
                        </a:rPr>
                        <a:t>Ministry of Education</a:t>
                      </a:r>
                      <a:endParaRPr lang="en-AU" sz="2300">
                        <a:latin typeface="Calibri"/>
                        <a:ea typeface="Calibri"/>
                        <a:cs typeface="Times New Roman"/>
                      </a:endParaRPr>
                    </a:p>
                  </a:txBody>
                  <a:tcPr marL="145098" marR="145098" marT="0" marB="0" anchor="b">
                    <a:lnL>
                      <a:noFill/>
                    </a:lnL>
                    <a:lnR>
                      <a:noFill/>
                    </a:lnR>
                    <a:lnT>
                      <a:noFill/>
                    </a:lnT>
                    <a:lnB>
                      <a:noFill/>
                    </a:lnB>
                  </a:tcPr>
                </a:tc>
              </a:tr>
              <a:tr h="477312">
                <a:tc>
                  <a:txBody>
                    <a:bodyPr/>
                    <a:lstStyle/>
                    <a:p>
                      <a:pPr>
                        <a:lnSpc>
                          <a:spcPct val="115000"/>
                        </a:lnSpc>
                        <a:spcAft>
                          <a:spcPts val="0"/>
                        </a:spcAft>
                      </a:pPr>
                      <a:r>
                        <a:rPr lang="en-AU" sz="2300" b="1">
                          <a:solidFill>
                            <a:srgbClr val="000000"/>
                          </a:solidFill>
                          <a:latin typeface="Calibri"/>
                          <a:ea typeface="Times New Roman"/>
                          <a:cs typeface="Times New Roman"/>
                        </a:rPr>
                        <a:t>Co-Lead</a:t>
                      </a:r>
                      <a:endParaRPr lang="en-AU" sz="2300">
                        <a:latin typeface="Calibri"/>
                        <a:ea typeface="Calibri"/>
                        <a:cs typeface="Times New Roman"/>
                      </a:endParaRPr>
                    </a:p>
                  </a:txBody>
                  <a:tcPr marL="145098" marR="145098" marT="0" marB="0" anchor="b">
                    <a:lnL>
                      <a:noFill/>
                    </a:lnL>
                    <a:lnR>
                      <a:noFill/>
                    </a:lnR>
                    <a:lnT>
                      <a:noFill/>
                    </a:lnT>
                    <a:lnB>
                      <a:noFill/>
                    </a:lnB>
                    <a:solidFill>
                      <a:srgbClr val="DBE5F1"/>
                    </a:solidFill>
                  </a:tcPr>
                </a:tc>
              </a:tr>
              <a:tr h="477312">
                <a:tc>
                  <a:txBody>
                    <a:bodyPr/>
                    <a:lstStyle/>
                    <a:p>
                      <a:pPr>
                        <a:lnSpc>
                          <a:spcPct val="115000"/>
                        </a:lnSpc>
                        <a:spcAft>
                          <a:spcPts val="0"/>
                        </a:spcAft>
                      </a:pPr>
                      <a:r>
                        <a:rPr lang="en-AU" sz="2300" dirty="0" smtClean="0">
                          <a:solidFill>
                            <a:srgbClr val="000000"/>
                          </a:solidFill>
                          <a:latin typeface="Calibri"/>
                          <a:ea typeface="Times New Roman"/>
                          <a:cs typeface="Times New Roman"/>
                        </a:rPr>
                        <a:t>UNICEF, Save the Children</a:t>
                      </a:r>
                      <a:endParaRPr lang="en-AU" sz="2300" dirty="0">
                        <a:latin typeface="Calibri"/>
                        <a:ea typeface="Calibri"/>
                        <a:cs typeface="Times New Roman"/>
                      </a:endParaRPr>
                    </a:p>
                  </a:txBody>
                  <a:tcPr marL="145098" marR="145098" marT="0" marB="0" anchor="b">
                    <a:lnL>
                      <a:noFill/>
                    </a:lnL>
                    <a:lnR>
                      <a:noFill/>
                    </a:lnR>
                    <a:lnT>
                      <a:noFill/>
                    </a:lnT>
                    <a:lnB>
                      <a:noFill/>
                    </a:lnB>
                  </a:tcPr>
                </a:tc>
              </a:tr>
              <a:tr h="477312">
                <a:tc>
                  <a:txBody>
                    <a:bodyPr/>
                    <a:lstStyle/>
                    <a:p>
                      <a:pPr>
                        <a:lnSpc>
                          <a:spcPct val="115000"/>
                        </a:lnSpc>
                        <a:spcAft>
                          <a:spcPts val="0"/>
                        </a:spcAft>
                      </a:pPr>
                      <a:r>
                        <a:rPr lang="en-AU" sz="2300" b="1">
                          <a:solidFill>
                            <a:srgbClr val="000000"/>
                          </a:solidFill>
                          <a:latin typeface="Calibri"/>
                          <a:ea typeface="Times New Roman"/>
                          <a:cs typeface="Times New Roman"/>
                        </a:rPr>
                        <a:t>Key Partners</a:t>
                      </a:r>
                      <a:endParaRPr lang="en-AU" sz="2300">
                        <a:latin typeface="Calibri"/>
                        <a:ea typeface="Calibri"/>
                        <a:cs typeface="Times New Roman"/>
                      </a:endParaRPr>
                    </a:p>
                  </a:txBody>
                  <a:tcPr marL="145098" marR="145098" marT="0" marB="0" anchor="b">
                    <a:lnL>
                      <a:noFill/>
                    </a:lnL>
                    <a:lnR>
                      <a:noFill/>
                    </a:lnR>
                    <a:lnT>
                      <a:noFill/>
                    </a:lnT>
                    <a:lnB>
                      <a:noFill/>
                    </a:lnB>
                    <a:solidFill>
                      <a:srgbClr val="DBE5F1"/>
                    </a:solidFill>
                  </a:tcPr>
                </a:tc>
              </a:tr>
              <a:tr h="477312">
                <a:tc>
                  <a:txBody>
                    <a:bodyPr/>
                    <a:lstStyle/>
                    <a:p>
                      <a:pPr>
                        <a:lnSpc>
                          <a:spcPct val="115000"/>
                        </a:lnSpc>
                        <a:spcAft>
                          <a:spcPts val="0"/>
                        </a:spcAft>
                      </a:pPr>
                      <a:r>
                        <a:rPr lang="en-AU" sz="2300" dirty="0" smtClean="0">
                          <a:latin typeface="Calibri"/>
                          <a:ea typeface="Calibri"/>
                          <a:cs typeface="Times New Roman"/>
                        </a:rPr>
                        <a:t>Embassy</a:t>
                      </a:r>
                      <a:r>
                        <a:rPr lang="en-AU" sz="2300" baseline="0" dirty="0" smtClean="0">
                          <a:latin typeface="Calibri"/>
                          <a:ea typeface="Calibri"/>
                          <a:cs typeface="Times New Roman"/>
                        </a:rPr>
                        <a:t> of Japan</a:t>
                      </a:r>
                      <a:endParaRPr lang="en-AU" sz="2300" dirty="0">
                        <a:latin typeface="Calibri"/>
                        <a:ea typeface="Calibri"/>
                        <a:cs typeface="Times New Roman"/>
                      </a:endParaRPr>
                    </a:p>
                  </a:txBody>
                  <a:tcPr marL="145098" marR="145098" marT="0" marB="0" anchor="b">
                    <a:lnL>
                      <a:noFill/>
                    </a:lnL>
                    <a:lnR>
                      <a:noFill/>
                    </a:lnR>
                    <a:lnT>
                      <a:noFill/>
                    </a:lnT>
                    <a:lnB>
                      <a:noFill/>
                    </a:lnB>
                  </a:tcPr>
                </a:tc>
              </a:tr>
              <a:tr h="477312">
                <a:tc>
                  <a:txBody>
                    <a:bodyPr/>
                    <a:lstStyle/>
                    <a:p>
                      <a:pPr>
                        <a:lnSpc>
                          <a:spcPct val="115000"/>
                        </a:lnSpc>
                        <a:spcAft>
                          <a:spcPts val="0"/>
                        </a:spcAft>
                      </a:pPr>
                      <a:r>
                        <a:rPr lang="en-AU" sz="2300" dirty="0">
                          <a:solidFill>
                            <a:srgbClr val="000000"/>
                          </a:solidFill>
                          <a:latin typeface="Calibri"/>
                          <a:ea typeface="Times New Roman"/>
                          <a:cs typeface="Times New Roman"/>
                        </a:rPr>
                        <a:t>AQEP (Access to Quality Education Program)</a:t>
                      </a:r>
                      <a:endParaRPr lang="en-AU" sz="2300" dirty="0">
                        <a:latin typeface="Calibri"/>
                        <a:ea typeface="Calibri"/>
                        <a:cs typeface="Times New Roman"/>
                      </a:endParaRPr>
                    </a:p>
                  </a:txBody>
                  <a:tcPr marL="145098" marR="145098" marT="0" marB="0" anchor="b">
                    <a:lnL>
                      <a:noFill/>
                    </a:lnL>
                    <a:lnR>
                      <a:noFill/>
                    </a:lnR>
                    <a:lnT>
                      <a:noFill/>
                    </a:lnT>
                    <a:lnB>
                      <a:noFill/>
                    </a:lnB>
                  </a:tcPr>
                </a:tc>
              </a:tr>
              <a:tr h="477312">
                <a:tc>
                  <a:txBody>
                    <a:bodyPr/>
                    <a:lstStyle/>
                    <a:p>
                      <a:pPr>
                        <a:lnSpc>
                          <a:spcPct val="115000"/>
                        </a:lnSpc>
                        <a:spcAft>
                          <a:spcPts val="0"/>
                        </a:spcAft>
                      </a:pPr>
                      <a:r>
                        <a:rPr lang="en-AU" sz="2300" dirty="0" err="1" smtClean="0">
                          <a:latin typeface="Calibri"/>
                          <a:ea typeface="Calibri"/>
                          <a:cs typeface="Times New Roman"/>
                        </a:rPr>
                        <a:t>AusAID</a:t>
                      </a:r>
                      <a:endParaRPr lang="en-AU" sz="2300" dirty="0">
                        <a:latin typeface="Calibri"/>
                        <a:ea typeface="Calibri"/>
                        <a:cs typeface="Times New Roman"/>
                      </a:endParaRPr>
                    </a:p>
                  </a:txBody>
                  <a:tcPr marL="145098" marR="145098" marT="0" marB="0" anchor="b">
                    <a:lnL>
                      <a:noFill/>
                    </a:lnL>
                    <a:lnR>
                      <a:noFill/>
                    </a:lnR>
                    <a:lnT>
                      <a:noFill/>
                    </a:lnT>
                    <a:lnB>
                      <a:noFill/>
                    </a:lnB>
                  </a:tcPr>
                </a:tc>
              </a:tr>
              <a:tr h="477312">
                <a:tc>
                  <a:txBody>
                    <a:bodyPr/>
                    <a:lstStyle/>
                    <a:p>
                      <a:pPr>
                        <a:lnSpc>
                          <a:spcPct val="115000"/>
                        </a:lnSpc>
                        <a:spcAft>
                          <a:spcPts val="0"/>
                        </a:spcAft>
                      </a:pPr>
                      <a:r>
                        <a:rPr lang="en-AU" sz="2300" dirty="0">
                          <a:solidFill>
                            <a:srgbClr val="000000"/>
                          </a:solidFill>
                          <a:latin typeface="Calibri"/>
                          <a:ea typeface="Times New Roman"/>
                          <a:cs typeface="Times New Roman"/>
                        </a:rPr>
                        <a:t>Ministry of Provincial Development - Divisional Offices</a:t>
                      </a:r>
                      <a:endParaRPr lang="en-AU" sz="2300" dirty="0">
                        <a:latin typeface="Calibri"/>
                        <a:ea typeface="Calibri"/>
                        <a:cs typeface="Times New Roman"/>
                      </a:endParaRPr>
                    </a:p>
                  </a:txBody>
                  <a:tcPr marL="145098" marR="145098" marT="0" marB="0" anchor="b">
                    <a:lnL>
                      <a:noFill/>
                    </a:lnL>
                    <a:lnR>
                      <a:noFill/>
                    </a:lnR>
                    <a:lnT>
                      <a:noFill/>
                    </a:lnT>
                    <a:lnB>
                      <a:noFill/>
                    </a:lnB>
                  </a:tcPr>
                </a:tc>
              </a:tr>
              <a:tr h="477312">
                <a:tc>
                  <a:txBody>
                    <a:bodyPr/>
                    <a:lstStyle/>
                    <a:p>
                      <a:pPr>
                        <a:lnSpc>
                          <a:spcPct val="115000"/>
                        </a:lnSpc>
                        <a:spcAft>
                          <a:spcPts val="0"/>
                        </a:spcAft>
                      </a:pPr>
                      <a:r>
                        <a:rPr lang="en-AU" sz="2300" dirty="0" smtClean="0">
                          <a:latin typeface="Calibri"/>
                          <a:ea typeface="Calibri"/>
                          <a:cs typeface="Times New Roman"/>
                        </a:rPr>
                        <a:t>UNOCHA</a:t>
                      </a:r>
                      <a:endParaRPr lang="en-AU" sz="2300" dirty="0">
                        <a:latin typeface="Calibri"/>
                        <a:ea typeface="Calibri"/>
                        <a:cs typeface="Times New Roman"/>
                      </a:endParaRPr>
                    </a:p>
                  </a:txBody>
                  <a:tcPr marL="145098" marR="145098" marT="0" marB="0" anchor="b">
                    <a:lnL>
                      <a:noFill/>
                    </a:lnL>
                    <a:lnR>
                      <a:noFill/>
                    </a:lnR>
                    <a:lnT>
                      <a:noFill/>
                    </a:lnT>
                    <a:lnB>
                      <a:noFill/>
                    </a:lnB>
                  </a:tcPr>
                </a:tc>
              </a:tr>
              <a:tr h="477312">
                <a:tc>
                  <a:txBody>
                    <a:bodyPr/>
                    <a:lstStyle/>
                    <a:p>
                      <a:pPr>
                        <a:lnSpc>
                          <a:spcPct val="115000"/>
                        </a:lnSpc>
                        <a:spcAft>
                          <a:spcPts val="0"/>
                        </a:spcAft>
                      </a:pPr>
                      <a:r>
                        <a:rPr lang="en-AU" sz="2300" dirty="0" err="1" smtClean="0">
                          <a:latin typeface="Calibri"/>
                          <a:ea typeface="Calibri"/>
                          <a:cs typeface="Times New Roman"/>
                        </a:rPr>
                        <a:t>UNWomen</a:t>
                      </a:r>
                      <a:endParaRPr lang="en-AU" sz="2300" dirty="0">
                        <a:latin typeface="Calibri"/>
                        <a:ea typeface="Calibri"/>
                        <a:cs typeface="Times New Roman"/>
                      </a:endParaRPr>
                    </a:p>
                  </a:txBody>
                  <a:tcPr marL="145098" marR="145098" marT="0" marB="0" anchor="b">
                    <a:lnL>
                      <a:noFill/>
                    </a:lnL>
                    <a:lnR>
                      <a:noFill/>
                    </a:lnR>
                    <a:lnT>
                      <a:noFill/>
                    </a:lnT>
                    <a:lnB>
                      <a:noFill/>
                    </a:lnB>
                  </a:tcPr>
                </a:tc>
              </a:tr>
            </a:tbl>
          </a:graphicData>
        </a:graphic>
      </p:graphicFrame>
      <p:sp>
        <p:nvSpPr>
          <p:cNvPr id="18436" name="Rectangle 4"/>
          <p:cNvSpPr>
            <a:spLocks noChangeArrowheads="1"/>
          </p:cNvSpPr>
          <p:nvPr/>
        </p:nvSpPr>
        <p:spPr bwMode="auto">
          <a:xfrm>
            <a:off x="0" y="0"/>
            <a:ext cx="128016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8921080" y="2280320"/>
            <a:ext cx="3312368" cy="4093428"/>
          </a:xfrm>
          <a:prstGeom prst="rect">
            <a:avLst/>
          </a:prstGeom>
          <a:noFill/>
        </p:spPr>
        <p:txBody>
          <a:bodyPr wrap="square" rtlCol="0">
            <a:spAutoFit/>
          </a:bodyPr>
          <a:lstStyle/>
          <a:p>
            <a:r>
              <a:rPr lang="en-AU" sz="2000" dirty="0" smtClean="0"/>
              <a:t>The </a:t>
            </a:r>
            <a:r>
              <a:rPr lang="en-AU" sz="2000" b="1" dirty="0" smtClean="0"/>
              <a:t>Education Cluster</a:t>
            </a:r>
            <a:r>
              <a:rPr lang="en-AU" sz="2000" dirty="0" smtClean="0"/>
              <a:t> is accountable for ensuring a more predictable, timely and effective education response, with inter-sectoral links to other relevant clusters.</a:t>
            </a:r>
          </a:p>
          <a:p>
            <a:r>
              <a:rPr lang="en-AU" sz="2000" dirty="0" smtClean="0"/>
              <a:t> </a:t>
            </a:r>
          </a:p>
          <a:p>
            <a:r>
              <a:rPr lang="en-AU" sz="2000" dirty="0" smtClean="0"/>
              <a:t>Inter-Agency Network for Education in Emergencies – website http://www.ineesite.org/post/educationcluster/</a:t>
            </a:r>
          </a:p>
          <a:p>
            <a:endParaRPr lang="en-AU" sz="20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00200" y="408112"/>
          <a:ext cx="6192688" cy="9931794"/>
        </p:xfrm>
        <a:graphic>
          <a:graphicData uri="http://schemas.openxmlformats.org/drawingml/2006/table">
            <a:tbl>
              <a:tblPr/>
              <a:tblGrid>
                <a:gridCol w="6192688"/>
              </a:tblGrid>
              <a:tr h="786610">
                <a:tc>
                  <a:txBody>
                    <a:bodyPr/>
                    <a:lstStyle/>
                    <a:p>
                      <a:pPr marL="719138" indent="-719138">
                        <a:lnSpc>
                          <a:spcPct val="115000"/>
                        </a:lnSpc>
                        <a:spcAft>
                          <a:spcPts val="0"/>
                        </a:spcAft>
                      </a:pPr>
                      <a:r>
                        <a:rPr lang="en-AU" sz="4500" b="1" dirty="0">
                          <a:solidFill>
                            <a:srgbClr val="000000"/>
                          </a:solidFill>
                          <a:latin typeface="Calibri"/>
                          <a:ea typeface="Times New Roman"/>
                          <a:cs typeface="Times New Roman"/>
                        </a:rPr>
                        <a:t>2.  Public </a:t>
                      </a:r>
                      <a:r>
                        <a:rPr lang="en-AU" sz="4500" b="1" dirty="0" smtClean="0">
                          <a:solidFill>
                            <a:srgbClr val="000000"/>
                          </a:solidFill>
                          <a:latin typeface="Calibri"/>
                          <a:ea typeface="Times New Roman"/>
                          <a:cs typeface="Times New Roman"/>
                        </a:rPr>
                        <a:t>Works &amp; Utilities</a:t>
                      </a:r>
                      <a:endParaRPr lang="en-AU" sz="1700" dirty="0">
                        <a:latin typeface="Calibri"/>
                        <a:ea typeface="Calibri"/>
                        <a:cs typeface="Times New Roman"/>
                      </a:endParaRPr>
                    </a:p>
                  </a:txBody>
                  <a:tcPr marL="109641" marR="109641" marT="0" marB="0" anchor="b">
                    <a:lnL>
                      <a:noFill/>
                    </a:lnL>
                    <a:lnR>
                      <a:noFill/>
                    </a:lnR>
                    <a:lnT>
                      <a:noFill/>
                    </a:lnT>
                    <a:lnB>
                      <a:noFill/>
                    </a:lnB>
                  </a:tcPr>
                </a:tc>
              </a:tr>
              <a:tr h="392271">
                <a:tc>
                  <a:txBody>
                    <a:bodyPr/>
                    <a:lstStyle/>
                    <a:p>
                      <a:pPr>
                        <a:lnSpc>
                          <a:spcPct val="115000"/>
                        </a:lnSpc>
                        <a:spcAft>
                          <a:spcPts val="0"/>
                        </a:spcAft>
                      </a:pPr>
                      <a:r>
                        <a:rPr lang="en-AU" sz="2200" b="1">
                          <a:solidFill>
                            <a:srgbClr val="FFFFFF"/>
                          </a:solidFill>
                          <a:latin typeface="Calibri"/>
                          <a:ea typeface="Times New Roman"/>
                          <a:cs typeface="Times New Roman"/>
                        </a:rPr>
                        <a:t>Agencies</a:t>
                      </a:r>
                      <a:endParaRPr lang="en-AU" sz="1700">
                        <a:latin typeface="Calibri"/>
                        <a:ea typeface="Calibri"/>
                        <a:cs typeface="Times New Roman"/>
                      </a:endParaRPr>
                    </a:p>
                  </a:txBody>
                  <a:tcPr marL="109641" marR="109641" marT="0" marB="0" anchor="b">
                    <a:lnL>
                      <a:noFill/>
                    </a:lnL>
                    <a:lnR>
                      <a:noFill/>
                    </a:lnR>
                    <a:lnT>
                      <a:noFill/>
                    </a:lnT>
                    <a:lnB>
                      <a:noFill/>
                    </a:lnB>
                    <a:solidFill>
                      <a:srgbClr val="538ED5"/>
                    </a:solidFill>
                  </a:tcPr>
                </a:tc>
              </a:tr>
              <a:tr h="308213">
                <a:tc>
                  <a:txBody>
                    <a:bodyPr/>
                    <a:lstStyle/>
                    <a:p>
                      <a:pPr>
                        <a:lnSpc>
                          <a:spcPct val="115000"/>
                        </a:lnSpc>
                        <a:spcAft>
                          <a:spcPts val="0"/>
                        </a:spcAft>
                      </a:pPr>
                      <a:r>
                        <a:rPr lang="en-AU" sz="1700" b="1">
                          <a:solidFill>
                            <a:srgbClr val="000000"/>
                          </a:solidFill>
                          <a:latin typeface="Calibri"/>
                          <a:ea typeface="Times New Roman"/>
                          <a:cs typeface="Times New Roman"/>
                        </a:rPr>
                        <a:t>Government Lead  </a:t>
                      </a:r>
                      <a:endParaRPr lang="en-AU" sz="1700">
                        <a:latin typeface="Calibri"/>
                        <a:ea typeface="Calibri"/>
                        <a:cs typeface="Times New Roman"/>
                      </a:endParaRPr>
                    </a:p>
                  </a:txBody>
                  <a:tcPr marL="109641" marR="109641" marT="0" marB="0" anchor="b">
                    <a:lnL>
                      <a:noFill/>
                    </a:lnL>
                    <a:lnR>
                      <a:noFill/>
                    </a:lnR>
                    <a:lnT>
                      <a:noFill/>
                    </a:lnT>
                    <a:lnB>
                      <a:noFill/>
                    </a:lnB>
                    <a:solidFill>
                      <a:srgbClr val="DBE5F1"/>
                    </a:solidFill>
                  </a:tcPr>
                </a:tc>
              </a:tr>
              <a:tr h="308213">
                <a:tc>
                  <a:txBody>
                    <a:bodyPr/>
                    <a:lstStyle/>
                    <a:p>
                      <a:pPr>
                        <a:lnSpc>
                          <a:spcPct val="115000"/>
                        </a:lnSpc>
                        <a:spcAft>
                          <a:spcPts val="0"/>
                        </a:spcAft>
                      </a:pPr>
                      <a:r>
                        <a:rPr lang="en-AU" sz="1700" dirty="0">
                          <a:solidFill>
                            <a:srgbClr val="000000"/>
                          </a:solidFill>
                          <a:latin typeface="Calibri"/>
                          <a:ea typeface="Times New Roman"/>
                          <a:cs typeface="Times New Roman"/>
                        </a:rPr>
                        <a:t>Ministry of Works, </a:t>
                      </a:r>
                      <a:r>
                        <a:rPr lang="en-AU" sz="1700" dirty="0" smtClean="0">
                          <a:solidFill>
                            <a:srgbClr val="000000"/>
                          </a:solidFill>
                          <a:latin typeface="Calibri"/>
                          <a:ea typeface="Times New Roman"/>
                          <a:cs typeface="Times New Roman"/>
                        </a:rPr>
                        <a:t>Transport</a:t>
                      </a:r>
                      <a:r>
                        <a:rPr lang="en-AU" sz="1700" baseline="0" dirty="0" smtClean="0">
                          <a:solidFill>
                            <a:srgbClr val="000000"/>
                          </a:solidFill>
                          <a:latin typeface="Calibri"/>
                          <a:ea typeface="Times New Roman"/>
                          <a:cs typeface="Times New Roman"/>
                        </a:rPr>
                        <a:t> and </a:t>
                      </a:r>
                      <a:r>
                        <a:rPr lang="en-AU" sz="1700" dirty="0" smtClean="0">
                          <a:solidFill>
                            <a:srgbClr val="000000"/>
                          </a:solidFill>
                          <a:latin typeface="Calibri"/>
                          <a:ea typeface="Times New Roman"/>
                          <a:cs typeface="Times New Roman"/>
                        </a:rPr>
                        <a:t>Public Utilities</a:t>
                      </a:r>
                      <a:endParaRPr lang="en-AU" sz="1700" dirty="0">
                        <a:latin typeface="Calibri"/>
                        <a:ea typeface="Calibri"/>
                        <a:cs typeface="Times New Roman"/>
                      </a:endParaRPr>
                    </a:p>
                  </a:txBody>
                  <a:tcPr marL="109641" marR="109641" marT="0" marB="0" anchor="b">
                    <a:lnL>
                      <a:noFill/>
                    </a:lnL>
                    <a:lnR>
                      <a:noFill/>
                    </a:lnR>
                    <a:lnT>
                      <a:noFill/>
                    </a:lnT>
                    <a:lnB>
                      <a:noFill/>
                    </a:lnB>
                  </a:tcPr>
                </a:tc>
              </a:tr>
              <a:tr h="308213">
                <a:tc>
                  <a:txBody>
                    <a:bodyPr/>
                    <a:lstStyle/>
                    <a:p>
                      <a:pPr>
                        <a:lnSpc>
                          <a:spcPct val="115000"/>
                        </a:lnSpc>
                        <a:spcAft>
                          <a:spcPts val="0"/>
                        </a:spcAft>
                      </a:pPr>
                      <a:r>
                        <a:rPr lang="en-AU" sz="1700" b="1">
                          <a:solidFill>
                            <a:srgbClr val="000000"/>
                          </a:solidFill>
                          <a:latin typeface="Calibri"/>
                          <a:ea typeface="Times New Roman"/>
                          <a:cs typeface="Times New Roman"/>
                        </a:rPr>
                        <a:t>Co-Lead</a:t>
                      </a:r>
                      <a:endParaRPr lang="en-AU" sz="1700">
                        <a:latin typeface="Calibri"/>
                        <a:ea typeface="Calibri"/>
                        <a:cs typeface="Times New Roman"/>
                      </a:endParaRPr>
                    </a:p>
                  </a:txBody>
                  <a:tcPr marL="109641" marR="109641" marT="0" marB="0" anchor="b">
                    <a:lnL>
                      <a:noFill/>
                    </a:lnL>
                    <a:lnR>
                      <a:noFill/>
                    </a:lnR>
                    <a:lnT>
                      <a:noFill/>
                    </a:lnT>
                    <a:lnB>
                      <a:noFill/>
                    </a:lnB>
                    <a:solidFill>
                      <a:srgbClr val="DBE5F1"/>
                    </a:solidFill>
                  </a:tcPr>
                </a:tc>
              </a:tr>
              <a:tr h="308213">
                <a:tc>
                  <a:txBody>
                    <a:bodyPr/>
                    <a:lstStyle/>
                    <a:p>
                      <a:pPr>
                        <a:lnSpc>
                          <a:spcPct val="115000"/>
                        </a:lnSpc>
                        <a:spcAft>
                          <a:spcPts val="0"/>
                        </a:spcAft>
                      </a:pPr>
                      <a:r>
                        <a:rPr lang="en-AU" sz="1700" dirty="0" smtClean="0">
                          <a:solidFill>
                            <a:srgbClr val="000000"/>
                          </a:solidFill>
                          <a:latin typeface="Calibri"/>
                          <a:ea typeface="Times New Roman"/>
                          <a:cs typeface="Times New Roman"/>
                        </a:rPr>
                        <a:t>NDMO</a:t>
                      </a:r>
                      <a:endParaRPr lang="en-AU" sz="1700" dirty="0">
                        <a:latin typeface="Calibri"/>
                        <a:ea typeface="Calibri"/>
                        <a:cs typeface="Times New Roman"/>
                      </a:endParaRPr>
                    </a:p>
                  </a:txBody>
                  <a:tcPr marL="109641" marR="109641" marT="0" marB="0" anchor="b">
                    <a:lnL>
                      <a:noFill/>
                    </a:lnL>
                    <a:lnR>
                      <a:noFill/>
                    </a:lnR>
                    <a:lnT>
                      <a:noFill/>
                    </a:lnT>
                    <a:lnB>
                      <a:noFill/>
                    </a:lnB>
                  </a:tcPr>
                </a:tc>
              </a:tr>
              <a:tr h="308213">
                <a:tc>
                  <a:txBody>
                    <a:bodyPr/>
                    <a:lstStyle/>
                    <a:p>
                      <a:pPr>
                        <a:lnSpc>
                          <a:spcPct val="115000"/>
                        </a:lnSpc>
                        <a:spcAft>
                          <a:spcPts val="0"/>
                        </a:spcAft>
                      </a:pPr>
                      <a:r>
                        <a:rPr lang="en-AU" sz="1700" b="1">
                          <a:solidFill>
                            <a:srgbClr val="000000"/>
                          </a:solidFill>
                          <a:latin typeface="Calibri"/>
                          <a:ea typeface="Times New Roman"/>
                          <a:cs typeface="Times New Roman"/>
                        </a:rPr>
                        <a:t>Key Partners</a:t>
                      </a:r>
                      <a:endParaRPr lang="en-AU" sz="1700">
                        <a:latin typeface="Calibri"/>
                        <a:ea typeface="Calibri"/>
                        <a:cs typeface="Times New Roman"/>
                      </a:endParaRPr>
                    </a:p>
                  </a:txBody>
                  <a:tcPr marL="109641" marR="109641" marT="0" marB="0" anchor="b">
                    <a:lnL>
                      <a:noFill/>
                    </a:lnL>
                    <a:lnR>
                      <a:noFill/>
                    </a:lnR>
                    <a:lnT>
                      <a:noFill/>
                    </a:lnT>
                    <a:lnB>
                      <a:noFill/>
                    </a:lnB>
                    <a:solidFill>
                      <a:srgbClr val="DBE5F1"/>
                    </a:solidFill>
                  </a:tcPr>
                </a:tc>
              </a:tr>
              <a:tr h="308213">
                <a:tc>
                  <a:txBody>
                    <a:bodyPr/>
                    <a:lstStyle/>
                    <a:p>
                      <a:pPr>
                        <a:lnSpc>
                          <a:spcPct val="115000"/>
                        </a:lnSpc>
                        <a:spcAft>
                          <a:spcPts val="0"/>
                        </a:spcAft>
                      </a:pPr>
                      <a:r>
                        <a:rPr lang="en-AU" sz="1700">
                          <a:solidFill>
                            <a:srgbClr val="000000"/>
                          </a:solidFill>
                          <a:latin typeface="Calibri"/>
                          <a:ea typeface="Times New Roman"/>
                          <a:cs typeface="Times New Roman"/>
                        </a:rPr>
                        <a:t>Fiji Electricity Authority</a:t>
                      </a:r>
                      <a:endParaRPr lang="en-AU" sz="1700">
                        <a:latin typeface="Calibri"/>
                        <a:ea typeface="Calibri"/>
                        <a:cs typeface="Times New Roman"/>
                      </a:endParaRPr>
                    </a:p>
                  </a:txBody>
                  <a:tcPr marL="109641" marR="109641" marT="0" marB="0" anchor="b">
                    <a:lnL>
                      <a:noFill/>
                    </a:lnL>
                    <a:lnR>
                      <a:noFill/>
                    </a:lnR>
                    <a:lnT>
                      <a:noFill/>
                    </a:lnT>
                    <a:lnB>
                      <a:noFill/>
                    </a:lnB>
                  </a:tcPr>
                </a:tc>
              </a:tr>
              <a:tr h="308213">
                <a:tc>
                  <a:txBody>
                    <a:bodyPr/>
                    <a:lstStyle/>
                    <a:p>
                      <a:pPr>
                        <a:lnSpc>
                          <a:spcPct val="115000"/>
                        </a:lnSpc>
                        <a:spcAft>
                          <a:spcPts val="0"/>
                        </a:spcAft>
                      </a:pPr>
                      <a:r>
                        <a:rPr lang="en-AU" sz="1700">
                          <a:solidFill>
                            <a:srgbClr val="000000"/>
                          </a:solidFill>
                          <a:latin typeface="Calibri"/>
                          <a:ea typeface="Times New Roman"/>
                          <a:cs typeface="Times New Roman"/>
                        </a:rPr>
                        <a:t>Water Authority of Fiji</a:t>
                      </a:r>
                      <a:endParaRPr lang="en-AU" sz="1700">
                        <a:latin typeface="Calibri"/>
                        <a:ea typeface="Calibri"/>
                        <a:cs typeface="Times New Roman"/>
                      </a:endParaRPr>
                    </a:p>
                  </a:txBody>
                  <a:tcPr marL="109641" marR="109641" marT="0" marB="0" anchor="b">
                    <a:lnL>
                      <a:noFill/>
                    </a:lnL>
                    <a:lnR>
                      <a:noFill/>
                    </a:lnR>
                    <a:lnT>
                      <a:noFill/>
                    </a:lnT>
                    <a:lnB>
                      <a:noFill/>
                    </a:lnB>
                  </a:tcPr>
                </a:tc>
              </a:tr>
              <a:tr h="308213">
                <a:tc>
                  <a:txBody>
                    <a:bodyPr/>
                    <a:lstStyle/>
                    <a:p>
                      <a:pPr>
                        <a:lnSpc>
                          <a:spcPct val="115000"/>
                        </a:lnSpc>
                        <a:spcAft>
                          <a:spcPts val="0"/>
                        </a:spcAft>
                      </a:pPr>
                      <a:r>
                        <a:rPr lang="en-AU" sz="1700">
                          <a:solidFill>
                            <a:srgbClr val="000000"/>
                          </a:solidFill>
                          <a:latin typeface="Calibri"/>
                          <a:ea typeface="Times New Roman"/>
                          <a:cs typeface="Times New Roman"/>
                        </a:rPr>
                        <a:t>Fiji Meterological Service</a:t>
                      </a:r>
                      <a:endParaRPr lang="en-AU" sz="1700">
                        <a:latin typeface="Calibri"/>
                        <a:ea typeface="Calibri"/>
                        <a:cs typeface="Times New Roman"/>
                      </a:endParaRPr>
                    </a:p>
                  </a:txBody>
                  <a:tcPr marL="109641" marR="109641" marT="0" marB="0" anchor="b">
                    <a:lnL>
                      <a:noFill/>
                    </a:lnL>
                    <a:lnR>
                      <a:noFill/>
                    </a:lnR>
                    <a:lnT>
                      <a:noFill/>
                    </a:lnT>
                    <a:lnB>
                      <a:noFill/>
                    </a:lnB>
                  </a:tcPr>
                </a:tc>
              </a:tr>
              <a:tr h="308213">
                <a:tc>
                  <a:txBody>
                    <a:bodyPr/>
                    <a:lstStyle/>
                    <a:p>
                      <a:pPr>
                        <a:lnSpc>
                          <a:spcPct val="115000"/>
                        </a:lnSpc>
                        <a:spcAft>
                          <a:spcPts val="0"/>
                        </a:spcAft>
                      </a:pPr>
                      <a:r>
                        <a:rPr lang="en-AU" sz="1700">
                          <a:solidFill>
                            <a:srgbClr val="000000"/>
                          </a:solidFill>
                          <a:latin typeface="Calibri"/>
                          <a:ea typeface="Times New Roman"/>
                          <a:cs typeface="Times New Roman"/>
                        </a:rPr>
                        <a:t>Fiji Roads Authority</a:t>
                      </a:r>
                      <a:endParaRPr lang="en-AU" sz="1700">
                        <a:latin typeface="Calibri"/>
                        <a:ea typeface="Calibri"/>
                        <a:cs typeface="Times New Roman"/>
                      </a:endParaRPr>
                    </a:p>
                  </a:txBody>
                  <a:tcPr marL="109641" marR="109641" marT="0" marB="0" anchor="b">
                    <a:lnL>
                      <a:noFill/>
                    </a:lnL>
                    <a:lnR>
                      <a:noFill/>
                    </a:lnR>
                    <a:lnT>
                      <a:noFill/>
                    </a:lnT>
                    <a:lnB>
                      <a:noFill/>
                    </a:lnB>
                  </a:tcPr>
                </a:tc>
              </a:tr>
              <a:tr h="308213">
                <a:tc>
                  <a:txBody>
                    <a:bodyPr/>
                    <a:lstStyle/>
                    <a:p>
                      <a:pPr>
                        <a:lnSpc>
                          <a:spcPct val="115000"/>
                        </a:lnSpc>
                        <a:spcAft>
                          <a:spcPts val="0"/>
                        </a:spcAft>
                      </a:pPr>
                      <a:r>
                        <a:rPr lang="en-AU" sz="1700" dirty="0">
                          <a:solidFill>
                            <a:srgbClr val="000000"/>
                          </a:solidFill>
                          <a:latin typeface="Calibri"/>
                          <a:ea typeface="Times New Roman"/>
                          <a:cs typeface="Times New Roman"/>
                        </a:rPr>
                        <a:t>Mineral </a:t>
                      </a:r>
                      <a:r>
                        <a:rPr lang="en-AU" sz="1700" dirty="0" smtClean="0">
                          <a:solidFill>
                            <a:srgbClr val="000000"/>
                          </a:solidFill>
                          <a:latin typeface="Calibri"/>
                          <a:ea typeface="Times New Roman"/>
                          <a:cs typeface="Times New Roman"/>
                        </a:rPr>
                        <a:t>Resources</a:t>
                      </a:r>
                    </a:p>
                    <a:p>
                      <a:pPr>
                        <a:lnSpc>
                          <a:spcPct val="115000"/>
                        </a:lnSpc>
                        <a:spcAft>
                          <a:spcPts val="0"/>
                        </a:spcAft>
                      </a:pPr>
                      <a:r>
                        <a:rPr lang="en-AU" sz="1700" dirty="0" smtClean="0">
                          <a:solidFill>
                            <a:srgbClr val="000000"/>
                          </a:solidFill>
                          <a:latin typeface="Calibri"/>
                          <a:ea typeface="Calibri"/>
                          <a:cs typeface="Times New Roman"/>
                        </a:rPr>
                        <a:t>RFMF</a:t>
                      </a:r>
                    </a:p>
                    <a:p>
                      <a:pPr>
                        <a:lnSpc>
                          <a:spcPct val="115000"/>
                        </a:lnSpc>
                        <a:spcAft>
                          <a:spcPts val="0"/>
                        </a:spcAft>
                      </a:pPr>
                      <a:r>
                        <a:rPr lang="en-AU" sz="1700" dirty="0" smtClean="0">
                          <a:solidFill>
                            <a:srgbClr val="000000"/>
                          </a:solidFill>
                          <a:latin typeface="Calibri"/>
                          <a:ea typeface="Calibri"/>
                          <a:cs typeface="Times New Roman"/>
                        </a:rPr>
                        <a:t>Police</a:t>
                      </a:r>
                    </a:p>
                    <a:p>
                      <a:pPr>
                        <a:lnSpc>
                          <a:spcPct val="115000"/>
                        </a:lnSpc>
                        <a:spcAft>
                          <a:spcPts val="0"/>
                        </a:spcAft>
                      </a:pPr>
                      <a:r>
                        <a:rPr lang="en-AU" sz="1700" dirty="0" smtClean="0">
                          <a:solidFill>
                            <a:srgbClr val="000000"/>
                          </a:solidFill>
                          <a:latin typeface="Calibri"/>
                          <a:ea typeface="Calibri"/>
                          <a:cs typeface="Times New Roman"/>
                        </a:rPr>
                        <a:t>NFA</a:t>
                      </a:r>
                    </a:p>
                    <a:p>
                      <a:pPr>
                        <a:lnSpc>
                          <a:spcPct val="115000"/>
                        </a:lnSpc>
                        <a:spcAft>
                          <a:spcPts val="0"/>
                        </a:spcAft>
                      </a:pPr>
                      <a:r>
                        <a:rPr lang="en-AU" sz="1700" dirty="0" smtClean="0">
                          <a:solidFill>
                            <a:srgbClr val="000000"/>
                          </a:solidFill>
                          <a:latin typeface="Calibri"/>
                          <a:ea typeface="Calibri"/>
                          <a:cs typeface="Times New Roman"/>
                        </a:rPr>
                        <a:t>Corrections</a:t>
                      </a:r>
                      <a:endParaRPr lang="en-AU" sz="1700" dirty="0">
                        <a:latin typeface="Calibri"/>
                        <a:ea typeface="Calibri"/>
                        <a:cs typeface="Times New Roman"/>
                      </a:endParaRPr>
                    </a:p>
                  </a:txBody>
                  <a:tcPr marL="109641" marR="109641" marT="0" marB="0" anchor="b">
                    <a:lnL>
                      <a:noFill/>
                    </a:lnL>
                    <a:lnR>
                      <a:noFill/>
                    </a:lnR>
                    <a:lnT>
                      <a:noFill/>
                    </a:lnT>
                    <a:lnB>
                      <a:noFill/>
                    </a:lnB>
                  </a:tcPr>
                </a:tc>
              </a:tr>
              <a:tr h="308213">
                <a:tc>
                  <a:txBody>
                    <a:bodyPr/>
                    <a:lstStyle/>
                    <a:p>
                      <a:pPr>
                        <a:lnSpc>
                          <a:spcPct val="115000"/>
                        </a:lnSpc>
                        <a:spcAft>
                          <a:spcPts val="0"/>
                        </a:spcAft>
                      </a:pPr>
                      <a:r>
                        <a:rPr lang="en-AU" sz="1700">
                          <a:solidFill>
                            <a:srgbClr val="000000"/>
                          </a:solidFill>
                          <a:latin typeface="Calibri"/>
                          <a:ea typeface="Times New Roman"/>
                          <a:cs typeface="Times New Roman"/>
                        </a:rPr>
                        <a:t>Ministry of Provincial Development - Divisional Offices</a:t>
                      </a:r>
                      <a:endParaRPr lang="en-AU" sz="1700">
                        <a:latin typeface="Calibri"/>
                        <a:ea typeface="Calibri"/>
                        <a:cs typeface="Times New Roman"/>
                      </a:endParaRPr>
                    </a:p>
                  </a:txBody>
                  <a:tcPr marL="109641" marR="109641" marT="0" marB="0" anchor="b">
                    <a:lnL>
                      <a:noFill/>
                    </a:lnL>
                    <a:lnR>
                      <a:noFill/>
                    </a:lnR>
                    <a:lnT>
                      <a:noFill/>
                    </a:lnT>
                    <a:lnB>
                      <a:noFill/>
                    </a:lnB>
                  </a:tcPr>
                </a:tc>
              </a:tr>
              <a:tr h="308213">
                <a:tc>
                  <a:txBody>
                    <a:bodyPr/>
                    <a:lstStyle/>
                    <a:p>
                      <a:pPr>
                        <a:lnSpc>
                          <a:spcPct val="115000"/>
                        </a:lnSpc>
                        <a:spcAft>
                          <a:spcPts val="0"/>
                        </a:spcAft>
                      </a:pPr>
                      <a:r>
                        <a:rPr lang="en-AU" sz="1700" dirty="0">
                          <a:solidFill>
                            <a:srgbClr val="000000"/>
                          </a:solidFill>
                          <a:latin typeface="Calibri"/>
                          <a:ea typeface="Times New Roman"/>
                          <a:cs typeface="Times New Roman"/>
                        </a:rPr>
                        <a:t>Land Transport Authority</a:t>
                      </a:r>
                      <a:endParaRPr lang="en-AU" sz="1700" dirty="0">
                        <a:latin typeface="Calibri"/>
                        <a:ea typeface="Calibri"/>
                        <a:cs typeface="Times New Roman"/>
                      </a:endParaRPr>
                    </a:p>
                  </a:txBody>
                  <a:tcPr marL="109641" marR="109641" marT="0" marB="0" anchor="b">
                    <a:lnL>
                      <a:noFill/>
                    </a:lnL>
                    <a:lnR>
                      <a:noFill/>
                    </a:lnR>
                    <a:lnT>
                      <a:noFill/>
                    </a:lnT>
                    <a:lnB>
                      <a:noFill/>
                    </a:lnB>
                  </a:tcPr>
                </a:tc>
              </a:tr>
              <a:tr h="308213">
                <a:tc>
                  <a:txBody>
                    <a:bodyPr/>
                    <a:lstStyle/>
                    <a:p>
                      <a:pPr>
                        <a:lnSpc>
                          <a:spcPct val="115000"/>
                        </a:lnSpc>
                        <a:spcAft>
                          <a:spcPts val="0"/>
                        </a:spcAft>
                      </a:pPr>
                      <a:r>
                        <a:rPr lang="en-AU" sz="1700">
                          <a:solidFill>
                            <a:srgbClr val="000000"/>
                          </a:solidFill>
                          <a:latin typeface="Calibri"/>
                          <a:ea typeface="Times New Roman"/>
                          <a:cs typeface="Times New Roman"/>
                        </a:rPr>
                        <a:t>Government Shipping Services</a:t>
                      </a:r>
                      <a:endParaRPr lang="en-AU" sz="1700">
                        <a:latin typeface="Calibri"/>
                        <a:ea typeface="Calibri"/>
                        <a:cs typeface="Times New Roman"/>
                      </a:endParaRPr>
                    </a:p>
                  </a:txBody>
                  <a:tcPr marL="109641" marR="109641" marT="0" marB="0" anchor="b">
                    <a:lnL>
                      <a:noFill/>
                    </a:lnL>
                    <a:lnR>
                      <a:noFill/>
                    </a:lnR>
                    <a:lnT>
                      <a:noFill/>
                    </a:lnT>
                    <a:lnB>
                      <a:noFill/>
                    </a:lnB>
                  </a:tcPr>
                </a:tc>
              </a:tr>
              <a:tr h="308213">
                <a:tc>
                  <a:txBody>
                    <a:bodyPr/>
                    <a:lstStyle/>
                    <a:p>
                      <a:pPr>
                        <a:lnSpc>
                          <a:spcPct val="115000"/>
                        </a:lnSpc>
                        <a:spcAft>
                          <a:spcPts val="0"/>
                        </a:spcAft>
                      </a:pPr>
                      <a:r>
                        <a:rPr lang="en-AU" sz="1700">
                          <a:solidFill>
                            <a:srgbClr val="000000"/>
                          </a:solidFill>
                          <a:latin typeface="Calibri"/>
                          <a:ea typeface="Times New Roman"/>
                          <a:cs typeface="Times New Roman"/>
                        </a:rPr>
                        <a:t>Telecom Fiji Limited</a:t>
                      </a:r>
                      <a:endParaRPr lang="en-AU" sz="1700">
                        <a:latin typeface="Calibri"/>
                        <a:ea typeface="Calibri"/>
                        <a:cs typeface="Times New Roman"/>
                      </a:endParaRPr>
                    </a:p>
                  </a:txBody>
                  <a:tcPr marL="109641" marR="109641" marT="0" marB="0" anchor="b">
                    <a:lnL>
                      <a:noFill/>
                    </a:lnL>
                    <a:lnR>
                      <a:noFill/>
                    </a:lnR>
                    <a:lnT>
                      <a:noFill/>
                    </a:lnT>
                    <a:lnB>
                      <a:noFill/>
                    </a:lnB>
                  </a:tcPr>
                </a:tc>
              </a:tr>
              <a:tr h="308213">
                <a:tc>
                  <a:txBody>
                    <a:bodyPr/>
                    <a:lstStyle/>
                    <a:p>
                      <a:pPr>
                        <a:lnSpc>
                          <a:spcPct val="115000"/>
                        </a:lnSpc>
                        <a:spcAft>
                          <a:spcPts val="0"/>
                        </a:spcAft>
                      </a:pPr>
                      <a:r>
                        <a:rPr lang="en-AU" sz="1700">
                          <a:solidFill>
                            <a:srgbClr val="000000"/>
                          </a:solidFill>
                          <a:latin typeface="Calibri"/>
                          <a:ea typeface="Times New Roman"/>
                          <a:cs typeface="Times New Roman"/>
                        </a:rPr>
                        <a:t>Fiji Islands Maritime Safety Administration</a:t>
                      </a:r>
                      <a:endParaRPr lang="en-AU" sz="1700">
                        <a:latin typeface="Calibri"/>
                        <a:ea typeface="Calibri"/>
                        <a:cs typeface="Times New Roman"/>
                      </a:endParaRPr>
                    </a:p>
                  </a:txBody>
                  <a:tcPr marL="109641" marR="109641" marT="0" marB="0" anchor="b">
                    <a:lnL>
                      <a:noFill/>
                    </a:lnL>
                    <a:lnR>
                      <a:noFill/>
                    </a:lnR>
                    <a:lnT>
                      <a:noFill/>
                    </a:lnT>
                    <a:lnB>
                      <a:noFill/>
                    </a:lnB>
                  </a:tcPr>
                </a:tc>
              </a:tr>
              <a:tr h="308213">
                <a:tc>
                  <a:txBody>
                    <a:bodyPr/>
                    <a:lstStyle/>
                    <a:p>
                      <a:pPr>
                        <a:lnSpc>
                          <a:spcPct val="115000"/>
                        </a:lnSpc>
                        <a:spcAft>
                          <a:spcPts val="0"/>
                        </a:spcAft>
                      </a:pPr>
                      <a:r>
                        <a:rPr lang="en-AU" sz="1700" dirty="0">
                          <a:solidFill>
                            <a:srgbClr val="000000"/>
                          </a:solidFill>
                          <a:latin typeface="Calibri"/>
                          <a:ea typeface="Times New Roman"/>
                          <a:cs typeface="Times New Roman"/>
                        </a:rPr>
                        <a:t>Civil Aviation Authority of Fiji</a:t>
                      </a:r>
                      <a:endParaRPr lang="en-AU" sz="1700" dirty="0">
                        <a:latin typeface="Calibri"/>
                        <a:ea typeface="Calibri"/>
                        <a:cs typeface="Times New Roman"/>
                      </a:endParaRPr>
                    </a:p>
                  </a:txBody>
                  <a:tcPr marL="109641" marR="109641" marT="0" marB="0" anchor="b">
                    <a:lnL>
                      <a:noFill/>
                    </a:lnL>
                    <a:lnR>
                      <a:noFill/>
                    </a:lnR>
                    <a:lnT>
                      <a:noFill/>
                    </a:lnT>
                    <a:lnB>
                      <a:noFill/>
                    </a:lnB>
                  </a:tcPr>
                </a:tc>
              </a:tr>
              <a:tr h="308213">
                <a:tc>
                  <a:txBody>
                    <a:bodyPr/>
                    <a:lstStyle/>
                    <a:p>
                      <a:pPr>
                        <a:lnSpc>
                          <a:spcPct val="115000"/>
                        </a:lnSpc>
                        <a:spcAft>
                          <a:spcPts val="0"/>
                        </a:spcAft>
                      </a:pPr>
                      <a:r>
                        <a:rPr lang="en-AU" sz="1700">
                          <a:solidFill>
                            <a:srgbClr val="000000"/>
                          </a:solidFill>
                          <a:latin typeface="Calibri"/>
                          <a:ea typeface="Times New Roman"/>
                          <a:cs typeface="Times New Roman"/>
                        </a:rPr>
                        <a:t>Prisons and Corrections</a:t>
                      </a:r>
                      <a:endParaRPr lang="en-AU" sz="1700">
                        <a:latin typeface="Calibri"/>
                        <a:ea typeface="Calibri"/>
                        <a:cs typeface="Times New Roman"/>
                      </a:endParaRPr>
                    </a:p>
                  </a:txBody>
                  <a:tcPr marL="109641" marR="109641" marT="0" marB="0" anchor="b">
                    <a:lnL>
                      <a:noFill/>
                    </a:lnL>
                    <a:lnR>
                      <a:noFill/>
                    </a:lnR>
                    <a:lnT>
                      <a:noFill/>
                    </a:lnT>
                    <a:lnB>
                      <a:noFill/>
                    </a:lnB>
                  </a:tcPr>
                </a:tc>
              </a:tr>
              <a:tr h="308213">
                <a:tc>
                  <a:txBody>
                    <a:bodyPr/>
                    <a:lstStyle/>
                    <a:p>
                      <a:pPr>
                        <a:lnSpc>
                          <a:spcPct val="115000"/>
                        </a:lnSpc>
                        <a:spcAft>
                          <a:spcPts val="0"/>
                        </a:spcAft>
                      </a:pPr>
                      <a:r>
                        <a:rPr lang="en-AU" sz="1700">
                          <a:solidFill>
                            <a:srgbClr val="000000"/>
                          </a:solidFill>
                          <a:latin typeface="Calibri"/>
                          <a:ea typeface="Times New Roman"/>
                          <a:cs typeface="Times New Roman"/>
                        </a:rPr>
                        <a:t>Forestry Department</a:t>
                      </a:r>
                      <a:endParaRPr lang="en-AU" sz="1700">
                        <a:latin typeface="Calibri"/>
                        <a:ea typeface="Calibri"/>
                        <a:cs typeface="Times New Roman"/>
                      </a:endParaRPr>
                    </a:p>
                  </a:txBody>
                  <a:tcPr marL="109641" marR="109641" marT="0" marB="0" anchor="b">
                    <a:lnL>
                      <a:noFill/>
                    </a:lnL>
                    <a:lnR>
                      <a:noFill/>
                    </a:lnR>
                    <a:lnT>
                      <a:noFill/>
                    </a:lnT>
                    <a:lnB>
                      <a:noFill/>
                    </a:lnB>
                  </a:tcPr>
                </a:tc>
              </a:tr>
              <a:tr h="308213">
                <a:tc>
                  <a:txBody>
                    <a:bodyPr/>
                    <a:lstStyle/>
                    <a:p>
                      <a:pPr>
                        <a:lnSpc>
                          <a:spcPct val="115000"/>
                        </a:lnSpc>
                        <a:spcAft>
                          <a:spcPts val="0"/>
                        </a:spcAft>
                      </a:pPr>
                      <a:r>
                        <a:rPr lang="en-AU" sz="1700">
                          <a:solidFill>
                            <a:srgbClr val="000000"/>
                          </a:solidFill>
                          <a:latin typeface="Calibri"/>
                          <a:ea typeface="Times New Roman"/>
                          <a:cs typeface="Times New Roman"/>
                        </a:rPr>
                        <a:t>SPC</a:t>
                      </a:r>
                      <a:endParaRPr lang="en-AU" sz="1700">
                        <a:latin typeface="Calibri"/>
                        <a:ea typeface="Calibri"/>
                        <a:cs typeface="Times New Roman"/>
                      </a:endParaRPr>
                    </a:p>
                  </a:txBody>
                  <a:tcPr marL="109641" marR="109641" marT="0" marB="0" anchor="b">
                    <a:lnL>
                      <a:noFill/>
                    </a:lnL>
                    <a:lnR>
                      <a:noFill/>
                    </a:lnR>
                    <a:lnT>
                      <a:noFill/>
                    </a:lnT>
                    <a:lnB>
                      <a:noFill/>
                    </a:lnB>
                  </a:tcPr>
                </a:tc>
              </a:tr>
              <a:tr h="308213">
                <a:tc>
                  <a:txBody>
                    <a:bodyPr/>
                    <a:lstStyle/>
                    <a:p>
                      <a:pPr>
                        <a:lnSpc>
                          <a:spcPct val="115000"/>
                        </a:lnSpc>
                        <a:spcAft>
                          <a:spcPts val="0"/>
                        </a:spcAft>
                      </a:pPr>
                      <a:r>
                        <a:rPr lang="en-AU" sz="1700">
                          <a:solidFill>
                            <a:srgbClr val="000000"/>
                          </a:solidFill>
                          <a:latin typeface="Calibri"/>
                          <a:ea typeface="Times New Roman"/>
                          <a:cs typeface="Times New Roman"/>
                        </a:rPr>
                        <a:t>Digicel</a:t>
                      </a:r>
                      <a:endParaRPr lang="en-AU" sz="1700">
                        <a:latin typeface="Calibri"/>
                        <a:ea typeface="Calibri"/>
                        <a:cs typeface="Times New Roman"/>
                      </a:endParaRPr>
                    </a:p>
                  </a:txBody>
                  <a:tcPr marL="109641" marR="109641" marT="0" marB="0" anchor="b">
                    <a:lnL>
                      <a:noFill/>
                    </a:lnL>
                    <a:lnR>
                      <a:noFill/>
                    </a:lnR>
                    <a:lnT>
                      <a:noFill/>
                    </a:lnT>
                    <a:lnB>
                      <a:noFill/>
                    </a:lnB>
                  </a:tcPr>
                </a:tc>
              </a:tr>
              <a:tr h="308213">
                <a:tc>
                  <a:txBody>
                    <a:bodyPr/>
                    <a:lstStyle/>
                    <a:p>
                      <a:pPr>
                        <a:lnSpc>
                          <a:spcPct val="115000"/>
                        </a:lnSpc>
                        <a:spcAft>
                          <a:spcPts val="0"/>
                        </a:spcAft>
                      </a:pPr>
                      <a:r>
                        <a:rPr lang="en-AU" sz="1700">
                          <a:solidFill>
                            <a:srgbClr val="000000"/>
                          </a:solidFill>
                          <a:latin typeface="Calibri"/>
                          <a:ea typeface="Times New Roman"/>
                          <a:cs typeface="Times New Roman"/>
                        </a:rPr>
                        <a:t>Vodafone</a:t>
                      </a:r>
                      <a:endParaRPr lang="en-AU" sz="1700">
                        <a:latin typeface="Calibri"/>
                        <a:ea typeface="Calibri"/>
                        <a:cs typeface="Times New Roman"/>
                      </a:endParaRPr>
                    </a:p>
                  </a:txBody>
                  <a:tcPr marL="109641" marR="109641" marT="0" marB="0" anchor="b">
                    <a:lnL>
                      <a:noFill/>
                    </a:lnL>
                    <a:lnR>
                      <a:noFill/>
                    </a:lnR>
                    <a:lnT>
                      <a:noFill/>
                    </a:lnT>
                    <a:lnB>
                      <a:noFill/>
                    </a:lnB>
                  </a:tcPr>
                </a:tc>
              </a:tr>
              <a:tr h="308213">
                <a:tc>
                  <a:txBody>
                    <a:bodyPr/>
                    <a:lstStyle/>
                    <a:p>
                      <a:pPr>
                        <a:lnSpc>
                          <a:spcPct val="115000"/>
                        </a:lnSpc>
                      </a:pPr>
                      <a:endParaRPr lang="en-AU" sz="1700" dirty="0">
                        <a:latin typeface="Calibri"/>
                        <a:ea typeface="Times New Roman"/>
                      </a:endParaRPr>
                    </a:p>
                  </a:txBody>
                  <a:tcPr marL="109641" marR="109641" marT="0" marB="0" anchor="b">
                    <a:lnL>
                      <a:noFill/>
                    </a:lnL>
                    <a:lnR>
                      <a:noFill/>
                    </a:lnR>
                    <a:lnT>
                      <a:noFill/>
                    </a:lnT>
                    <a:lnB>
                      <a:noFill/>
                    </a:lnB>
                  </a:tcPr>
                </a:tc>
              </a:tr>
            </a:tbl>
          </a:graphicData>
        </a:graphic>
      </p:graphicFrame>
      <p:sp>
        <p:nvSpPr>
          <p:cNvPr id="5" name="TextBox 4"/>
          <p:cNvSpPr txBox="1"/>
          <p:nvPr/>
        </p:nvSpPr>
        <p:spPr>
          <a:xfrm>
            <a:off x="7624936" y="984176"/>
            <a:ext cx="4896544" cy="4708981"/>
          </a:xfrm>
          <a:prstGeom prst="rect">
            <a:avLst/>
          </a:prstGeom>
          <a:noFill/>
        </p:spPr>
        <p:txBody>
          <a:bodyPr wrap="square" rtlCol="0">
            <a:spAutoFit/>
          </a:bodyPr>
          <a:lstStyle/>
          <a:p>
            <a:endParaRPr lang="en-AU" sz="2000" dirty="0" smtClean="0"/>
          </a:p>
          <a:p>
            <a:r>
              <a:rPr lang="en-AU" sz="2000" dirty="0" smtClean="0"/>
              <a:t> The goal of the </a:t>
            </a:r>
            <a:r>
              <a:rPr lang="en-AU" sz="2000" b="1" dirty="0" smtClean="0"/>
              <a:t>Public Utilities and Works Cluster</a:t>
            </a:r>
            <a:r>
              <a:rPr lang="en-AU" sz="2000" dirty="0" smtClean="0"/>
              <a:t> is to: plan and implement public utility preparedness activities to help build resilience to disasters</a:t>
            </a:r>
          </a:p>
          <a:p>
            <a:pPr lvl="0"/>
            <a:r>
              <a:rPr lang="en-AU" sz="2000" dirty="0" smtClean="0"/>
              <a:t>respond to the impacts of disasters so that affects on public utilities are minimised and people are not placed at risk, and</a:t>
            </a:r>
          </a:p>
          <a:p>
            <a:pPr lvl="0"/>
            <a:r>
              <a:rPr lang="en-AU" sz="2000" dirty="0" smtClean="0"/>
              <a:t>deliver early recovery works to allow a return to normalcy as soon as possible.</a:t>
            </a:r>
          </a:p>
          <a:p>
            <a:r>
              <a:rPr lang="en-AU" sz="2000" dirty="0" smtClean="0"/>
              <a:t>Public utilities are defined as all of the utilities and infrastructure required for communities to operate normally, including electricity, water, roads, transport, communications, shipping and  civil aviation.</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44216" y="480120"/>
          <a:ext cx="6068888" cy="8672200"/>
        </p:xfrm>
        <a:graphic>
          <a:graphicData uri="http://schemas.openxmlformats.org/drawingml/2006/table">
            <a:tbl>
              <a:tblPr/>
              <a:tblGrid>
                <a:gridCol w="6068888"/>
              </a:tblGrid>
              <a:tr h="931490">
                <a:tc>
                  <a:txBody>
                    <a:bodyPr/>
                    <a:lstStyle/>
                    <a:p>
                      <a:pPr>
                        <a:lnSpc>
                          <a:spcPct val="115000"/>
                        </a:lnSpc>
                        <a:spcAft>
                          <a:spcPts val="0"/>
                        </a:spcAft>
                      </a:pPr>
                      <a:r>
                        <a:rPr lang="en-AU" sz="5100" b="1" dirty="0">
                          <a:solidFill>
                            <a:srgbClr val="000000"/>
                          </a:solidFill>
                          <a:latin typeface="Calibri"/>
                          <a:ea typeface="Times New Roman"/>
                          <a:cs typeface="Times New Roman"/>
                        </a:rPr>
                        <a:t>3.  </a:t>
                      </a:r>
                      <a:r>
                        <a:rPr lang="en-AU" sz="5100" b="1" dirty="0" smtClean="0">
                          <a:solidFill>
                            <a:srgbClr val="000000"/>
                          </a:solidFill>
                          <a:latin typeface="Calibri"/>
                          <a:ea typeface="Times New Roman"/>
                          <a:cs typeface="Times New Roman"/>
                        </a:rPr>
                        <a:t>Health &amp; Nutrition</a:t>
                      </a:r>
                      <a:endParaRPr lang="en-AU" sz="2000" dirty="0">
                        <a:latin typeface="Calibri"/>
                        <a:ea typeface="Calibri"/>
                        <a:cs typeface="Times New Roman"/>
                      </a:endParaRPr>
                    </a:p>
                  </a:txBody>
                  <a:tcPr marL="124136" marR="124136" marT="0" marB="0" anchor="b">
                    <a:lnL>
                      <a:noFill/>
                    </a:lnL>
                    <a:lnR>
                      <a:noFill/>
                    </a:lnR>
                    <a:lnT>
                      <a:noFill/>
                    </a:lnT>
                    <a:lnB>
                      <a:noFill/>
                    </a:lnB>
                  </a:tcPr>
                </a:tc>
              </a:tr>
              <a:tr h="462847">
                <a:tc>
                  <a:txBody>
                    <a:bodyPr/>
                    <a:lstStyle/>
                    <a:p>
                      <a:pPr>
                        <a:lnSpc>
                          <a:spcPct val="115000"/>
                        </a:lnSpc>
                        <a:spcAft>
                          <a:spcPts val="0"/>
                        </a:spcAft>
                      </a:pPr>
                      <a:r>
                        <a:rPr lang="en-AU" sz="2500" b="1">
                          <a:solidFill>
                            <a:srgbClr val="FFFFFF"/>
                          </a:solidFill>
                          <a:latin typeface="Calibri"/>
                          <a:ea typeface="Times New Roman"/>
                          <a:cs typeface="Times New Roman"/>
                        </a:rPr>
                        <a:t>Agencies</a:t>
                      </a:r>
                      <a:endParaRPr lang="en-AU" sz="2000">
                        <a:latin typeface="Calibri"/>
                        <a:ea typeface="Calibri"/>
                        <a:cs typeface="Times New Roman"/>
                      </a:endParaRPr>
                    </a:p>
                  </a:txBody>
                  <a:tcPr marL="124136" marR="124136" marT="0" marB="0" anchor="b">
                    <a:lnL>
                      <a:noFill/>
                    </a:lnL>
                    <a:lnR>
                      <a:noFill/>
                    </a:lnR>
                    <a:lnT>
                      <a:noFill/>
                    </a:lnT>
                    <a:lnB>
                      <a:noFill/>
                    </a:lnB>
                    <a:solidFill>
                      <a:srgbClr val="538ED5"/>
                    </a:solidFill>
                  </a:tcPr>
                </a:tc>
              </a:tr>
              <a:tr h="365290">
                <a:tc>
                  <a:txBody>
                    <a:bodyPr/>
                    <a:lstStyle/>
                    <a:p>
                      <a:pPr>
                        <a:lnSpc>
                          <a:spcPct val="115000"/>
                        </a:lnSpc>
                        <a:spcAft>
                          <a:spcPts val="0"/>
                        </a:spcAft>
                      </a:pPr>
                      <a:r>
                        <a:rPr lang="en-AU" sz="2000" b="1">
                          <a:solidFill>
                            <a:srgbClr val="000000"/>
                          </a:solidFill>
                          <a:latin typeface="Calibri"/>
                          <a:ea typeface="Times New Roman"/>
                          <a:cs typeface="Times New Roman"/>
                        </a:rPr>
                        <a:t>Government Lead  </a:t>
                      </a:r>
                      <a:endParaRPr lang="en-AU" sz="2000">
                        <a:latin typeface="Calibri"/>
                        <a:ea typeface="Calibri"/>
                        <a:cs typeface="Times New Roman"/>
                      </a:endParaRPr>
                    </a:p>
                  </a:txBody>
                  <a:tcPr marL="124136" marR="124136" marT="0" marB="0" anchor="b">
                    <a:lnL>
                      <a:noFill/>
                    </a:lnL>
                    <a:lnR>
                      <a:noFill/>
                    </a:lnR>
                    <a:lnT>
                      <a:noFill/>
                    </a:lnT>
                    <a:lnB>
                      <a:noFill/>
                    </a:lnB>
                    <a:solidFill>
                      <a:srgbClr val="DBE5F1"/>
                    </a:solidFill>
                  </a:tcPr>
                </a:tc>
              </a:tr>
              <a:tr h="365290">
                <a:tc>
                  <a:txBody>
                    <a:bodyPr/>
                    <a:lstStyle/>
                    <a:p>
                      <a:pPr>
                        <a:lnSpc>
                          <a:spcPct val="115000"/>
                        </a:lnSpc>
                        <a:spcAft>
                          <a:spcPts val="0"/>
                        </a:spcAft>
                      </a:pPr>
                      <a:r>
                        <a:rPr lang="en-AU" sz="2000" dirty="0">
                          <a:solidFill>
                            <a:srgbClr val="000000"/>
                          </a:solidFill>
                          <a:latin typeface="Calibri"/>
                          <a:ea typeface="Times New Roman"/>
                          <a:cs typeface="Times New Roman"/>
                        </a:rPr>
                        <a:t>Ministry of Health</a:t>
                      </a:r>
                      <a:endParaRPr lang="en-AU" sz="2000" dirty="0">
                        <a:latin typeface="Calibri"/>
                        <a:ea typeface="Calibri"/>
                        <a:cs typeface="Times New Roman"/>
                      </a:endParaRPr>
                    </a:p>
                  </a:txBody>
                  <a:tcPr marL="124136" marR="124136" marT="0" marB="0" anchor="b">
                    <a:lnL>
                      <a:noFill/>
                    </a:lnL>
                    <a:lnR>
                      <a:noFill/>
                    </a:lnR>
                    <a:lnT>
                      <a:noFill/>
                    </a:lnT>
                    <a:lnB>
                      <a:noFill/>
                    </a:lnB>
                  </a:tcPr>
                </a:tc>
              </a:tr>
              <a:tr h="365290">
                <a:tc>
                  <a:txBody>
                    <a:bodyPr/>
                    <a:lstStyle/>
                    <a:p>
                      <a:pPr>
                        <a:lnSpc>
                          <a:spcPct val="115000"/>
                        </a:lnSpc>
                        <a:spcAft>
                          <a:spcPts val="0"/>
                        </a:spcAft>
                      </a:pPr>
                      <a:r>
                        <a:rPr lang="en-AU" sz="2000" b="1">
                          <a:solidFill>
                            <a:srgbClr val="000000"/>
                          </a:solidFill>
                          <a:latin typeface="Calibri"/>
                          <a:ea typeface="Times New Roman"/>
                          <a:cs typeface="Times New Roman"/>
                        </a:rPr>
                        <a:t>Co-Lead</a:t>
                      </a:r>
                      <a:endParaRPr lang="en-AU" sz="2000">
                        <a:latin typeface="Calibri"/>
                        <a:ea typeface="Calibri"/>
                        <a:cs typeface="Times New Roman"/>
                      </a:endParaRPr>
                    </a:p>
                  </a:txBody>
                  <a:tcPr marL="124136" marR="124136" marT="0" marB="0" anchor="b">
                    <a:lnL>
                      <a:noFill/>
                    </a:lnL>
                    <a:lnR>
                      <a:noFill/>
                    </a:lnR>
                    <a:lnT>
                      <a:noFill/>
                    </a:lnT>
                    <a:lnB>
                      <a:noFill/>
                    </a:lnB>
                    <a:solidFill>
                      <a:srgbClr val="DBE5F1"/>
                    </a:solidFill>
                  </a:tcPr>
                </a:tc>
              </a:tr>
              <a:tr h="365290">
                <a:tc>
                  <a:txBody>
                    <a:bodyPr/>
                    <a:lstStyle/>
                    <a:p>
                      <a:pPr>
                        <a:lnSpc>
                          <a:spcPct val="115000"/>
                        </a:lnSpc>
                        <a:spcAft>
                          <a:spcPts val="0"/>
                        </a:spcAft>
                      </a:pPr>
                      <a:r>
                        <a:rPr lang="en-AU" sz="2000">
                          <a:solidFill>
                            <a:srgbClr val="000000"/>
                          </a:solidFill>
                          <a:latin typeface="Calibri"/>
                          <a:ea typeface="Times New Roman"/>
                          <a:cs typeface="Times New Roman"/>
                        </a:rPr>
                        <a:t>WHO</a:t>
                      </a:r>
                      <a:endParaRPr lang="en-AU" sz="2000">
                        <a:latin typeface="Calibri"/>
                        <a:ea typeface="Calibri"/>
                        <a:cs typeface="Times New Roman"/>
                      </a:endParaRPr>
                    </a:p>
                  </a:txBody>
                  <a:tcPr marL="124136" marR="124136" marT="0" marB="0" anchor="b">
                    <a:lnL>
                      <a:noFill/>
                    </a:lnL>
                    <a:lnR>
                      <a:noFill/>
                    </a:lnR>
                    <a:lnT>
                      <a:noFill/>
                    </a:lnT>
                    <a:lnB>
                      <a:noFill/>
                    </a:lnB>
                  </a:tcPr>
                </a:tc>
              </a:tr>
              <a:tr h="365290">
                <a:tc>
                  <a:txBody>
                    <a:bodyPr/>
                    <a:lstStyle/>
                    <a:p>
                      <a:pPr>
                        <a:lnSpc>
                          <a:spcPct val="115000"/>
                        </a:lnSpc>
                        <a:spcAft>
                          <a:spcPts val="0"/>
                        </a:spcAft>
                      </a:pPr>
                      <a:r>
                        <a:rPr lang="en-AU" sz="2000" b="1">
                          <a:solidFill>
                            <a:srgbClr val="000000"/>
                          </a:solidFill>
                          <a:latin typeface="Calibri"/>
                          <a:ea typeface="Times New Roman"/>
                          <a:cs typeface="Times New Roman"/>
                        </a:rPr>
                        <a:t>Key Partners</a:t>
                      </a:r>
                      <a:endParaRPr lang="en-AU" sz="2000">
                        <a:latin typeface="Calibri"/>
                        <a:ea typeface="Calibri"/>
                        <a:cs typeface="Times New Roman"/>
                      </a:endParaRPr>
                    </a:p>
                  </a:txBody>
                  <a:tcPr marL="124136" marR="124136" marT="0" marB="0" anchor="b">
                    <a:lnL>
                      <a:noFill/>
                    </a:lnL>
                    <a:lnR>
                      <a:noFill/>
                    </a:lnR>
                    <a:lnT>
                      <a:noFill/>
                    </a:lnT>
                    <a:lnB>
                      <a:noFill/>
                    </a:lnB>
                    <a:solidFill>
                      <a:srgbClr val="DBE5F1"/>
                    </a:solidFill>
                  </a:tcPr>
                </a:tc>
              </a:tr>
              <a:tr h="365290">
                <a:tc>
                  <a:txBody>
                    <a:bodyPr/>
                    <a:lstStyle/>
                    <a:p>
                      <a:pPr>
                        <a:lnSpc>
                          <a:spcPct val="115000"/>
                        </a:lnSpc>
                        <a:spcAft>
                          <a:spcPts val="0"/>
                        </a:spcAft>
                      </a:pPr>
                      <a:r>
                        <a:rPr lang="en-AU" sz="2000">
                          <a:solidFill>
                            <a:srgbClr val="000000"/>
                          </a:solidFill>
                          <a:latin typeface="Calibri"/>
                          <a:ea typeface="Times New Roman"/>
                          <a:cs typeface="Times New Roman"/>
                        </a:rPr>
                        <a:t>Department of Agriculture (DOA)</a:t>
                      </a:r>
                      <a:endParaRPr lang="en-AU" sz="2000">
                        <a:latin typeface="Calibri"/>
                        <a:ea typeface="Calibri"/>
                        <a:cs typeface="Times New Roman"/>
                      </a:endParaRPr>
                    </a:p>
                  </a:txBody>
                  <a:tcPr marL="124136" marR="124136" marT="0" marB="0" anchor="b">
                    <a:lnL>
                      <a:noFill/>
                    </a:lnL>
                    <a:lnR>
                      <a:noFill/>
                    </a:lnR>
                    <a:lnT>
                      <a:noFill/>
                    </a:lnT>
                    <a:lnB>
                      <a:noFill/>
                    </a:lnB>
                  </a:tcPr>
                </a:tc>
              </a:tr>
              <a:tr h="365290">
                <a:tc>
                  <a:txBody>
                    <a:bodyPr/>
                    <a:lstStyle/>
                    <a:p>
                      <a:pPr>
                        <a:lnSpc>
                          <a:spcPct val="115000"/>
                        </a:lnSpc>
                        <a:spcAft>
                          <a:spcPts val="0"/>
                        </a:spcAft>
                      </a:pPr>
                      <a:r>
                        <a:rPr lang="en-AU" sz="2000">
                          <a:solidFill>
                            <a:srgbClr val="000000"/>
                          </a:solidFill>
                          <a:latin typeface="Calibri"/>
                          <a:ea typeface="Times New Roman"/>
                          <a:cs typeface="Times New Roman"/>
                        </a:rPr>
                        <a:t>Fiji Health Sector Support Program</a:t>
                      </a:r>
                      <a:endParaRPr lang="en-AU" sz="2000">
                        <a:latin typeface="Calibri"/>
                        <a:ea typeface="Calibri"/>
                        <a:cs typeface="Times New Roman"/>
                      </a:endParaRPr>
                    </a:p>
                  </a:txBody>
                  <a:tcPr marL="124136" marR="124136" marT="0" marB="0" anchor="b">
                    <a:lnL>
                      <a:noFill/>
                    </a:lnL>
                    <a:lnR>
                      <a:noFill/>
                    </a:lnR>
                    <a:lnT>
                      <a:noFill/>
                    </a:lnT>
                    <a:lnB>
                      <a:noFill/>
                    </a:lnB>
                  </a:tcPr>
                </a:tc>
              </a:tr>
              <a:tr h="365290">
                <a:tc>
                  <a:txBody>
                    <a:bodyPr/>
                    <a:lstStyle/>
                    <a:p>
                      <a:pPr>
                        <a:lnSpc>
                          <a:spcPct val="115000"/>
                        </a:lnSpc>
                        <a:spcAft>
                          <a:spcPts val="0"/>
                        </a:spcAft>
                      </a:pPr>
                      <a:r>
                        <a:rPr lang="en-AU" sz="2000">
                          <a:solidFill>
                            <a:srgbClr val="000000"/>
                          </a:solidFill>
                          <a:latin typeface="Calibri"/>
                          <a:ea typeface="Times New Roman"/>
                          <a:cs typeface="Times New Roman"/>
                        </a:rPr>
                        <a:t>Ministry of Provincial Development - Divisional Offices</a:t>
                      </a:r>
                      <a:endParaRPr lang="en-AU" sz="2000">
                        <a:latin typeface="Calibri"/>
                        <a:ea typeface="Calibri"/>
                        <a:cs typeface="Times New Roman"/>
                      </a:endParaRPr>
                    </a:p>
                  </a:txBody>
                  <a:tcPr marL="124136" marR="124136" marT="0" marB="0" anchor="b">
                    <a:lnL>
                      <a:noFill/>
                    </a:lnL>
                    <a:lnR>
                      <a:noFill/>
                    </a:lnR>
                    <a:lnT>
                      <a:noFill/>
                    </a:lnT>
                    <a:lnB>
                      <a:noFill/>
                    </a:lnB>
                  </a:tcPr>
                </a:tc>
              </a:tr>
              <a:tr h="365290">
                <a:tc>
                  <a:txBody>
                    <a:bodyPr/>
                    <a:lstStyle/>
                    <a:p>
                      <a:pPr>
                        <a:lnSpc>
                          <a:spcPct val="115000"/>
                        </a:lnSpc>
                        <a:spcAft>
                          <a:spcPts val="0"/>
                        </a:spcAft>
                      </a:pPr>
                      <a:r>
                        <a:rPr lang="en-AU" sz="2000">
                          <a:solidFill>
                            <a:srgbClr val="000000"/>
                          </a:solidFill>
                          <a:latin typeface="Calibri"/>
                          <a:ea typeface="Times New Roman"/>
                          <a:cs typeface="Times New Roman"/>
                        </a:rPr>
                        <a:t>NDMO</a:t>
                      </a:r>
                      <a:endParaRPr lang="en-AU" sz="2000">
                        <a:latin typeface="Calibri"/>
                        <a:ea typeface="Calibri"/>
                        <a:cs typeface="Times New Roman"/>
                      </a:endParaRPr>
                    </a:p>
                  </a:txBody>
                  <a:tcPr marL="124136" marR="124136" marT="0" marB="0" anchor="b">
                    <a:lnL>
                      <a:noFill/>
                    </a:lnL>
                    <a:lnR>
                      <a:noFill/>
                    </a:lnR>
                    <a:lnT>
                      <a:noFill/>
                    </a:lnT>
                    <a:lnB>
                      <a:noFill/>
                    </a:lnB>
                  </a:tcPr>
                </a:tc>
              </a:tr>
              <a:tr h="365290">
                <a:tc>
                  <a:txBody>
                    <a:bodyPr/>
                    <a:lstStyle/>
                    <a:p>
                      <a:pPr>
                        <a:lnSpc>
                          <a:spcPct val="115000"/>
                        </a:lnSpc>
                        <a:spcAft>
                          <a:spcPts val="0"/>
                        </a:spcAft>
                      </a:pPr>
                      <a:r>
                        <a:rPr lang="en-AU" sz="2000">
                          <a:solidFill>
                            <a:srgbClr val="000000"/>
                          </a:solidFill>
                          <a:latin typeface="Calibri"/>
                          <a:ea typeface="Times New Roman"/>
                          <a:cs typeface="Times New Roman"/>
                        </a:rPr>
                        <a:t>FIBOS (Data on EA)</a:t>
                      </a:r>
                      <a:endParaRPr lang="en-AU" sz="2000">
                        <a:latin typeface="Calibri"/>
                        <a:ea typeface="Calibri"/>
                        <a:cs typeface="Times New Roman"/>
                      </a:endParaRPr>
                    </a:p>
                  </a:txBody>
                  <a:tcPr marL="124136" marR="124136" marT="0" marB="0" anchor="b">
                    <a:lnL>
                      <a:noFill/>
                    </a:lnL>
                    <a:lnR>
                      <a:noFill/>
                    </a:lnR>
                    <a:lnT>
                      <a:noFill/>
                    </a:lnT>
                    <a:lnB>
                      <a:noFill/>
                    </a:lnB>
                  </a:tcPr>
                </a:tc>
              </a:tr>
              <a:tr h="365290">
                <a:tc>
                  <a:txBody>
                    <a:bodyPr/>
                    <a:lstStyle/>
                    <a:p>
                      <a:pPr>
                        <a:lnSpc>
                          <a:spcPct val="115000"/>
                        </a:lnSpc>
                        <a:spcAft>
                          <a:spcPts val="0"/>
                        </a:spcAft>
                      </a:pPr>
                      <a:r>
                        <a:rPr lang="en-AU" sz="2000">
                          <a:solidFill>
                            <a:srgbClr val="000000"/>
                          </a:solidFill>
                          <a:latin typeface="Calibri"/>
                          <a:ea typeface="Times New Roman"/>
                          <a:cs typeface="Times New Roman"/>
                        </a:rPr>
                        <a:t>UNICEF</a:t>
                      </a:r>
                      <a:endParaRPr lang="en-AU" sz="2000">
                        <a:latin typeface="Calibri"/>
                        <a:ea typeface="Calibri"/>
                        <a:cs typeface="Times New Roman"/>
                      </a:endParaRPr>
                    </a:p>
                  </a:txBody>
                  <a:tcPr marL="124136" marR="124136" marT="0" marB="0" anchor="b">
                    <a:lnL>
                      <a:noFill/>
                    </a:lnL>
                    <a:lnR>
                      <a:noFill/>
                    </a:lnR>
                    <a:lnT>
                      <a:noFill/>
                    </a:lnT>
                    <a:lnB>
                      <a:noFill/>
                    </a:lnB>
                  </a:tcPr>
                </a:tc>
              </a:tr>
              <a:tr h="365290">
                <a:tc>
                  <a:txBody>
                    <a:bodyPr/>
                    <a:lstStyle/>
                    <a:p>
                      <a:pPr>
                        <a:lnSpc>
                          <a:spcPct val="115000"/>
                        </a:lnSpc>
                        <a:spcAft>
                          <a:spcPts val="0"/>
                        </a:spcAft>
                      </a:pPr>
                      <a:r>
                        <a:rPr lang="en-AU" sz="2000">
                          <a:solidFill>
                            <a:srgbClr val="000000"/>
                          </a:solidFill>
                          <a:latin typeface="Calibri"/>
                          <a:ea typeface="Times New Roman"/>
                          <a:cs typeface="Times New Roman"/>
                        </a:rPr>
                        <a:t>FAO</a:t>
                      </a:r>
                      <a:endParaRPr lang="en-AU" sz="2000">
                        <a:latin typeface="Calibri"/>
                        <a:ea typeface="Calibri"/>
                        <a:cs typeface="Times New Roman"/>
                      </a:endParaRPr>
                    </a:p>
                  </a:txBody>
                  <a:tcPr marL="124136" marR="124136" marT="0" marB="0" anchor="b">
                    <a:lnL>
                      <a:noFill/>
                    </a:lnL>
                    <a:lnR>
                      <a:noFill/>
                    </a:lnR>
                    <a:lnT>
                      <a:noFill/>
                    </a:lnT>
                    <a:lnB>
                      <a:noFill/>
                    </a:lnB>
                  </a:tcPr>
                </a:tc>
              </a:tr>
              <a:tr h="365290">
                <a:tc>
                  <a:txBody>
                    <a:bodyPr/>
                    <a:lstStyle/>
                    <a:p>
                      <a:pPr>
                        <a:lnSpc>
                          <a:spcPct val="115000"/>
                        </a:lnSpc>
                        <a:spcAft>
                          <a:spcPts val="0"/>
                        </a:spcAft>
                      </a:pPr>
                      <a:r>
                        <a:rPr lang="en-AU" sz="2000">
                          <a:solidFill>
                            <a:srgbClr val="000000"/>
                          </a:solidFill>
                          <a:latin typeface="Calibri"/>
                          <a:ea typeface="Times New Roman"/>
                          <a:cs typeface="Times New Roman"/>
                        </a:rPr>
                        <a:t>SPC</a:t>
                      </a:r>
                      <a:endParaRPr lang="en-AU" sz="2000">
                        <a:latin typeface="Calibri"/>
                        <a:ea typeface="Calibri"/>
                        <a:cs typeface="Times New Roman"/>
                      </a:endParaRPr>
                    </a:p>
                  </a:txBody>
                  <a:tcPr marL="124136" marR="124136" marT="0" marB="0" anchor="b">
                    <a:lnL>
                      <a:noFill/>
                    </a:lnL>
                    <a:lnR>
                      <a:noFill/>
                    </a:lnR>
                    <a:lnT>
                      <a:noFill/>
                    </a:lnT>
                    <a:lnB>
                      <a:noFill/>
                    </a:lnB>
                  </a:tcPr>
                </a:tc>
              </a:tr>
              <a:tr h="365290">
                <a:tc>
                  <a:txBody>
                    <a:bodyPr/>
                    <a:lstStyle/>
                    <a:p>
                      <a:pPr>
                        <a:lnSpc>
                          <a:spcPct val="115000"/>
                        </a:lnSpc>
                        <a:spcAft>
                          <a:spcPts val="0"/>
                        </a:spcAft>
                      </a:pPr>
                      <a:r>
                        <a:rPr lang="en-AU" sz="2000">
                          <a:solidFill>
                            <a:srgbClr val="000000"/>
                          </a:solidFill>
                          <a:latin typeface="Calibri"/>
                          <a:ea typeface="Times New Roman"/>
                          <a:cs typeface="Times New Roman"/>
                        </a:rPr>
                        <a:t>UNFPA</a:t>
                      </a:r>
                      <a:endParaRPr lang="en-AU" sz="2000">
                        <a:latin typeface="Calibri"/>
                        <a:ea typeface="Calibri"/>
                        <a:cs typeface="Times New Roman"/>
                      </a:endParaRPr>
                    </a:p>
                  </a:txBody>
                  <a:tcPr marL="124136" marR="124136" marT="0" marB="0" anchor="b">
                    <a:lnL>
                      <a:noFill/>
                    </a:lnL>
                    <a:lnR>
                      <a:noFill/>
                    </a:lnR>
                    <a:lnT>
                      <a:noFill/>
                    </a:lnT>
                    <a:lnB>
                      <a:noFill/>
                    </a:lnB>
                  </a:tcPr>
                </a:tc>
              </a:tr>
              <a:tr h="363666">
                <a:tc>
                  <a:txBody>
                    <a:bodyPr/>
                    <a:lstStyle/>
                    <a:p>
                      <a:pPr>
                        <a:lnSpc>
                          <a:spcPct val="115000"/>
                        </a:lnSpc>
                        <a:spcAft>
                          <a:spcPts val="0"/>
                        </a:spcAft>
                      </a:pPr>
                      <a:r>
                        <a:rPr lang="en-AU" sz="2000" dirty="0" smtClean="0">
                          <a:solidFill>
                            <a:srgbClr val="000000"/>
                          </a:solidFill>
                          <a:latin typeface="Calibri"/>
                          <a:ea typeface="Times New Roman"/>
                          <a:cs typeface="Times New Roman"/>
                        </a:rPr>
                        <a:t>FRCS</a:t>
                      </a:r>
                      <a:endParaRPr lang="en-AU" sz="2000" dirty="0">
                        <a:latin typeface="Calibri"/>
                        <a:ea typeface="Calibri"/>
                        <a:cs typeface="Times New Roman"/>
                      </a:endParaRPr>
                    </a:p>
                  </a:txBody>
                  <a:tcPr marL="124136" marR="124136" marT="0" marB="0" anchor="b">
                    <a:lnL>
                      <a:noFill/>
                    </a:lnL>
                    <a:lnR>
                      <a:noFill/>
                    </a:lnR>
                    <a:lnT>
                      <a:noFill/>
                    </a:lnT>
                    <a:lnB>
                      <a:noFill/>
                    </a:lnB>
                  </a:tcPr>
                </a:tc>
              </a:tr>
              <a:tr h="709139">
                <a:tc>
                  <a:txBody>
                    <a:bodyPr/>
                    <a:lstStyle/>
                    <a:p>
                      <a:pPr>
                        <a:lnSpc>
                          <a:spcPct val="115000"/>
                        </a:lnSpc>
                        <a:spcAft>
                          <a:spcPts val="0"/>
                        </a:spcAft>
                      </a:pPr>
                      <a:r>
                        <a:rPr lang="en-AU" sz="2000" dirty="0">
                          <a:solidFill>
                            <a:srgbClr val="000000"/>
                          </a:solidFill>
                          <a:latin typeface="Calibri"/>
                          <a:ea typeface="Times New Roman"/>
                          <a:cs typeface="Times New Roman"/>
                        </a:rPr>
                        <a:t>Fiji Disabled Persons </a:t>
                      </a:r>
                      <a:r>
                        <a:rPr lang="en-AU" sz="2000" dirty="0" smtClean="0">
                          <a:solidFill>
                            <a:srgbClr val="000000"/>
                          </a:solidFill>
                          <a:latin typeface="Calibri"/>
                          <a:ea typeface="Times New Roman"/>
                          <a:cs typeface="Times New Roman"/>
                        </a:rPr>
                        <a:t>Federation</a:t>
                      </a:r>
                    </a:p>
                    <a:p>
                      <a:pPr>
                        <a:lnSpc>
                          <a:spcPct val="115000"/>
                        </a:lnSpc>
                        <a:spcAft>
                          <a:spcPts val="0"/>
                        </a:spcAft>
                      </a:pPr>
                      <a:r>
                        <a:rPr lang="en-AU" sz="2000" dirty="0" smtClean="0">
                          <a:solidFill>
                            <a:srgbClr val="000000"/>
                          </a:solidFill>
                          <a:latin typeface="Calibri"/>
                          <a:ea typeface="Calibri"/>
                          <a:cs typeface="Times New Roman"/>
                        </a:rPr>
                        <a:t>Empower Pacific</a:t>
                      </a:r>
                      <a:endParaRPr lang="en-AU" sz="2000" dirty="0">
                        <a:latin typeface="Calibri"/>
                        <a:ea typeface="Calibri"/>
                        <a:cs typeface="Times New Roman"/>
                      </a:endParaRPr>
                    </a:p>
                  </a:txBody>
                  <a:tcPr marL="124136" marR="124136" marT="0" marB="0" anchor="b">
                    <a:lnL>
                      <a:noFill/>
                    </a:lnL>
                    <a:lnR>
                      <a:noFill/>
                    </a:lnR>
                    <a:lnT>
                      <a:noFill/>
                    </a:lnT>
                    <a:lnB>
                      <a:noFill/>
                    </a:lnB>
                  </a:tcPr>
                </a:tc>
              </a:tr>
              <a:tr h="363666">
                <a:tc>
                  <a:txBody>
                    <a:bodyPr/>
                    <a:lstStyle/>
                    <a:p>
                      <a:pPr>
                        <a:lnSpc>
                          <a:spcPct val="115000"/>
                        </a:lnSpc>
                      </a:pPr>
                      <a:r>
                        <a:rPr lang="en-AU" sz="2000" dirty="0" smtClean="0">
                          <a:latin typeface="Calibri"/>
                        </a:rPr>
                        <a:t>UNOCHA</a:t>
                      </a:r>
                      <a:endParaRPr lang="en-AU" sz="2000" dirty="0">
                        <a:latin typeface="Calibri"/>
                      </a:endParaRPr>
                    </a:p>
                  </a:txBody>
                  <a:tcPr marL="124136" marR="124136" marT="0" marB="0" anchor="b">
                    <a:lnL>
                      <a:noFill/>
                    </a:lnL>
                    <a:lnR>
                      <a:noFill/>
                    </a:lnR>
                    <a:lnT>
                      <a:noFill/>
                    </a:lnT>
                    <a:lnB>
                      <a:noFill/>
                    </a:lnB>
                  </a:tcPr>
                </a:tc>
              </a:tr>
              <a:tr h="363666">
                <a:tc>
                  <a:txBody>
                    <a:bodyPr/>
                    <a:lstStyle/>
                    <a:p>
                      <a:pPr>
                        <a:lnSpc>
                          <a:spcPct val="115000"/>
                        </a:lnSpc>
                      </a:pPr>
                      <a:r>
                        <a:rPr lang="en-AU" sz="2000" dirty="0" err="1" smtClean="0">
                          <a:latin typeface="Calibri"/>
                        </a:rPr>
                        <a:t>AusAID</a:t>
                      </a:r>
                      <a:endParaRPr lang="en-AU" sz="2000" dirty="0">
                        <a:latin typeface="Calibri"/>
                      </a:endParaRPr>
                    </a:p>
                  </a:txBody>
                  <a:tcPr marL="124136" marR="124136" marT="0" marB="0" anchor="b">
                    <a:lnL>
                      <a:noFill/>
                    </a:lnL>
                    <a:lnR>
                      <a:noFill/>
                    </a:lnR>
                    <a:lnT>
                      <a:noFill/>
                    </a:lnT>
                    <a:lnB>
                      <a:noFill/>
                    </a:lnB>
                  </a:tcPr>
                </a:tc>
              </a:tr>
              <a:tr h="363666">
                <a:tc>
                  <a:txBody>
                    <a:bodyPr/>
                    <a:lstStyle/>
                    <a:p>
                      <a:pPr>
                        <a:lnSpc>
                          <a:spcPct val="115000"/>
                        </a:lnSpc>
                      </a:pPr>
                      <a:r>
                        <a:rPr lang="en-AU" sz="2000" dirty="0" smtClean="0">
                          <a:latin typeface="Calibri"/>
                        </a:rPr>
                        <a:t>IFRC</a:t>
                      </a:r>
                      <a:endParaRPr lang="en-AU" sz="2000" dirty="0">
                        <a:latin typeface="Calibri"/>
                      </a:endParaRPr>
                    </a:p>
                  </a:txBody>
                  <a:tcPr marL="124136" marR="124136" marT="0" marB="0" anchor="b">
                    <a:lnL>
                      <a:noFill/>
                    </a:lnL>
                    <a:lnR>
                      <a:noFill/>
                    </a:lnR>
                    <a:lnT>
                      <a:noFill/>
                    </a:lnT>
                    <a:lnB>
                      <a:noFill/>
                    </a:lnB>
                  </a:tcPr>
                </a:tc>
              </a:tr>
            </a:tbl>
          </a:graphicData>
        </a:graphic>
      </p:graphicFrame>
      <p:sp>
        <p:nvSpPr>
          <p:cNvPr id="5" name="TextBox 4"/>
          <p:cNvSpPr txBox="1"/>
          <p:nvPr/>
        </p:nvSpPr>
        <p:spPr>
          <a:xfrm>
            <a:off x="7840960" y="2120617"/>
            <a:ext cx="4104456" cy="2862322"/>
          </a:xfrm>
          <a:prstGeom prst="rect">
            <a:avLst/>
          </a:prstGeom>
          <a:noFill/>
        </p:spPr>
        <p:txBody>
          <a:bodyPr wrap="square" rtlCol="0">
            <a:spAutoFit/>
          </a:bodyPr>
          <a:lstStyle/>
          <a:p>
            <a:r>
              <a:rPr lang="en-AU" sz="2000" dirty="0" smtClean="0"/>
              <a:t>The </a:t>
            </a:r>
            <a:r>
              <a:rPr lang="en-AU" sz="2000" b="1" dirty="0" smtClean="0"/>
              <a:t>Health Cluster</a:t>
            </a:r>
            <a:r>
              <a:rPr lang="en-AU" sz="2000" dirty="0" smtClean="0"/>
              <a:t> goal is to reduce avoidable mortality, morbidity and disability and restore the delivery of and equitable access to preventative and curative health care as quickly as possible and in as sustainable a manner as possible  The Health Cluster includes nutrition activities.</a:t>
            </a:r>
          </a:p>
          <a:p>
            <a:endParaRPr lang="en-AU" sz="20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360240" y="624137"/>
          <a:ext cx="5155962" cy="8593670"/>
        </p:xfrm>
        <a:graphic>
          <a:graphicData uri="http://schemas.openxmlformats.org/drawingml/2006/table">
            <a:tbl>
              <a:tblPr/>
              <a:tblGrid>
                <a:gridCol w="5155962"/>
              </a:tblGrid>
              <a:tr h="759549">
                <a:tc>
                  <a:txBody>
                    <a:bodyPr/>
                    <a:lstStyle/>
                    <a:p>
                      <a:pPr>
                        <a:lnSpc>
                          <a:spcPct val="115000"/>
                        </a:lnSpc>
                        <a:spcAft>
                          <a:spcPts val="0"/>
                        </a:spcAft>
                      </a:pPr>
                      <a:r>
                        <a:rPr lang="en-AU" sz="4300" b="1" dirty="0">
                          <a:solidFill>
                            <a:srgbClr val="000000"/>
                          </a:solidFill>
                          <a:latin typeface="Calibri"/>
                          <a:ea typeface="Times New Roman"/>
                          <a:cs typeface="Times New Roman"/>
                        </a:rPr>
                        <a:t>4.  WASH</a:t>
                      </a:r>
                      <a:endParaRPr lang="en-AU" sz="1700" dirty="0">
                        <a:latin typeface="Calibri"/>
                        <a:ea typeface="Calibri"/>
                        <a:cs typeface="Times New Roman"/>
                      </a:endParaRPr>
                    </a:p>
                  </a:txBody>
                  <a:tcPr marL="105463" marR="105463" marT="0" marB="0" anchor="b">
                    <a:lnL>
                      <a:noFill/>
                    </a:lnL>
                    <a:lnR>
                      <a:noFill/>
                    </a:lnR>
                    <a:lnT>
                      <a:noFill/>
                    </a:lnT>
                    <a:lnB>
                      <a:noFill/>
                    </a:lnB>
                  </a:tcPr>
                </a:tc>
              </a:tr>
              <a:tr h="379775">
                <a:tc>
                  <a:txBody>
                    <a:bodyPr/>
                    <a:lstStyle/>
                    <a:p>
                      <a:pPr>
                        <a:lnSpc>
                          <a:spcPct val="115000"/>
                        </a:lnSpc>
                        <a:spcAft>
                          <a:spcPts val="0"/>
                        </a:spcAft>
                      </a:pPr>
                      <a:r>
                        <a:rPr lang="en-AU" sz="2200" b="1">
                          <a:solidFill>
                            <a:srgbClr val="FFFFFF"/>
                          </a:solidFill>
                          <a:latin typeface="Calibri"/>
                          <a:ea typeface="Times New Roman"/>
                          <a:cs typeface="Times New Roman"/>
                        </a:rPr>
                        <a:t>Agencies</a:t>
                      </a:r>
                      <a:endParaRPr lang="en-AU" sz="1700">
                        <a:latin typeface="Calibri"/>
                        <a:ea typeface="Calibri"/>
                        <a:cs typeface="Times New Roman"/>
                      </a:endParaRPr>
                    </a:p>
                  </a:txBody>
                  <a:tcPr marL="105463" marR="105463" marT="0" marB="0" anchor="b">
                    <a:lnL>
                      <a:noFill/>
                    </a:lnL>
                    <a:lnR>
                      <a:noFill/>
                    </a:lnR>
                    <a:lnT>
                      <a:noFill/>
                    </a:lnT>
                    <a:lnB>
                      <a:noFill/>
                    </a:lnB>
                    <a:solidFill>
                      <a:srgbClr val="538ED5"/>
                    </a:solidFill>
                  </a:tcPr>
                </a:tc>
              </a:tr>
              <a:tr h="297215">
                <a:tc>
                  <a:txBody>
                    <a:bodyPr/>
                    <a:lstStyle/>
                    <a:p>
                      <a:pPr>
                        <a:lnSpc>
                          <a:spcPct val="115000"/>
                        </a:lnSpc>
                        <a:spcAft>
                          <a:spcPts val="0"/>
                        </a:spcAft>
                      </a:pPr>
                      <a:r>
                        <a:rPr lang="en-AU" sz="1700" b="1">
                          <a:solidFill>
                            <a:srgbClr val="000000"/>
                          </a:solidFill>
                          <a:latin typeface="Calibri"/>
                          <a:ea typeface="Times New Roman"/>
                          <a:cs typeface="Times New Roman"/>
                        </a:rPr>
                        <a:t>Government Lead</a:t>
                      </a:r>
                      <a:endParaRPr lang="en-AU" sz="1700">
                        <a:latin typeface="Calibri"/>
                        <a:ea typeface="Calibri"/>
                        <a:cs typeface="Times New Roman"/>
                      </a:endParaRPr>
                    </a:p>
                  </a:txBody>
                  <a:tcPr marL="105463" marR="105463" marT="0" marB="0" anchor="b">
                    <a:lnL>
                      <a:noFill/>
                    </a:lnL>
                    <a:lnR>
                      <a:noFill/>
                    </a:lnR>
                    <a:lnT>
                      <a:noFill/>
                    </a:lnT>
                    <a:lnB>
                      <a:noFill/>
                    </a:lnB>
                    <a:solidFill>
                      <a:srgbClr val="DBE5F1"/>
                    </a:solidFill>
                  </a:tcPr>
                </a:tc>
              </a:tr>
              <a:tr h="297215">
                <a:tc>
                  <a:txBody>
                    <a:bodyPr/>
                    <a:lstStyle/>
                    <a:p>
                      <a:pPr>
                        <a:lnSpc>
                          <a:spcPct val="115000"/>
                        </a:lnSpc>
                        <a:spcAft>
                          <a:spcPts val="0"/>
                        </a:spcAft>
                      </a:pPr>
                      <a:r>
                        <a:rPr lang="en-AU" sz="1700" dirty="0">
                          <a:solidFill>
                            <a:srgbClr val="000000"/>
                          </a:solidFill>
                          <a:latin typeface="Calibri"/>
                          <a:ea typeface="Times New Roman"/>
                          <a:cs typeface="Times New Roman"/>
                        </a:rPr>
                        <a:t>Ministry of </a:t>
                      </a:r>
                      <a:r>
                        <a:rPr lang="en-AU" sz="1700" dirty="0" smtClean="0">
                          <a:solidFill>
                            <a:srgbClr val="000000"/>
                          </a:solidFill>
                          <a:latin typeface="Calibri"/>
                          <a:ea typeface="Times New Roman"/>
                          <a:cs typeface="Times New Roman"/>
                        </a:rPr>
                        <a:t>Health (Environmental</a:t>
                      </a:r>
                      <a:r>
                        <a:rPr lang="en-AU" sz="1700" baseline="0" dirty="0" smtClean="0">
                          <a:solidFill>
                            <a:srgbClr val="000000"/>
                          </a:solidFill>
                          <a:latin typeface="Calibri"/>
                          <a:ea typeface="Times New Roman"/>
                          <a:cs typeface="Times New Roman"/>
                        </a:rPr>
                        <a:t> Health)</a:t>
                      </a:r>
                      <a:endParaRPr lang="en-AU" sz="1700" dirty="0">
                        <a:latin typeface="Calibri"/>
                        <a:ea typeface="Calibri"/>
                        <a:cs typeface="Times New Roman"/>
                      </a:endParaRPr>
                    </a:p>
                  </a:txBody>
                  <a:tcPr marL="105463" marR="105463" marT="0" marB="0" anchor="b">
                    <a:lnL>
                      <a:noFill/>
                    </a:lnL>
                    <a:lnR>
                      <a:noFill/>
                    </a:lnR>
                    <a:lnT>
                      <a:noFill/>
                    </a:lnT>
                    <a:lnB>
                      <a:noFill/>
                    </a:lnB>
                  </a:tcPr>
                </a:tc>
              </a:tr>
              <a:tr h="297215">
                <a:tc>
                  <a:txBody>
                    <a:bodyPr/>
                    <a:lstStyle/>
                    <a:p>
                      <a:pPr>
                        <a:lnSpc>
                          <a:spcPct val="115000"/>
                        </a:lnSpc>
                        <a:spcAft>
                          <a:spcPts val="0"/>
                        </a:spcAft>
                      </a:pPr>
                      <a:r>
                        <a:rPr lang="en-AU" sz="1700" b="1" dirty="0">
                          <a:solidFill>
                            <a:srgbClr val="000000"/>
                          </a:solidFill>
                          <a:latin typeface="Calibri"/>
                          <a:ea typeface="Times New Roman"/>
                          <a:cs typeface="Times New Roman"/>
                        </a:rPr>
                        <a:t>Co-Lead</a:t>
                      </a:r>
                      <a:endParaRPr lang="en-AU" sz="1700" dirty="0">
                        <a:latin typeface="Calibri"/>
                        <a:ea typeface="Calibri"/>
                        <a:cs typeface="Times New Roman"/>
                      </a:endParaRPr>
                    </a:p>
                  </a:txBody>
                  <a:tcPr marL="105463" marR="105463" marT="0" marB="0" anchor="b">
                    <a:lnL>
                      <a:noFill/>
                    </a:lnL>
                    <a:lnR>
                      <a:noFill/>
                    </a:lnR>
                    <a:lnT>
                      <a:noFill/>
                    </a:lnT>
                    <a:lnB>
                      <a:noFill/>
                    </a:lnB>
                    <a:solidFill>
                      <a:srgbClr val="DBE5F1"/>
                    </a:solidFill>
                  </a:tcPr>
                </a:tc>
              </a:tr>
              <a:tr h="297215">
                <a:tc>
                  <a:txBody>
                    <a:bodyPr/>
                    <a:lstStyle/>
                    <a:p>
                      <a:pPr>
                        <a:lnSpc>
                          <a:spcPct val="115000"/>
                        </a:lnSpc>
                        <a:spcAft>
                          <a:spcPts val="0"/>
                        </a:spcAft>
                      </a:pPr>
                      <a:r>
                        <a:rPr lang="en-AU" sz="1700">
                          <a:solidFill>
                            <a:srgbClr val="000000"/>
                          </a:solidFill>
                          <a:latin typeface="Calibri"/>
                          <a:ea typeface="Times New Roman"/>
                          <a:cs typeface="Times New Roman"/>
                        </a:rPr>
                        <a:t>UNICEF</a:t>
                      </a:r>
                      <a:endParaRPr lang="en-AU" sz="1700">
                        <a:latin typeface="Calibri"/>
                        <a:ea typeface="Calibri"/>
                        <a:cs typeface="Times New Roman"/>
                      </a:endParaRPr>
                    </a:p>
                  </a:txBody>
                  <a:tcPr marL="105463" marR="105463" marT="0" marB="0" anchor="b">
                    <a:lnL>
                      <a:noFill/>
                    </a:lnL>
                    <a:lnR>
                      <a:noFill/>
                    </a:lnR>
                    <a:lnT>
                      <a:noFill/>
                    </a:lnT>
                    <a:lnB>
                      <a:noFill/>
                    </a:lnB>
                  </a:tcPr>
                </a:tc>
              </a:tr>
              <a:tr h="297215">
                <a:tc>
                  <a:txBody>
                    <a:bodyPr/>
                    <a:lstStyle/>
                    <a:p>
                      <a:pPr>
                        <a:lnSpc>
                          <a:spcPct val="115000"/>
                        </a:lnSpc>
                        <a:spcAft>
                          <a:spcPts val="0"/>
                        </a:spcAft>
                      </a:pPr>
                      <a:r>
                        <a:rPr lang="en-AU" sz="1700" b="1">
                          <a:solidFill>
                            <a:srgbClr val="000000"/>
                          </a:solidFill>
                          <a:latin typeface="Calibri"/>
                          <a:ea typeface="Times New Roman"/>
                          <a:cs typeface="Times New Roman"/>
                        </a:rPr>
                        <a:t>Key Partners</a:t>
                      </a:r>
                      <a:endParaRPr lang="en-AU" sz="1700">
                        <a:latin typeface="Calibri"/>
                        <a:ea typeface="Calibri"/>
                        <a:cs typeface="Times New Roman"/>
                      </a:endParaRPr>
                    </a:p>
                  </a:txBody>
                  <a:tcPr marL="105463" marR="105463" marT="0" marB="0" anchor="b">
                    <a:lnL>
                      <a:noFill/>
                    </a:lnL>
                    <a:lnR>
                      <a:noFill/>
                    </a:lnR>
                    <a:lnT>
                      <a:noFill/>
                    </a:lnT>
                    <a:lnB>
                      <a:noFill/>
                    </a:lnB>
                    <a:solidFill>
                      <a:srgbClr val="DBE5F1"/>
                    </a:solidFill>
                  </a:tcPr>
                </a:tc>
              </a:tr>
              <a:tr h="297215">
                <a:tc>
                  <a:txBody>
                    <a:bodyPr/>
                    <a:lstStyle/>
                    <a:p>
                      <a:pPr>
                        <a:lnSpc>
                          <a:spcPct val="115000"/>
                        </a:lnSpc>
                        <a:spcAft>
                          <a:spcPts val="0"/>
                        </a:spcAft>
                      </a:pPr>
                      <a:r>
                        <a:rPr lang="en-AU" sz="1700" dirty="0">
                          <a:solidFill>
                            <a:srgbClr val="000000"/>
                          </a:solidFill>
                          <a:latin typeface="Calibri"/>
                          <a:ea typeface="Times New Roman"/>
                          <a:cs typeface="Times New Roman"/>
                        </a:rPr>
                        <a:t>Ministry of </a:t>
                      </a:r>
                      <a:r>
                        <a:rPr lang="en-AU" sz="1700" dirty="0" smtClean="0">
                          <a:solidFill>
                            <a:srgbClr val="000000"/>
                          </a:solidFill>
                          <a:latin typeface="Calibri"/>
                          <a:ea typeface="Times New Roman"/>
                          <a:cs typeface="Times New Roman"/>
                        </a:rPr>
                        <a:t>Women, Social Welfare &amp; Poverty</a:t>
                      </a:r>
                      <a:r>
                        <a:rPr lang="en-AU" sz="1700" baseline="0" dirty="0" smtClean="0">
                          <a:solidFill>
                            <a:srgbClr val="000000"/>
                          </a:solidFill>
                          <a:latin typeface="Calibri"/>
                          <a:ea typeface="Times New Roman"/>
                          <a:cs typeface="Times New Roman"/>
                        </a:rPr>
                        <a:t> Alleviation</a:t>
                      </a:r>
                      <a:endParaRPr lang="en-AU" sz="1700" dirty="0">
                        <a:latin typeface="Calibri"/>
                        <a:ea typeface="Calibri"/>
                        <a:cs typeface="Times New Roman"/>
                      </a:endParaRPr>
                    </a:p>
                  </a:txBody>
                  <a:tcPr marL="105463" marR="105463" marT="0" marB="0" anchor="b">
                    <a:lnL>
                      <a:noFill/>
                    </a:lnL>
                    <a:lnR>
                      <a:noFill/>
                    </a:lnR>
                    <a:lnT>
                      <a:noFill/>
                    </a:lnT>
                    <a:lnB>
                      <a:noFill/>
                    </a:lnB>
                  </a:tcPr>
                </a:tc>
              </a:tr>
              <a:tr h="297215">
                <a:tc>
                  <a:txBody>
                    <a:bodyPr/>
                    <a:lstStyle/>
                    <a:p>
                      <a:pPr>
                        <a:lnSpc>
                          <a:spcPct val="115000"/>
                        </a:lnSpc>
                        <a:spcAft>
                          <a:spcPts val="0"/>
                        </a:spcAft>
                      </a:pPr>
                      <a:r>
                        <a:rPr lang="en-AU" sz="1700" dirty="0" smtClean="0">
                          <a:latin typeface="Calibri"/>
                          <a:ea typeface="Calibri"/>
                          <a:cs typeface="Times New Roman"/>
                        </a:rPr>
                        <a:t>WAF</a:t>
                      </a:r>
                      <a:endParaRPr lang="en-AU" sz="1700" dirty="0">
                        <a:latin typeface="Calibri"/>
                        <a:ea typeface="Calibri"/>
                        <a:cs typeface="Times New Roman"/>
                      </a:endParaRPr>
                    </a:p>
                  </a:txBody>
                  <a:tcPr marL="105463" marR="105463" marT="0" marB="0" anchor="b">
                    <a:lnL>
                      <a:noFill/>
                    </a:lnL>
                    <a:lnR>
                      <a:noFill/>
                    </a:lnR>
                    <a:lnT>
                      <a:noFill/>
                    </a:lnT>
                    <a:lnB>
                      <a:noFill/>
                    </a:lnB>
                  </a:tcPr>
                </a:tc>
              </a:tr>
              <a:tr h="297215">
                <a:tc>
                  <a:txBody>
                    <a:bodyPr/>
                    <a:lstStyle/>
                    <a:p>
                      <a:pPr>
                        <a:lnSpc>
                          <a:spcPct val="115000"/>
                        </a:lnSpc>
                        <a:spcAft>
                          <a:spcPts val="0"/>
                        </a:spcAft>
                      </a:pPr>
                      <a:r>
                        <a:rPr lang="en-AU" sz="1700" dirty="0" smtClean="0">
                          <a:latin typeface="Calibri"/>
                          <a:ea typeface="Calibri"/>
                          <a:cs typeface="Times New Roman"/>
                        </a:rPr>
                        <a:t>MWT&amp;PU(WSD)</a:t>
                      </a:r>
                      <a:endParaRPr lang="en-AU" sz="1700" dirty="0">
                        <a:latin typeface="Calibri"/>
                        <a:ea typeface="Calibri"/>
                        <a:cs typeface="Times New Roman"/>
                      </a:endParaRPr>
                    </a:p>
                  </a:txBody>
                  <a:tcPr marL="105463" marR="105463" marT="0" marB="0" anchor="b">
                    <a:lnL>
                      <a:noFill/>
                    </a:lnL>
                    <a:lnR>
                      <a:noFill/>
                    </a:lnR>
                    <a:lnT>
                      <a:noFill/>
                    </a:lnT>
                    <a:lnB>
                      <a:noFill/>
                    </a:lnB>
                  </a:tcPr>
                </a:tc>
              </a:tr>
              <a:tr h="297215">
                <a:tc>
                  <a:txBody>
                    <a:bodyPr/>
                    <a:lstStyle/>
                    <a:p>
                      <a:pPr>
                        <a:lnSpc>
                          <a:spcPct val="115000"/>
                        </a:lnSpc>
                        <a:spcAft>
                          <a:spcPts val="0"/>
                        </a:spcAft>
                      </a:pPr>
                      <a:r>
                        <a:rPr lang="en-AU" sz="1700" dirty="0" smtClean="0">
                          <a:solidFill>
                            <a:srgbClr val="000000"/>
                          </a:solidFill>
                          <a:latin typeface="Calibri"/>
                          <a:ea typeface="Times New Roman"/>
                          <a:cs typeface="Times New Roman"/>
                        </a:rPr>
                        <a:t>FRCS</a:t>
                      </a:r>
                      <a:endParaRPr lang="en-AU" sz="1700" dirty="0">
                        <a:latin typeface="Calibri"/>
                        <a:ea typeface="Calibri"/>
                        <a:cs typeface="Times New Roman"/>
                      </a:endParaRPr>
                    </a:p>
                  </a:txBody>
                  <a:tcPr marL="105463" marR="105463" marT="0" marB="0" anchor="b">
                    <a:lnL>
                      <a:noFill/>
                    </a:lnL>
                    <a:lnR>
                      <a:noFill/>
                    </a:lnR>
                    <a:lnT>
                      <a:noFill/>
                    </a:lnT>
                    <a:lnB>
                      <a:noFill/>
                    </a:lnB>
                  </a:tcPr>
                </a:tc>
              </a:tr>
              <a:tr h="297215">
                <a:tc>
                  <a:txBody>
                    <a:bodyPr/>
                    <a:lstStyle/>
                    <a:p>
                      <a:pPr>
                        <a:lnSpc>
                          <a:spcPct val="115000"/>
                        </a:lnSpc>
                        <a:spcAft>
                          <a:spcPts val="0"/>
                        </a:spcAft>
                      </a:pPr>
                      <a:r>
                        <a:rPr lang="en-AU" sz="1700" dirty="0">
                          <a:solidFill>
                            <a:srgbClr val="000000"/>
                          </a:solidFill>
                          <a:latin typeface="Calibri"/>
                          <a:ea typeface="Times New Roman"/>
                          <a:cs typeface="Times New Roman"/>
                        </a:rPr>
                        <a:t>Ministry of Provincial Development - Divisional Offices</a:t>
                      </a:r>
                      <a:endParaRPr lang="en-AU" sz="1700" dirty="0">
                        <a:latin typeface="Calibri"/>
                        <a:ea typeface="Calibri"/>
                        <a:cs typeface="Times New Roman"/>
                      </a:endParaRPr>
                    </a:p>
                  </a:txBody>
                  <a:tcPr marL="105463" marR="105463" marT="0" marB="0" anchor="b">
                    <a:lnL>
                      <a:noFill/>
                    </a:lnL>
                    <a:lnR>
                      <a:noFill/>
                    </a:lnR>
                    <a:lnT>
                      <a:noFill/>
                    </a:lnT>
                    <a:lnB>
                      <a:noFill/>
                    </a:lnB>
                  </a:tcPr>
                </a:tc>
              </a:tr>
              <a:tr h="297215">
                <a:tc>
                  <a:txBody>
                    <a:bodyPr/>
                    <a:lstStyle/>
                    <a:p>
                      <a:pPr>
                        <a:lnSpc>
                          <a:spcPct val="115000"/>
                        </a:lnSpc>
                        <a:spcAft>
                          <a:spcPts val="0"/>
                        </a:spcAft>
                      </a:pPr>
                      <a:r>
                        <a:rPr lang="en-AU" sz="1700" dirty="0">
                          <a:solidFill>
                            <a:srgbClr val="000000"/>
                          </a:solidFill>
                          <a:latin typeface="Calibri"/>
                          <a:ea typeface="Times New Roman"/>
                          <a:cs typeface="Times New Roman"/>
                        </a:rPr>
                        <a:t>WHO</a:t>
                      </a:r>
                      <a:endParaRPr lang="en-AU" sz="1700" dirty="0">
                        <a:latin typeface="Calibri"/>
                        <a:ea typeface="Calibri"/>
                        <a:cs typeface="Times New Roman"/>
                      </a:endParaRPr>
                    </a:p>
                  </a:txBody>
                  <a:tcPr marL="105463" marR="105463" marT="0" marB="0" anchor="b">
                    <a:lnL>
                      <a:noFill/>
                    </a:lnL>
                    <a:lnR>
                      <a:noFill/>
                    </a:lnR>
                    <a:lnT>
                      <a:noFill/>
                    </a:lnT>
                    <a:lnB>
                      <a:noFill/>
                    </a:lnB>
                  </a:tcPr>
                </a:tc>
              </a:tr>
              <a:tr h="297215">
                <a:tc>
                  <a:txBody>
                    <a:bodyPr/>
                    <a:lstStyle/>
                    <a:p>
                      <a:pPr>
                        <a:lnSpc>
                          <a:spcPct val="115000"/>
                        </a:lnSpc>
                        <a:spcAft>
                          <a:spcPts val="0"/>
                        </a:spcAft>
                      </a:pPr>
                      <a:r>
                        <a:rPr lang="en-AU" sz="1700" dirty="0">
                          <a:solidFill>
                            <a:srgbClr val="000000"/>
                          </a:solidFill>
                          <a:latin typeface="Calibri"/>
                          <a:ea typeface="Times New Roman"/>
                          <a:cs typeface="Times New Roman"/>
                        </a:rPr>
                        <a:t>SPC</a:t>
                      </a:r>
                      <a:endParaRPr lang="en-AU" sz="1700" dirty="0">
                        <a:latin typeface="Calibri"/>
                        <a:ea typeface="Calibri"/>
                        <a:cs typeface="Times New Roman"/>
                      </a:endParaRPr>
                    </a:p>
                  </a:txBody>
                  <a:tcPr marL="105463" marR="105463" marT="0" marB="0" anchor="b">
                    <a:lnL>
                      <a:noFill/>
                    </a:lnL>
                    <a:lnR>
                      <a:noFill/>
                    </a:lnR>
                    <a:lnT>
                      <a:noFill/>
                    </a:lnT>
                    <a:lnB>
                      <a:noFill/>
                    </a:lnB>
                  </a:tcPr>
                </a:tc>
              </a:tr>
              <a:tr h="297215">
                <a:tc>
                  <a:txBody>
                    <a:bodyPr/>
                    <a:lstStyle/>
                    <a:p>
                      <a:pPr>
                        <a:lnSpc>
                          <a:spcPct val="115000"/>
                        </a:lnSpc>
                        <a:spcAft>
                          <a:spcPts val="0"/>
                        </a:spcAft>
                      </a:pPr>
                      <a:r>
                        <a:rPr lang="en-AU" sz="1700" dirty="0">
                          <a:solidFill>
                            <a:srgbClr val="000000"/>
                          </a:solidFill>
                          <a:latin typeface="Calibri"/>
                          <a:ea typeface="Times New Roman"/>
                          <a:cs typeface="Times New Roman"/>
                        </a:rPr>
                        <a:t>UNDP</a:t>
                      </a:r>
                      <a:endParaRPr lang="en-AU" sz="1700" dirty="0">
                        <a:latin typeface="Calibri"/>
                        <a:ea typeface="Calibri"/>
                        <a:cs typeface="Times New Roman"/>
                      </a:endParaRPr>
                    </a:p>
                  </a:txBody>
                  <a:tcPr marL="105463" marR="105463" marT="0" marB="0" anchor="b">
                    <a:lnL>
                      <a:noFill/>
                    </a:lnL>
                    <a:lnR>
                      <a:noFill/>
                    </a:lnR>
                    <a:lnT>
                      <a:noFill/>
                    </a:lnT>
                    <a:lnB>
                      <a:noFill/>
                    </a:lnB>
                  </a:tcPr>
                </a:tc>
              </a:tr>
              <a:tr h="297215">
                <a:tc>
                  <a:txBody>
                    <a:bodyPr/>
                    <a:lstStyle/>
                    <a:p>
                      <a:pPr>
                        <a:lnSpc>
                          <a:spcPct val="115000"/>
                        </a:lnSpc>
                        <a:spcAft>
                          <a:spcPts val="0"/>
                        </a:spcAft>
                      </a:pPr>
                      <a:r>
                        <a:rPr lang="en-AU" sz="1700">
                          <a:solidFill>
                            <a:srgbClr val="000000"/>
                          </a:solidFill>
                          <a:latin typeface="Calibri"/>
                          <a:ea typeface="Times New Roman"/>
                          <a:cs typeface="Times New Roman"/>
                        </a:rPr>
                        <a:t>UN Women</a:t>
                      </a:r>
                      <a:endParaRPr lang="en-AU" sz="1700">
                        <a:latin typeface="Calibri"/>
                        <a:ea typeface="Calibri"/>
                        <a:cs typeface="Times New Roman"/>
                      </a:endParaRPr>
                    </a:p>
                  </a:txBody>
                  <a:tcPr marL="105463" marR="105463" marT="0" marB="0" anchor="b">
                    <a:lnL>
                      <a:noFill/>
                    </a:lnL>
                    <a:lnR>
                      <a:noFill/>
                    </a:lnR>
                    <a:lnT>
                      <a:noFill/>
                    </a:lnT>
                    <a:lnB>
                      <a:noFill/>
                    </a:lnB>
                  </a:tcPr>
                </a:tc>
              </a:tr>
              <a:tr h="297215">
                <a:tc>
                  <a:txBody>
                    <a:bodyPr/>
                    <a:lstStyle/>
                    <a:p>
                      <a:pPr>
                        <a:lnSpc>
                          <a:spcPct val="115000"/>
                        </a:lnSpc>
                        <a:spcAft>
                          <a:spcPts val="0"/>
                        </a:spcAft>
                      </a:pPr>
                      <a:r>
                        <a:rPr lang="en-AU" sz="1700">
                          <a:solidFill>
                            <a:srgbClr val="000000"/>
                          </a:solidFill>
                          <a:latin typeface="Calibri"/>
                          <a:ea typeface="Times New Roman"/>
                          <a:cs typeface="Times New Roman"/>
                        </a:rPr>
                        <a:t>IFRC</a:t>
                      </a:r>
                      <a:endParaRPr lang="en-AU" sz="1700">
                        <a:latin typeface="Calibri"/>
                        <a:ea typeface="Calibri"/>
                        <a:cs typeface="Times New Roman"/>
                      </a:endParaRPr>
                    </a:p>
                  </a:txBody>
                  <a:tcPr marL="105463" marR="105463" marT="0" marB="0" anchor="b">
                    <a:lnL>
                      <a:noFill/>
                    </a:lnL>
                    <a:lnR>
                      <a:noFill/>
                    </a:lnR>
                    <a:lnT>
                      <a:noFill/>
                    </a:lnT>
                    <a:lnB>
                      <a:noFill/>
                    </a:lnB>
                  </a:tcPr>
                </a:tc>
              </a:tr>
              <a:tr h="297215">
                <a:tc>
                  <a:txBody>
                    <a:bodyPr/>
                    <a:lstStyle/>
                    <a:p>
                      <a:pPr>
                        <a:lnSpc>
                          <a:spcPct val="115000"/>
                        </a:lnSpc>
                        <a:spcAft>
                          <a:spcPts val="0"/>
                        </a:spcAft>
                      </a:pPr>
                      <a:r>
                        <a:rPr lang="en-AU" sz="1700" dirty="0">
                          <a:solidFill>
                            <a:srgbClr val="000000"/>
                          </a:solidFill>
                          <a:latin typeface="Calibri"/>
                          <a:ea typeface="Times New Roman"/>
                          <a:cs typeface="Times New Roman"/>
                        </a:rPr>
                        <a:t>Save the Children</a:t>
                      </a:r>
                      <a:endParaRPr lang="en-AU" sz="1700" dirty="0">
                        <a:latin typeface="Calibri"/>
                        <a:ea typeface="Calibri"/>
                        <a:cs typeface="Times New Roman"/>
                      </a:endParaRPr>
                    </a:p>
                  </a:txBody>
                  <a:tcPr marL="105463" marR="105463" marT="0" marB="0" anchor="b">
                    <a:lnL>
                      <a:noFill/>
                    </a:lnL>
                    <a:lnR>
                      <a:noFill/>
                    </a:lnR>
                    <a:lnT>
                      <a:noFill/>
                    </a:lnT>
                    <a:lnB>
                      <a:noFill/>
                    </a:lnB>
                  </a:tcPr>
                </a:tc>
              </a:tr>
              <a:tr h="297215">
                <a:tc>
                  <a:txBody>
                    <a:bodyPr/>
                    <a:lstStyle/>
                    <a:p>
                      <a:pPr>
                        <a:lnSpc>
                          <a:spcPct val="115000"/>
                        </a:lnSpc>
                        <a:spcAft>
                          <a:spcPts val="0"/>
                        </a:spcAft>
                      </a:pPr>
                      <a:r>
                        <a:rPr lang="en-AU" sz="1700" dirty="0" err="1" smtClean="0">
                          <a:latin typeface="Calibri"/>
                          <a:ea typeface="Calibri"/>
                          <a:cs typeface="Times New Roman"/>
                        </a:rPr>
                        <a:t>AusAID</a:t>
                      </a:r>
                      <a:endParaRPr lang="en-AU" sz="1700" dirty="0">
                        <a:latin typeface="Calibri"/>
                        <a:ea typeface="Calibri"/>
                        <a:cs typeface="Times New Roman"/>
                      </a:endParaRPr>
                    </a:p>
                  </a:txBody>
                  <a:tcPr marL="105463" marR="105463" marT="0" marB="0" anchor="b">
                    <a:lnL>
                      <a:noFill/>
                    </a:lnL>
                    <a:lnR>
                      <a:noFill/>
                    </a:lnR>
                    <a:lnT>
                      <a:noFill/>
                    </a:lnT>
                    <a:lnB>
                      <a:noFill/>
                    </a:lnB>
                  </a:tcPr>
                </a:tc>
              </a:tr>
              <a:tr h="296468">
                <a:tc>
                  <a:txBody>
                    <a:bodyPr/>
                    <a:lstStyle/>
                    <a:p>
                      <a:pPr>
                        <a:lnSpc>
                          <a:spcPct val="115000"/>
                        </a:lnSpc>
                        <a:spcAft>
                          <a:spcPts val="0"/>
                        </a:spcAft>
                      </a:pPr>
                      <a:r>
                        <a:rPr lang="en-AU" sz="1700" dirty="0" smtClean="0">
                          <a:latin typeface="Calibri"/>
                          <a:ea typeface="Calibri"/>
                          <a:cs typeface="Times New Roman"/>
                        </a:rPr>
                        <a:t>NZAID</a:t>
                      </a:r>
                      <a:endParaRPr lang="en-AU" sz="1700" dirty="0">
                        <a:latin typeface="Calibri"/>
                        <a:ea typeface="Calibri"/>
                        <a:cs typeface="Times New Roman"/>
                      </a:endParaRPr>
                    </a:p>
                  </a:txBody>
                  <a:tcPr marL="105463" marR="105463" marT="0" marB="0" anchor="b">
                    <a:lnL>
                      <a:noFill/>
                    </a:lnL>
                    <a:lnR>
                      <a:noFill/>
                    </a:lnR>
                    <a:lnT>
                      <a:noFill/>
                    </a:lnT>
                    <a:lnB>
                      <a:noFill/>
                    </a:lnB>
                  </a:tcPr>
                </a:tc>
              </a:tr>
              <a:tr h="297215">
                <a:tc>
                  <a:txBody>
                    <a:bodyPr/>
                    <a:lstStyle/>
                    <a:p>
                      <a:pPr>
                        <a:lnSpc>
                          <a:spcPct val="115000"/>
                        </a:lnSpc>
                        <a:spcAft>
                          <a:spcPts val="0"/>
                        </a:spcAft>
                      </a:pPr>
                      <a:r>
                        <a:rPr lang="en-AU" sz="1700" dirty="0">
                          <a:solidFill>
                            <a:srgbClr val="000000"/>
                          </a:solidFill>
                          <a:latin typeface="Calibri"/>
                          <a:ea typeface="Times New Roman"/>
                          <a:cs typeface="Times New Roman"/>
                        </a:rPr>
                        <a:t>Fiji Water Foundation (Rotary)</a:t>
                      </a:r>
                      <a:endParaRPr lang="en-AU" sz="1700" dirty="0">
                        <a:latin typeface="Calibri"/>
                        <a:ea typeface="Calibri"/>
                        <a:cs typeface="Times New Roman"/>
                      </a:endParaRPr>
                    </a:p>
                  </a:txBody>
                  <a:tcPr marL="105463" marR="105463" marT="0" marB="0" anchor="b">
                    <a:lnL>
                      <a:noFill/>
                    </a:lnL>
                    <a:lnR>
                      <a:noFill/>
                    </a:lnR>
                    <a:lnT>
                      <a:noFill/>
                    </a:lnT>
                    <a:lnB>
                      <a:noFill/>
                    </a:lnB>
                  </a:tcPr>
                </a:tc>
              </a:tr>
              <a:tr h="297215">
                <a:tc>
                  <a:txBody>
                    <a:bodyPr/>
                    <a:lstStyle/>
                    <a:p>
                      <a:pPr>
                        <a:lnSpc>
                          <a:spcPct val="115000"/>
                        </a:lnSpc>
                        <a:spcAft>
                          <a:spcPts val="0"/>
                        </a:spcAft>
                      </a:pPr>
                      <a:r>
                        <a:rPr lang="en-AU" sz="1700">
                          <a:solidFill>
                            <a:srgbClr val="000000"/>
                          </a:solidFill>
                          <a:latin typeface="Calibri"/>
                          <a:ea typeface="Times New Roman"/>
                          <a:cs typeface="Times New Roman"/>
                        </a:rPr>
                        <a:t>Fiji Live and Learn</a:t>
                      </a:r>
                      <a:endParaRPr lang="en-AU" sz="1700">
                        <a:latin typeface="Calibri"/>
                        <a:ea typeface="Calibri"/>
                        <a:cs typeface="Times New Roman"/>
                      </a:endParaRPr>
                    </a:p>
                  </a:txBody>
                  <a:tcPr marL="105463" marR="105463" marT="0" marB="0" anchor="b">
                    <a:lnL>
                      <a:noFill/>
                    </a:lnL>
                    <a:lnR>
                      <a:noFill/>
                    </a:lnR>
                    <a:lnT>
                      <a:noFill/>
                    </a:lnT>
                    <a:lnB>
                      <a:noFill/>
                    </a:lnB>
                  </a:tcPr>
                </a:tc>
              </a:tr>
              <a:tr h="297215">
                <a:tc>
                  <a:txBody>
                    <a:bodyPr/>
                    <a:lstStyle/>
                    <a:p>
                      <a:pPr>
                        <a:lnSpc>
                          <a:spcPct val="115000"/>
                        </a:lnSpc>
                        <a:spcAft>
                          <a:spcPts val="0"/>
                        </a:spcAft>
                      </a:pPr>
                      <a:r>
                        <a:rPr lang="en-AU" sz="1700" dirty="0">
                          <a:solidFill>
                            <a:srgbClr val="000000"/>
                          </a:solidFill>
                          <a:latin typeface="Calibri"/>
                          <a:ea typeface="Times New Roman"/>
                          <a:cs typeface="Times New Roman"/>
                        </a:rPr>
                        <a:t>Fiji Water / Aqua</a:t>
                      </a:r>
                      <a:endParaRPr lang="en-AU" sz="1700" dirty="0">
                        <a:latin typeface="Calibri"/>
                        <a:ea typeface="Calibri"/>
                        <a:cs typeface="Times New Roman"/>
                      </a:endParaRPr>
                    </a:p>
                  </a:txBody>
                  <a:tcPr marL="105463" marR="105463" marT="0" marB="0" anchor="b">
                    <a:lnL>
                      <a:noFill/>
                    </a:lnL>
                    <a:lnR>
                      <a:noFill/>
                    </a:lnR>
                    <a:lnT>
                      <a:noFill/>
                    </a:lnT>
                    <a:lnB>
                      <a:noFill/>
                    </a:lnB>
                  </a:tcPr>
                </a:tc>
              </a:tr>
              <a:tr h="297215">
                <a:tc>
                  <a:txBody>
                    <a:bodyPr/>
                    <a:lstStyle/>
                    <a:p>
                      <a:pPr>
                        <a:lnSpc>
                          <a:spcPct val="115000"/>
                        </a:lnSpc>
                        <a:spcAft>
                          <a:spcPts val="0"/>
                        </a:spcAft>
                      </a:pPr>
                      <a:r>
                        <a:rPr lang="en-AU" sz="1700" dirty="0" smtClean="0">
                          <a:latin typeface="Calibri"/>
                          <a:ea typeface="Calibri"/>
                          <a:cs typeface="Times New Roman"/>
                        </a:rPr>
                        <a:t>ADRA</a:t>
                      </a:r>
                      <a:endParaRPr lang="en-AU" sz="1700" dirty="0">
                        <a:latin typeface="Calibri"/>
                        <a:ea typeface="Calibri"/>
                        <a:cs typeface="Times New Roman"/>
                      </a:endParaRPr>
                    </a:p>
                  </a:txBody>
                  <a:tcPr marL="105463" marR="105463" marT="0" marB="0" anchor="b">
                    <a:lnL>
                      <a:noFill/>
                    </a:lnL>
                    <a:lnR>
                      <a:noFill/>
                    </a:lnR>
                    <a:lnT>
                      <a:noFill/>
                    </a:lnT>
                    <a:lnB>
                      <a:noFill/>
                    </a:lnB>
                  </a:tcPr>
                </a:tc>
              </a:tr>
              <a:tr h="297215">
                <a:tc>
                  <a:txBody>
                    <a:bodyPr/>
                    <a:lstStyle/>
                    <a:p>
                      <a:pPr>
                        <a:lnSpc>
                          <a:spcPct val="115000"/>
                        </a:lnSpc>
                        <a:spcAft>
                          <a:spcPts val="0"/>
                        </a:spcAft>
                      </a:pPr>
                      <a:r>
                        <a:rPr lang="en-AU" sz="1700" dirty="0" smtClean="0">
                          <a:latin typeface="Calibri"/>
                          <a:ea typeface="Calibri"/>
                          <a:cs typeface="Times New Roman"/>
                        </a:rPr>
                        <a:t>Habitat</a:t>
                      </a:r>
                      <a:r>
                        <a:rPr lang="en-AU" sz="1700" baseline="0" dirty="0" smtClean="0">
                          <a:latin typeface="Calibri"/>
                          <a:ea typeface="Calibri"/>
                          <a:cs typeface="Times New Roman"/>
                        </a:rPr>
                        <a:t> for Humanity</a:t>
                      </a:r>
                      <a:endParaRPr lang="en-AU" sz="1700" dirty="0">
                        <a:latin typeface="Calibri"/>
                        <a:ea typeface="Calibri"/>
                        <a:cs typeface="Times New Roman"/>
                      </a:endParaRPr>
                    </a:p>
                  </a:txBody>
                  <a:tcPr marL="105463" marR="105463" marT="0" marB="0" anchor="b">
                    <a:lnL>
                      <a:noFill/>
                    </a:lnL>
                    <a:lnR>
                      <a:noFill/>
                    </a:lnR>
                    <a:lnT>
                      <a:noFill/>
                    </a:lnT>
                    <a:lnB>
                      <a:noFill/>
                    </a:lnB>
                  </a:tcPr>
                </a:tc>
              </a:tr>
              <a:tr h="297215">
                <a:tc>
                  <a:txBody>
                    <a:bodyPr/>
                    <a:lstStyle/>
                    <a:p>
                      <a:pPr>
                        <a:lnSpc>
                          <a:spcPct val="115000"/>
                        </a:lnSpc>
                        <a:spcAft>
                          <a:spcPts val="0"/>
                        </a:spcAft>
                      </a:pPr>
                      <a:r>
                        <a:rPr lang="en-AU" sz="1700" dirty="0" smtClean="0">
                          <a:latin typeface="Calibri"/>
                          <a:ea typeface="Calibri"/>
                          <a:cs typeface="Times New Roman"/>
                        </a:rPr>
                        <a:t>UNOCHA</a:t>
                      </a:r>
                      <a:endParaRPr lang="en-AU" sz="1700" dirty="0">
                        <a:latin typeface="Calibri"/>
                        <a:ea typeface="Calibri"/>
                        <a:cs typeface="Times New Roman"/>
                      </a:endParaRPr>
                    </a:p>
                  </a:txBody>
                  <a:tcPr marL="105463" marR="105463" marT="0" marB="0" anchor="b">
                    <a:lnL>
                      <a:noFill/>
                    </a:lnL>
                    <a:lnR>
                      <a:noFill/>
                    </a:lnR>
                    <a:lnT>
                      <a:noFill/>
                    </a:lnT>
                    <a:lnB>
                      <a:noFill/>
                    </a:lnB>
                  </a:tcPr>
                </a:tc>
              </a:tr>
            </a:tbl>
          </a:graphicData>
        </a:graphic>
      </p:graphicFrame>
      <p:sp>
        <p:nvSpPr>
          <p:cNvPr id="21505" name="Rectangle 1"/>
          <p:cNvSpPr>
            <a:spLocks noChangeArrowheads="1"/>
          </p:cNvSpPr>
          <p:nvPr/>
        </p:nvSpPr>
        <p:spPr bwMode="auto">
          <a:xfrm>
            <a:off x="0" y="0"/>
            <a:ext cx="128016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7480920" y="2028864"/>
            <a:ext cx="4320480" cy="3477875"/>
          </a:xfrm>
          <a:prstGeom prst="rect">
            <a:avLst/>
          </a:prstGeom>
          <a:noFill/>
        </p:spPr>
        <p:txBody>
          <a:bodyPr wrap="square" rtlCol="0">
            <a:spAutoFit/>
          </a:bodyPr>
          <a:lstStyle/>
          <a:p>
            <a:endParaRPr lang="en-AU" sz="2000" dirty="0" smtClean="0"/>
          </a:p>
          <a:p>
            <a:r>
              <a:rPr lang="en-AU" sz="2000" dirty="0" smtClean="0"/>
              <a:t>The goal for the </a:t>
            </a:r>
            <a:r>
              <a:rPr lang="en-AU" sz="2000" b="1" dirty="0" smtClean="0"/>
              <a:t>Water, Sanitation and Hygiene Cluster</a:t>
            </a:r>
            <a:r>
              <a:rPr lang="en-AU" sz="2000" dirty="0" smtClean="0"/>
              <a:t> is to improve the efficiency and effectiveness of WASH interventions in emergencies by ensuring effective system-wide preparedness, providing the ability to deliver an immediate and appropriate response and participating in actions to facilitate early recovery.</a:t>
            </a:r>
          </a:p>
          <a:p>
            <a:endParaRPr lang="en-AU" sz="20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45776210"/>
              </p:ext>
            </p:extLst>
          </p:nvPr>
        </p:nvGraphicFramePr>
        <p:xfrm>
          <a:off x="604156" y="156084"/>
          <a:ext cx="7056784" cy="9264694"/>
        </p:xfrm>
        <a:graphic>
          <a:graphicData uri="http://schemas.openxmlformats.org/drawingml/2006/table">
            <a:tbl>
              <a:tblPr/>
              <a:tblGrid>
                <a:gridCol w="7056784"/>
              </a:tblGrid>
              <a:tr h="754717">
                <a:tc>
                  <a:txBody>
                    <a:bodyPr/>
                    <a:lstStyle/>
                    <a:p>
                      <a:pPr>
                        <a:lnSpc>
                          <a:spcPct val="115000"/>
                        </a:lnSpc>
                        <a:spcAft>
                          <a:spcPts val="0"/>
                        </a:spcAft>
                      </a:pPr>
                      <a:r>
                        <a:rPr lang="en-AU" sz="4200" b="1" dirty="0">
                          <a:solidFill>
                            <a:srgbClr val="000000"/>
                          </a:solidFill>
                          <a:latin typeface="Calibri"/>
                          <a:ea typeface="Times New Roman"/>
                          <a:cs typeface="Times New Roman"/>
                        </a:rPr>
                        <a:t>5.  Shelter</a:t>
                      </a:r>
                      <a:endParaRPr lang="en-AU" sz="1700" dirty="0">
                        <a:latin typeface="Calibri"/>
                        <a:ea typeface="Calibri"/>
                        <a:cs typeface="Times New Roman"/>
                      </a:endParaRPr>
                    </a:p>
                  </a:txBody>
                  <a:tcPr marL="102815" marR="102815" marT="0" marB="0" anchor="b">
                    <a:lnL>
                      <a:noFill/>
                    </a:lnL>
                    <a:lnR>
                      <a:noFill/>
                    </a:lnR>
                    <a:lnT>
                      <a:noFill/>
                    </a:lnT>
                    <a:lnB>
                      <a:noFill/>
                    </a:lnB>
                  </a:tcPr>
                </a:tc>
              </a:tr>
              <a:tr h="377358">
                <a:tc>
                  <a:txBody>
                    <a:bodyPr/>
                    <a:lstStyle/>
                    <a:p>
                      <a:pPr>
                        <a:lnSpc>
                          <a:spcPct val="115000"/>
                        </a:lnSpc>
                        <a:spcAft>
                          <a:spcPts val="0"/>
                        </a:spcAft>
                      </a:pPr>
                      <a:r>
                        <a:rPr lang="en-AU" sz="2100" b="1" dirty="0">
                          <a:solidFill>
                            <a:srgbClr val="FFFFFF"/>
                          </a:solidFill>
                          <a:latin typeface="Calibri"/>
                          <a:ea typeface="Times New Roman"/>
                          <a:cs typeface="Times New Roman"/>
                        </a:rPr>
                        <a:t>Agencies</a:t>
                      </a:r>
                      <a:endParaRPr lang="en-AU" sz="1700" dirty="0">
                        <a:latin typeface="Calibri"/>
                        <a:ea typeface="Calibri"/>
                        <a:cs typeface="Times New Roman"/>
                      </a:endParaRPr>
                    </a:p>
                  </a:txBody>
                  <a:tcPr marL="102815" marR="102815" marT="0" marB="0" anchor="b">
                    <a:lnL>
                      <a:noFill/>
                    </a:lnL>
                    <a:lnR>
                      <a:noFill/>
                    </a:lnR>
                    <a:lnT>
                      <a:noFill/>
                    </a:lnT>
                    <a:lnB>
                      <a:noFill/>
                    </a:lnB>
                    <a:solidFill>
                      <a:srgbClr val="538ED5"/>
                    </a:solidFill>
                  </a:tcPr>
                </a:tc>
              </a:tr>
              <a:tr h="305481">
                <a:tc>
                  <a:txBody>
                    <a:bodyPr/>
                    <a:lstStyle/>
                    <a:p>
                      <a:pPr>
                        <a:lnSpc>
                          <a:spcPct val="115000"/>
                        </a:lnSpc>
                        <a:spcAft>
                          <a:spcPts val="0"/>
                        </a:spcAft>
                      </a:pPr>
                      <a:r>
                        <a:rPr lang="en-AU" sz="1700" b="1" dirty="0">
                          <a:solidFill>
                            <a:srgbClr val="000000"/>
                          </a:solidFill>
                          <a:latin typeface="Calibri"/>
                          <a:ea typeface="Times New Roman"/>
                          <a:cs typeface="Times New Roman"/>
                        </a:rPr>
                        <a:t>Government Lead  </a:t>
                      </a:r>
                      <a:endParaRPr lang="en-AU" sz="1700" dirty="0">
                        <a:latin typeface="Calibri"/>
                        <a:ea typeface="Calibri"/>
                        <a:cs typeface="Times New Roman"/>
                      </a:endParaRPr>
                    </a:p>
                  </a:txBody>
                  <a:tcPr marL="102815" marR="102815" marT="0" marB="0" anchor="b">
                    <a:lnL>
                      <a:noFill/>
                    </a:lnL>
                    <a:lnR>
                      <a:noFill/>
                    </a:lnR>
                    <a:lnT>
                      <a:noFill/>
                    </a:lnT>
                    <a:lnB>
                      <a:noFill/>
                    </a:lnB>
                    <a:solidFill>
                      <a:srgbClr val="DBE5F1"/>
                    </a:solidFill>
                  </a:tcPr>
                </a:tc>
              </a:tr>
              <a:tr h="218628">
                <a:tc>
                  <a:txBody>
                    <a:bodyPr/>
                    <a:lstStyle/>
                    <a:p>
                      <a:pPr>
                        <a:lnSpc>
                          <a:spcPct val="115000"/>
                        </a:lnSpc>
                        <a:spcAft>
                          <a:spcPts val="0"/>
                        </a:spcAft>
                      </a:pPr>
                      <a:r>
                        <a:rPr lang="en-AU" sz="1700" dirty="0" smtClean="0">
                          <a:solidFill>
                            <a:srgbClr val="000000"/>
                          </a:solidFill>
                          <a:latin typeface="Calibri"/>
                          <a:ea typeface="Times New Roman"/>
                          <a:cs typeface="Times New Roman"/>
                        </a:rPr>
                        <a:t>Ministry of Local Government, Urban Development, Housing </a:t>
                      </a:r>
                      <a:r>
                        <a:rPr lang="en-AU" sz="1700" dirty="0" smtClean="0">
                          <a:solidFill>
                            <a:srgbClr val="000000"/>
                          </a:solidFill>
                          <a:latin typeface="Calibri"/>
                          <a:ea typeface="Times New Roman"/>
                          <a:cs typeface="Times New Roman"/>
                        </a:rPr>
                        <a:t>&amp; </a:t>
                      </a:r>
                      <a:r>
                        <a:rPr lang="en-AU" sz="1700" dirty="0" smtClean="0">
                          <a:solidFill>
                            <a:srgbClr val="000000"/>
                          </a:solidFill>
                          <a:latin typeface="Calibri"/>
                          <a:ea typeface="Times New Roman"/>
                          <a:cs typeface="Times New Roman"/>
                        </a:rPr>
                        <a:t>Environment</a:t>
                      </a:r>
                      <a:endParaRPr lang="en-AU" sz="1700" dirty="0">
                        <a:latin typeface="Calibri"/>
                        <a:ea typeface="Calibri"/>
                        <a:cs typeface="Times New Roman"/>
                      </a:endParaRPr>
                    </a:p>
                  </a:txBody>
                  <a:tcPr marL="102815" marR="102815" marT="0" marB="0" anchor="b">
                    <a:lnL>
                      <a:noFill/>
                    </a:lnL>
                    <a:lnR>
                      <a:noFill/>
                    </a:lnR>
                    <a:lnT>
                      <a:noFill/>
                    </a:lnT>
                    <a:lnB>
                      <a:noFill/>
                    </a:lnB>
                  </a:tcPr>
                </a:tc>
              </a:tr>
              <a:tr h="305481">
                <a:tc>
                  <a:txBody>
                    <a:bodyPr/>
                    <a:lstStyle/>
                    <a:p>
                      <a:pPr>
                        <a:lnSpc>
                          <a:spcPct val="115000"/>
                        </a:lnSpc>
                        <a:spcAft>
                          <a:spcPts val="0"/>
                        </a:spcAft>
                      </a:pPr>
                      <a:r>
                        <a:rPr lang="en-AU" sz="1700" b="1" dirty="0">
                          <a:solidFill>
                            <a:srgbClr val="000000"/>
                          </a:solidFill>
                          <a:latin typeface="Calibri"/>
                          <a:ea typeface="Times New Roman"/>
                          <a:cs typeface="Times New Roman"/>
                        </a:rPr>
                        <a:t>Co-Lead</a:t>
                      </a:r>
                      <a:endParaRPr lang="en-AU" sz="1700" dirty="0">
                        <a:latin typeface="Calibri"/>
                        <a:ea typeface="Calibri"/>
                        <a:cs typeface="Times New Roman"/>
                      </a:endParaRPr>
                    </a:p>
                  </a:txBody>
                  <a:tcPr marL="102815" marR="102815" marT="0" marB="0" anchor="b">
                    <a:lnL>
                      <a:noFill/>
                    </a:lnL>
                    <a:lnR>
                      <a:noFill/>
                    </a:lnR>
                    <a:lnT>
                      <a:noFill/>
                    </a:lnT>
                    <a:lnB>
                      <a:noFill/>
                    </a:lnB>
                    <a:solidFill>
                      <a:srgbClr val="DBE5F1"/>
                    </a:solidFill>
                  </a:tcPr>
                </a:tc>
              </a:tr>
              <a:tr h="305481">
                <a:tc>
                  <a:txBody>
                    <a:bodyPr/>
                    <a:lstStyle/>
                    <a:p>
                      <a:pPr>
                        <a:lnSpc>
                          <a:spcPct val="115000"/>
                        </a:lnSpc>
                        <a:spcAft>
                          <a:spcPts val="0"/>
                        </a:spcAft>
                      </a:pPr>
                      <a:r>
                        <a:rPr lang="en-AU" sz="1700" dirty="0" smtClean="0">
                          <a:solidFill>
                            <a:srgbClr val="000000"/>
                          </a:solidFill>
                          <a:latin typeface="Calibri"/>
                          <a:ea typeface="Times New Roman"/>
                          <a:cs typeface="Times New Roman"/>
                        </a:rPr>
                        <a:t>IFRC</a:t>
                      </a:r>
                      <a:endParaRPr lang="en-AU" sz="1700" dirty="0">
                        <a:latin typeface="Calibri"/>
                        <a:ea typeface="Calibri"/>
                        <a:cs typeface="Times New Roman"/>
                      </a:endParaRPr>
                    </a:p>
                  </a:txBody>
                  <a:tcPr marL="102815" marR="102815" marT="0" marB="0" anchor="b">
                    <a:lnL>
                      <a:noFill/>
                    </a:lnL>
                    <a:lnR>
                      <a:noFill/>
                    </a:lnR>
                    <a:lnT>
                      <a:noFill/>
                    </a:lnT>
                    <a:lnB>
                      <a:noFill/>
                    </a:lnB>
                  </a:tcPr>
                </a:tc>
              </a:tr>
              <a:tr h="305481">
                <a:tc>
                  <a:txBody>
                    <a:bodyPr/>
                    <a:lstStyle/>
                    <a:p>
                      <a:pPr>
                        <a:lnSpc>
                          <a:spcPct val="115000"/>
                        </a:lnSpc>
                        <a:spcAft>
                          <a:spcPts val="0"/>
                        </a:spcAft>
                      </a:pPr>
                      <a:r>
                        <a:rPr lang="en-AU" sz="1700" b="1" dirty="0">
                          <a:solidFill>
                            <a:srgbClr val="000000"/>
                          </a:solidFill>
                          <a:latin typeface="Calibri"/>
                          <a:ea typeface="Times New Roman"/>
                          <a:cs typeface="Times New Roman"/>
                        </a:rPr>
                        <a:t>Key Partners</a:t>
                      </a:r>
                      <a:endParaRPr lang="en-AU" sz="1700" dirty="0">
                        <a:latin typeface="Calibri"/>
                        <a:ea typeface="Calibri"/>
                        <a:cs typeface="Times New Roman"/>
                      </a:endParaRPr>
                    </a:p>
                  </a:txBody>
                  <a:tcPr marL="102815" marR="102815" marT="0" marB="0" anchor="b">
                    <a:lnL>
                      <a:noFill/>
                    </a:lnL>
                    <a:lnR>
                      <a:noFill/>
                    </a:lnR>
                    <a:lnT>
                      <a:noFill/>
                    </a:lnT>
                    <a:lnB>
                      <a:noFill/>
                    </a:lnB>
                    <a:solidFill>
                      <a:srgbClr val="DBE5F1"/>
                    </a:solidFill>
                  </a:tcPr>
                </a:tc>
              </a:tr>
              <a:tr h="287511">
                <a:tc>
                  <a:txBody>
                    <a:bodyPr/>
                    <a:lstStyle/>
                    <a:p>
                      <a:pPr>
                        <a:lnSpc>
                          <a:spcPct val="115000"/>
                        </a:lnSpc>
                        <a:spcAft>
                          <a:spcPts val="0"/>
                        </a:spcAft>
                      </a:pPr>
                      <a:r>
                        <a:rPr lang="en-AU" sz="1600" dirty="0" smtClean="0">
                          <a:solidFill>
                            <a:srgbClr val="000000"/>
                          </a:solidFill>
                          <a:latin typeface="Calibri"/>
                          <a:ea typeface="Times New Roman"/>
                          <a:cs typeface="Times New Roman"/>
                        </a:rPr>
                        <a:t>MOPD&amp;NDM (Rural Housing)</a:t>
                      </a:r>
                      <a:endParaRPr lang="en-AU" sz="1600" dirty="0">
                        <a:latin typeface="Calibri"/>
                        <a:ea typeface="Calibri"/>
                        <a:cs typeface="Times New Roman"/>
                      </a:endParaRPr>
                    </a:p>
                  </a:txBody>
                  <a:tcPr marL="102815" marR="102815" marT="0" marB="0" anchor="b">
                    <a:lnL>
                      <a:noFill/>
                    </a:lnL>
                    <a:lnR>
                      <a:noFill/>
                    </a:lnR>
                    <a:lnT>
                      <a:noFill/>
                    </a:lnT>
                    <a:lnB>
                      <a:noFill/>
                    </a:lnB>
                  </a:tcPr>
                </a:tc>
              </a:tr>
              <a:tr h="287511">
                <a:tc>
                  <a:txBody>
                    <a:bodyPr/>
                    <a:lstStyle/>
                    <a:p>
                      <a:pPr>
                        <a:lnSpc>
                          <a:spcPct val="115000"/>
                        </a:lnSpc>
                        <a:spcAft>
                          <a:spcPts val="0"/>
                        </a:spcAft>
                      </a:pPr>
                      <a:r>
                        <a:rPr lang="en-AU" sz="1600" dirty="0">
                          <a:solidFill>
                            <a:srgbClr val="000000"/>
                          </a:solidFill>
                          <a:latin typeface="Calibri"/>
                          <a:ea typeface="Times New Roman"/>
                          <a:cs typeface="Times New Roman"/>
                        </a:rPr>
                        <a:t>Ministry of </a:t>
                      </a:r>
                      <a:r>
                        <a:rPr lang="en-AU" sz="1600" dirty="0" smtClean="0">
                          <a:solidFill>
                            <a:srgbClr val="000000"/>
                          </a:solidFill>
                          <a:latin typeface="Calibri"/>
                          <a:ea typeface="Times New Roman"/>
                          <a:cs typeface="Times New Roman"/>
                        </a:rPr>
                        <a:t>Women, Social Welfare &amp; Poverty Alleviation</a:t>
                      </a:r>
                      <a:endParaRPr lang="en-AU" sz="1600" dirty="0">
                        <a:latin typeface="Calibri"/>
                        <a:ea typeface="Calibri"/>
                        <a:cs typeface="Times New Roman"/>
                      </a:endParaRPr>
                    </a:p>
                  </a:txBody>
                  <a:tcPr marL="102815" marR="102815" marT="0" marB="0" anchor="b">
                    <a:lnL>
                      <a:noFill/>
                    </a:lnL>
                    <a:lnR>
                      <a:noFill/>
                    </a:lnR>
                    <a:lnT>
                      <a:noFill/>
                    </a:lnT>
                    <a:lnB>
                      <a:noFill/>
                    </a:lnB>
                  </a:tcPr>
                </a:tc>
              </a:tr>
              <a:tr h="287511">
                <a:tc>
                  <a:txBody>
                    <a:bodyPr/>
                    <a:lstStyle/>
                    <a:p>
                      <a:pPr>
                        <a:lnSpc>
                          <a:spcPct val="115000"/>
                        </a:lnSpc>
                        <a:spcAft>
                          <a:spcPts val="0"/>
                        </a:spcAft>
                      </a:pPr>
                      <a:r>
                        <a:rPr lang="en-AU" sz="1600" dirty="0">
                          <a:solidFill>
                            <a:srgbClr val="000000"/>
                          </a:solidFill>
                          <a:latin typeface="Calibri"/>
                          <a:ea typeface="Times New Roman"/>
                          <a:cs typeface="Times New Roman"/>
                        </a:rPr>
                        <a:t>Ministry of Provincial Development - Divisional Offices</a:t>
                      </a:r>
                      <a:endParaRPr lang="en-AU" sz="1600" dirty="0">
                        <a:latin typeface="Calibri"/>
                        <a:ea typeface="Calibri"/>
                        <a:cs typeface="Times New Roman"/>
                      </a:endParaRPr>
                    </a:p>
                  </a:txBody>
                  <a:tcPr marL="102815" marR="102815" marT="0" marB="0" anchor="b">
                    <a:lnL>
                      <a:noFill/>
                    </a:lnL>
                    <a:lnR>
                      <a:noFill/>
                    </a:lnR>
                    <a:lnT>
                      <a:noFill/>
                    </a:lnT>
                    <a:lnB>
                      <a:noFill/>
                    </a:lnB>
                  </a:tcPr>
                </a:tc>
              </a:tr>
              <a:tr h="287511">
                <a:tc>
                  <a:txBody>
                    <a:bodyPr/>
                    <a:lstStyle/>
                    <a:p>
                      <a:pPr>
                        <a:lnSpc>
                          <a:spcPct val="115000"/>
                        </a:lnSpc>
                        <a:spcAft>
                          <a:spcPts val="0"/>
                        </a:spcAft>
                      </a:pPr>
                      <a:r>
                        <a:rPr lang="en-AU" sz="1600" dirty="0">
                          <a:solidFill>
                            <a:srgbClr val="000000"/>
                          </a:solidFill>
                          <a:latin typeface="Calibri"/>
                          <a:ea typeface="Times New Roman"/>
                          <a:cs typeface="Times New Roman"/>
                        </a:rPr>
                        <a:t>UN Habitat</a:t>
                      </a:r>
                      <a:endParaRPr lang="en-AU" sz="1600" dirty="0">
                        <a:latin typeface="Calibri"/>
                        <a:ea typeface="Calibri"/>
                        <a:cs typeface="Times New Roman"/>
                      </a:endParaRPr>
                    </a:p>
                  </a:txBody>
                  <a:tcPr marL="102815" marR="102815" marT="0" marB="0" anchor="b">
                    <a:lnL>
                      <a:noFill/>
                    </a:lnL>
                    <a:lnR>
                      <a:noFill/>
                    </a:lnR>
                    <a:lnT>
                      <a:noFill/>
                    </a:lnT>
                    <a:lnB>
                      <a:noFill/>
                    </a:lnB>
                  </a:tcPr>
                </a:tc>
              </a:tr>
              <a:tr h="287511">
                <a:tc>
                  <a:txBody>
                    <a:bodyPr/>
                    <a:lstStyle/>
                    <a:p>
                      <a:pPr>
                        <a:lnSpc>
                          <a:spcPct val="115000"/>
                        </a:lnSpc>
                        <a:spcAft>
                          <a:spcPts val="0"/>
                        </a:spcAft>
                      </a:pPr>
                      <a:r>
                        <a:rPr lang="en-AU" sz="1600" dirty="0" err="1">
                          <a:solidFill>
                            <a:srgbClr val="000000"/>
                          </a:solidFill>
                          <a:latin typeface="Calibri"/>
                          <a:ea typeface="Times New Roman"/>
                          <a:cs typeface="Times New Roman"/>
                        </a:rPr>
                        <a:t>MoH</a:t>
                      </a:r>
                      <a:endParaRPr lang="en-AU" sz="1600" dirty="0">
                        <a:latin typeface="Calibri"/>
                        <a:ea typeface="Calibri"/>
                        <a:cs typeface="Times New Roman"/>
                      </a:endParaRPr>
                    </a:p>
                  </a:txBody>
                  <a:tcPr marL="102815" marR="102815" marT="0" marB="0" anchor="b">
                    <a:lnL>
                      <a:noFill/>
                    </a:lnL>
                    <a:lnR>
                      <a:noFill/>
                    </a:lnR>
                    <a:lnT>
                      <a:noFill/>
                    </a:lnT>
                    <a:lnB>
                      <a:noFill/>
                    </a:lnB>
                  </a:tcPr>
                </a:tc>
              </a:tr>
              <a:tr h="287511">
                <a:tc>
                  <a:txBody>
                    <a:bodyPr/>
                    <a:lstStyle/>
                    <a:p>
                      <a:pPr>
                        <a:lnSpc>
                          <a:spcPct val="115000"/>
                        </a:lnSpc>
                        <a:spcAft>
                          <a:spcPts val="0"/>
                        </a:spcAft>
                      </a:pPr>
                      <a:r>
                        <a:rPr lang="en-AU" sz="1600" dirty="0" smtClean="0">
                          <a:latin typeface="Calibri"/>
                          <a:ea typeface="Calibri"/>
                          <a:cs typeface="Times New Roman"/>
                        </a:rPr>
                        <a:t>FRCS</a:t>
                      </a:r>
                      <a:endParaRPr lang="en-AU" sz="1600" dirty="0">
                        <a:latin typeface="Calibri"/>
                        <a:ea typeface="Calibri"/>
                        <a:cs typeface="Times New Roman"/>
                      </a:endParaRPr>
                    </a:p>
                  </a:txBody>
                  <a:tcPr marL="102815" marR="102815" marT="0" marB="0" anchor="b">
                    <a:lnL>
                      <a:noFill/>
                    </a:lnL>
                    <a:lnR>
                      <a:noFill/>
                    </a:lnR>
                    <a:lnT>
                      <a:noFill/>
                    </a:lnT>
                    <a:lnB>
                      <a:noFill/>
                    </a:lnB>
                  </a:tcPr>
                </a:tc>
              </a:tr>
              <a:tr h="287511">
                <a:tc>
                  <a:txBody>
                    <a:bodyPr/>
                    <a:lstStyle/>
                    <a:p>
                      <a:pPr>
                        <a:lnSpc>
                          <a:spcPct val="115000"/>
                        </a:lnSpc>
                        <a:spcAft>
                          <a:spcPts val="0"/>
                        </a:spcAft>
                      </a:pPr>
                      <a:r>
                        <a:rPr lang="en-AU" sz="1600" dirty="0" smtClean="0">
                          <a:solidFill>
                            <a:srgbClr val="000000"/>
                          </a:solidFill>
                          <a:latin typeface="Calibri"/>
                          <a:ea typeface="Times New Roman"/>
                          <a:cs typeface="Times New Roman"/>
                        </a:rPr>
                        <a:t>MOE</a:t>
                      </a:r>
                      <a:endParaRPr lang="en-AU" sz="1600" dirty="0">
                        <a:latin typeface="Calibri"/>
                        <a:ea typeface="Calibri"/>
                        <a:cs typeface="Times New Roman"/>
                      </a:endParaRPr>
                    </a:p>
                  </a:txBody>
                  <a:tcPr marL="102815" marR="102815" marT="0" marB="0" anchor="b">
                    <a:lnL>
                      <a:noFill/>
                    </a:lnL>
                    <a:lnR>
                      <a:noFill/>
                    </a:lnR>
                    <a:lnT>
                      <a:noFill/>
                    </a:lnT>
                    <a:lnB>
                      <a:noFill/>
                    </a:lnB>
                  </a:tcPr>
                </a:tc>
              </a:tr>
              <a:tr h="287511">
                <a:tc>
                  <a:txBody>
                    <a:bodyPr/>
                    <a:lstStyle/>
                    <a:p>
                      <a:pPr>
                        <a:lnSpc>
                          <a:spcPct val="115000"/>
                        </a:lnSpc>
                        <a:spcAft>
                          <a:spcPts val="0"/>
                        </a:spcAft>
                      </a:pPr>
                      <a:r>
                        <a:rPr lang="en-AU" sz="1600" dirty="0">
                          <a:solidFill>
                            <a:srgbClr val="000000"/>
                          </a:solidFill>
                          <a:latin typeface="Calibri"/>
                          <a:ea typeface="Times New Roman"/>
                          <a:cs typeface="Times New Roman"/>
                        </a:rPr>
                        <a:t>Habitat for </a:t>
                      </a:r>
                      <a:r>
                        <a:rPr lang="en-AU" sz="1600" dirty="0" smtClean="0">
                          <a:solidFill>
                            <a:srgbClr val="000000"/>
                          </a:solidFill>
                          <a:latin typeface="Calibri"/>
                          <a:ea typeface="Times New Roman"/>
                          <a:cs typeface="Times New Roman"/>
                        </a:rPr>
                        <a:t>Humanity Fiji</a:t>
                      </a:r>
                      <a:endParaRPr lang="en-AU" sz="1600" dirty="0">
                        <a:latin typeface="Calibri"/>
                        <a:ea typeface="Calibri"/>
                        <a:cs typeface="Times New Roman"/>
                      </a:endParaRPr>
                    </a:p>
                  </a:txBody>
                  <a:tcPr marL="102815" marR="102815" marT="0" marB="0" anchor="b">
                    <a:lnL>
                      <a:noFill/>
                    </a:lnL>
                    <a:lnR>
                      <a:noFill/>
                    </a:lnR>
                    <a:lnT>
                      <a:noFill/>
                    </a:lnT>
                    <a:lnB>
                      <a:noFill/>
                    </a:lnB>
                  </a:tcPr>
                </a:tc>
              </a:tr>
              <a:tr h="287511">
                <a:tc>
                  <a:txBody>
                    <a:bodyPr/>
                    <a:lstStyle/>
                    <a:p>
                      <a:pPr>
                        <a:lnSpc>
                          <a:spcPct val="115000"/>
                        </a:lnSpc>
                        <a:spcAft>
                          <a:spcPts val="0"/>
                        </a:spcAft>
                      </a:pPr>
                      <a:r>
                        <a:rPr lang="en-AU" sz="1600" dirty="0" err="1" smtClean="0">
                          <a:latin typeface="Calibri"/>
                          <a:ea typeface="Calibri"/>
                          <a:cs typeface="Times New Roman"/>
                        </a:rPr>
                        <a:t>UNWomen</a:t>
                      </a:r>
                      <a:endParaRPr lang="en-AU" sz="1600" dirty="0">
                        <a:latin typeface="Calibri"/>
                        <a:ea typeface="Calibri"/>
                        <a:cs typeface="Times New Roman"/>
                      </a:endParaRPr>
                    </a:p>
                  </a:txBody>
                  <a:tcPr marL="102815" marR="102815" marT="0" marB="0" anchor="b">
                    <a:lnL>
                      <a:noFill/>
                    </a:lnL>
                    <a:lnR>
                      <a:noFill/>
                    </a:lnR>
                    <a:lnT>
                      <a:noFill/>
                    </a:lnT>
                    <a:lnB>
                      <a:noFill/>
                    </a:lnB>
                  </a:tcPr>
                </a:tc>
              </a:tr>
              <a:tr h="287511">
                <a:tc>
                  <a:txBody>
                    <a:bodyPr/>
                    <a:lstStyle/>
                    <a:p>
                      <a:pPr>
                        <a:lnSpc>
                          <a:spcPct val="115000"/>
                        </a:lnSpc>
                        <a:spcAft>
                          <a:spcPts val="0"/>
                        </a:spcAft>
                      </a:pPr>
                      <a:r>
                        <a:rPr lang="en-AU" sz="1600" dirty="0" smtClean="0">
                          <a:latin typeface="Calibri"/>
                          <a:ea typeface="Calibri"/>
                          <a:cs typeface="Times New Roman"/>
                        </a:rPr>
                        <a:t>Housing Authority</a:t>
                      </a:r>
                      <a:endParaRPr lang="en-AU" sz="1600" dirty="0">
                        <a:latin typeface="Calibri"/>
                        <a:ea typeface="Calibri"/>
                        <a:cs typeface="Times New Roman"/>
                      </a:endParaRPr>
                    </a:p>
                  </a:txBody>
                  <a:tcPr marL="102815" marR="102815" marT="0" marB="0" anchor="b">
                    <a:lnL>
                      <a:noFill/>
                    </a:lnL>
                    <a:lnR>
                      <a:noFill/>
                    </a:lnR>
                    <a:lnT>
                      <a:noFill/>
                    </a:lnT>
                    <a:lnB>
                      <a:noFill/>
                    </a:lnB>
                  </a:tcPr>
                </a:tc>
              </a:tr>
              <a:tr h="287511">
                <a:tc>
                  <a:txBody>
                    <a:bodyPr/>
                    <a:lstStyle/>
                    <a:p>
                      <a:pPr>
                        <a:lnSpc>
                          <a:spcPct val="115000"/>
                        </a:lnSpc>
                        <a:spcAft>
                          <a:spcPts val="0"/>
                        </a:spcAft>
                      </a:pPr>
                      <a:r>
                        <a:rPr lang="en-AU" sz="1600" dirty="0" err="1" smtClean="0">
                          <a:latin typeface="Calibri"/>
                          <a:ea typeface="Calibri"/>
                          <a:cs typeface="Times New Roman"/>
                        </a:rPr>
                        <a:t>AusAID</a:t>
                      </a:r>
                      <a:endParaRPr lang="en-AU" sz="1600" dirty="0">
                        <a:latin typeface="Calibri"/>
                        <a:ea typeface="Calibri"/>
                        <a:cs typeface="Times New Roman"/>
                      </a:endParaRPr>
                    </a:p>
                  </a:txBody>
                  <a:tcPr marL="102815" marR="102815" marT="0" marB="0" anchor="b">
                    <a:lnL>
                      <a:noFill/>
                    </a:lnL>
                    <a:lnR>
                      <a:noFill/>
                    </a:lnR>
                    <a:lnT>
                      <a:noFill/>
                    </a:lnT>
                    <a:lnB>
                      <a:noFill/>
                    </a:lnB>
                  </a:tcPr>
                </a:tc>
              </a:tr>
              <a:tr h="287511">
                <a:tc>
                  <a:txBody>
                    <a:bodyPr/>
                    <a:lstStyle/>
                    <a:p>
                      <a:pPr>
                        <a:lnSpc>
                          <a:spcPct val="115000"/>
                        </a:lnSpc>
                        <a:spcAft>
                          <a:spcPts val="0"/>
                        </a:spcAft>
                      </a:pPr>
                      <a:r>
                        <a:rPr lang="en-AU" sz="1600" dirty="0" smtClean="0">
                          <a:latin typeface="Calibri"/>
                          <a:ea typeface="Calibri"/>
                          <a:cs typeface="Times New Roman"/>
                        </a:rPr>
                        <a:t>NZAID</a:t>
                      </a:r>
                      <a:endParaRPr lang="en-AU" sz="1600" dirty="0">
                        <a:latin typeface="Calibri"/>
                        <a:ea typeface="Calibri"/>
                        <a:cs typeface="Times New Roman"/>
                      </a:endParaRPr>
                    </a:p>
                  </a:txBody>
                  <a:tcPr marL="102815" marR="102815" marT="0" marB="0" anchor="b">
                    <a:lnL>
                      <a:noFill/>
                    </a:lnL>
                    <a:lnR>
                      <a:noFill/>
                    </a:lnR>
                    <a:lnT>
                      <a:noFill/>
                    </a:lnT>
                    <a:lnB>
                      <a:noFill/>
                    </a:lnB>
                  </a:tcPr>
                </a:tc>
              </a:tr>
              <a:tr h="287511">
                <a:tc>
                  <a:txBody>
                    <a:bodyPr/>
                    <a:lstStyle/>
                    <a:p>
                      <a:pPr>
                        <a:lnSpc>
                          <a:spcPct val="115000"/>
                        </a:lnSpc>
                        <a:spcAft>
                          <a:spcPts val="0"/>
                        </a:spcAft>
                      </a:pPr>
                      <a:r>
                        <a:rPr lang="en-AU" sz="1600" dirty="0" smtClean="0">
                          <a:latin typeface="Calibri"/>
                          <a:ea typeface="Calibri"/>
                          <a:cs typeface="Times New Roman"/>
                        </a:rPr>
                        <a:t>PRB</a:t>
                      </a:r>
                      <a:endParaRPr lang="en-AU" sz="1600" dirty="0">
                        <a:latin typeface="Calibri"/>
                        <a:ea typeface="Calibri"/>
                        <a:cs typeface="Times New Roman"/>
                      </a:endParaRPr>
                    </a:p>
                  </a:txBody>
                  <a:tcPr marL="102815" marR="102815" marT="0" marB="0" anchor="b">
                    <a:lnL>
                      <a:noFill/>
                    </a:lnL>
                    <a:lnR>
                      <a:noFill/>
                    </a:lnR>
                    <a:lnT>
                      <a:noFill/>
                    </a:lnT>
                    <a:lnB>
                      <a:noFill/>
                    </a:lnB>
                  </a:tcPr>
                </a:tc>
              </a:tr>
              <a:tr h="287511">
                <a:tc>
                  <a:txBody>
                    <a:bodyPr/>
                    <a:lstStyle/>
                    <a:p>
                      <a:pPr>
                        <a:lnSpc>
                          <a:spcPct val="115000"/>
                        </a:lnSpc>
                        <a:spcAft>
                          <a:spcPts val="0"/>
                        </a:spcAft>
                      </a:pPr>
                      <a:r>
                        <a:rPr lang="en-AU" sz="1600" dirty="0" smtClean="0">
                          <a:latin typeface="Calibri"/>
                          <a:ea typeface="Calibri"/>
                          <a:cs typeface="Times New Roman"/>
                        </a:rPr>
                        <a:t>UNOCHA</a:t>
                      </a:r>
                      <a:endParaRPr lang="en-AU" sz="1600" dirty="0">
                        <a:latin typeface="Calibri"/>
                        <a:ea typeface="Calibri"/>
                        <a:cs typeface="Times New Roman"/>
                      </a:endParaRPr>
                    </a:p>
                  </a:txBody>
                  <a:tcPr marL="102815" marR="102815" marT="0" marB="0" anchor="b">
                    <a:lnL>
                      <a:noFill/>
                    </a:lnL>
                    <a:lnR>
                      <a:noFill/>
                    </a:lnR>
                    <a:lnT>
                      <a:noFill/>
                    </a:lnT>
                    <a:lnB>
                      <a:noFill/>
                    </a:lnB>
                  </a:tcPr>
                </a:tc>
              </a:tr>
              <a:tr h="287511">
                <a:tc>
                  <a:txBody>
                    <a:bodyPr/>
                    <a:lstStyle/>
                    <a:p>
                      <a:pPr>
                        <a:lnSpc>
                          <a:spcPct val="115000"/>
                        </a:lnSpc>
                        <a:spcAft>
                          <a:spcPts val="0"/>
                        </a:spcAft>
                      </a:pPr>
                      <a:r>
                        <a:rPr lang="en-AU" sz="1600" dirty="0" smtClean="0">
                          <a:latin typeface="Calibri"/>
                          <a:ea typeface="Calibri"/>
                          <a:cs typeface="Times New Roman"/>
                        </a:rPr>
                        <a:t>Fiji Institute of Engineers</a:t>
                      </a:r>
                      <a:endParaRPr lang="en-AU" sz="1600" dirty="0">
                        <a:latin typeface="Calibri"/>
                        <a:ea typeface="Calibri"/>
                        <a:cs typeface="Times New Roman"/>
                      </a:endParaRPr>
                    </a:p>
                  </a:txBody>
                  <a:tcPr marL="102815" marR="102815" marT="0" marB="0" anchor="b">
                    <a:lnL>
                      <a:noFill/>
                    </a:lnL>
                    <a:lnR>
                      <a:noFill/>
                    </a:lnR>
                    <a:lnT>
                      <a:noFill/>
                    </a:lnT>
                    <a:lnB>
                      <a:noFill/>
                    </a:lnB>
                  </a:tcPr>
                </a:tc>
              </a:tr>
              <a:tr h="287511">
                <a:tc>
                  <a:txBody>
                    <a:bodyPr/>
                    <a:lstStyle/>
                    <a:p>
                      <a:pPr>
                        <a:lnSpc>
                          <a:spcPct val="115000"/>
                        </a:lnSpc>
                        <a:spcAft>
                          <a:spcPts val="0"/>
                        </a:spcAft>
                      </a:pPr>
                      <a:r>
                        <a:rPr lang="en-AU" sz="1600" dirty="0" smtClean="0">
                          <a:latin typeface="Calibri"/>
                          <a:ea typeface="Calibri"/>
                          <a:cs typeface="Times New Roman"/>
                        </a:rPr>
                        <a:t>Rotary Fiji </a:t>
                      </a:r>
                      <a:endParaRPr lang="en-AU" sz="1600" dirty="0">
                        <a:latin typeface="Calibri"/>
                        <a:ea typeface="Calibri"/>
                        <a:cs typeface="Times New Roman"/>
                      </a:endParaRPr>
                    </a:p>
                  </a:txBody>
                  <a:tcPr marL="102815" marR="102815" marT="0" marB="0" anchor="b">
                    <a:lnL>
                      <a:noFill/>
                    </a:lnL>
                    <a:lnR>
                      <a:noFill/>
                    </a:lnR>
                    <a:lnT>
                      <a:noFill/>
                    </a:lnT>
                    <a:lnB>
                      <a:noFill/>
                    </a:lnB>
                  </a:tcPr>
                </a:tc>
              </a:tr>
              <a:tr h="287511">
                <a:tc>
                  <a:txBody>
                    <a:bodyPr/>
                    <a:lstStyle/>
                    <a:p>
                      <a:pPr>
                        <a:lnSpc>
                          <a:spcPct val="115000"/>
                        </a:lnSpc>
                        <a:spcAft>
                          <a:spcPts val="0"/>
                        </a:spcAft>
                      </a:pPr>
                      <a:r>
                        <a:rPr lang="en-AU" sz="1600" dirty="0" smtClean="0">
                          <a:latin typeface="Calibri"/>
                          <a:ea typeface="Calibri"/>
                          <a:cs typeface="Times New Roman"/>
                        </a:rPr>
                        <a:t>I </a:t>
                      </a:r>
                      <a:r>
                        <a:rPr lang="en-AU" sz="1600" dirty="0" err="1" smtClean="0">
                          <a:latin typeface="Calibri"/>
                          <a:ea typeface="Calibri"/>
                          <a:cs typeface="Times New Roman"/>
                        </a:rPr>
                        <a:t>Taukei</a:t>
                      </a:r>
                      <a:r>
                        <a:rPr lang="en-AU" sz="1600" dirty="0" smtClean="0">
                          <a:latin typeface="Calibri"/>
                          <a:ea typeface="Calibri"/>
                          <a:cs typeface="Times New Roman"/>
                        </a:rPr>
                        <a:t> Affairs</a:t>
                      </a:r>
                      <a:endParaRPr lang="en-AU" sz="1600" dirty="0">
                        <a:latin typeface="Calibri"/>
                        <a:ea typeface="Calibri"/>
                        <a:cs typeface="Times New Roman"/>
                      </a:endParaRPr>
                    </a:p>
                  </a:txBody>
                  <a:tcPr marL="102815" marR="102815" marT="0" marB="0" anchor="b">
                    <a:lnL>
                      <a:noFill/>
                    </a:lnL>
                    <a:lnR>
                      <a:noFill/>
                    </a:lnR>
                    <a:lnT>
                      <a:noFill/>
                    </a:lnT>
                    <a:lnB>
                      <a:noFill/>
                    </a:lnB>
                  </a:tcPr>
                </a:tc>
              </a:tr>
              <a:tr h="287511">
                <a:tc>
                  <a:txBody>
                    <a:bodyPr/>
                    <a:lstStyle/>
                    <a:p>
                      <a:pPr>
                        <a:lnSpc>
                          <a:spcPct val="115000"/>
                        </a:lnSpc>
                        <a:spcAft>
                          <a:spcPts val="0"/>
                        </a:spcAft>
                      </a:pPr>
                      <a:r>
                        <a:rPr lang="en-AU" sz="1600" dirty="0" smtClean="0">
                          <a:latin typeface="Calibri"/>
                          <a:ea typeface="Calibri"/>
                          <a:cs typeface="Times New Roman"/>
                        </a:rPr>
                        <a:t>CSN</a:t>
                      </a:r>
                      <a:endParaRPr lang="en-AU" sz="1600" dirty="0">
                        <a:latin typeface="Calibri"/>
                        <a:ea typeface="Calibri"/>
                        <a:cs typeface="Times New Roman"/>
                      </a:endParaRPr>
                    </a:p>
                  </a:txBody>
                  <a:tcPr marL="102815" marR="102815" marT="0" marB="0" anchor="b">
                    <a:lnL>
                      <a:noFill/>
                    </a:lnL>
                    <a:lnR>
                      <a:noFill/>
                    </a:lnR>
                    <a:lnT>
                      <a:noFill/>
                    </a:lnT>
                    <a:lnB>
                      <a:noFill/>
                    </a:lnB>
                  </a:tcPr>
                </a:tc>
              </a:tr>
              <a:tr h="287511">
                <a:tc>
                  <a:txBody>
                    <a:bodyPr/>
                    <a:lstStyle/>
                    <a:p>
                      <a:pPr>
                        <a:lnSpc>
                          <a:spcPct val="115000"/>
                        </a:lnSpc>
                        <a:spcAft>
                          <a:spcPts val="0"/>
                        </a:spcAft>
                      </a:pPr>
                      <a:r>
                        <a:rPr lang="en-AU" sz="1600" dirty="0" smtClean="0">
                          <a:latin typeface="Calibri"/>
                          <a:ea typeface="Calibri"/>
                          <a:cs typeface="Times New Roman"/>
                        </a:rPr>
                        <a:t>PCN</a:t>
                      </a:r>
                      <a:endParaRPr lang="en-AU" sz="1600" dirty="0">
                        <a:latin typeface="Calibri"/>
                        <a:ea typeface="Calibri"/>
                        <a:cs typeface="Times New Roman"/>
                      </a:endParaRPr>
                    </a:p>
                  </a:txBody>
                  <a:tcPr marL="102815" marR="102815" marT="0" marB="0" anchor="b">
                    <a:lnL>
                      <a:noFill/>
                    </a:lnL>
                    <a:lnR>
                      <a:noFill/>
                    </a:lnR>
                    <a:lnT>
                      <a:noFill/>
                    </a:lnT>
                    <a:lnB>
                      <a:noFill/>
                    </a:lnB>
                  </a:tcPr>
                </a:tc>
              </a:tr>
              <a:tr h="1150044">
                <a:tc>
                  <a:txBody>
                    <a:bodyPr/>
                    <a:lstStyle/>
                    <a:p>
                      <a:pPr>
                        <a:lnSpc>
                          <a:spcPct val="115000"/>
                        </a:lnSpc>
                        <a:spcAft>
                          <a:spcPts val="0"/>
                        </a:spcAft>
                      </a:pPr>
                      <a:r>
                        <a:rPr lang="en-AU" sz="1600" dirty="0" smtClean="0">
                          <a:latin typeface="Calibri"/>
                          <a:ea typeface="Calibri"/>
                          <a:cs typeface="Times New Roman"/>
                        </a:rPr>
                        <a:t>Friend</a:t>
                      </a:r>
                    </a:p>
                    <a:p>
                      <a:pPr>
                        <a:lnSpc>
                          <a:spcPct val="115000"/>
                        </a:lnSpc>
                        <a:spcAft>
                          <a:spcPts val="0"/>
                        </a:spcAft>
                      </a:pPr>
                      <a:r>
                        <a:rPr lang="en-AU" sz="1600" dirty="0" smtClean="0">
                          <a:latin typeface="Calibri"/>
                          <a:ea typeface="Calibri"/>
                          <a:cs typeface="Times New Roman"/>
                        </a:rPr>
                        <a:t>Good Neighbour International</a:t>
                      </a:r>
                    </a:p>
                    <a:p>
                      <a:pPr>
                        <a:lnSpc>
                          <a:spcPct val="115000"/>
                        </a:lnSpc>
                        <a:spcAft>
                          <a:spcPts val="0"/>
                        </a:spcAft>
                      </a:pPr>
                      <a:r>
                        <a:rPr lang="en-AU" sz="1600" dirty="0" smtClean="0">
                          <a:latin typeface="Calibri"/>
                          <a:ea typeface="Calibri"/>
                          <a:cs typeface="Times New Roman"/>
                        </a:rPr>
                        <a:t>Ministry for</a:t>
                      </a:r>
                      <a:r>
                        <a:rPr lang="en-AU" sz="1600" baseline="0" dirty="0" smtClean="0">
                          <a:latin typeface="Calibri"/>
                          <a:ea typeface="Calibri"/>
                          <a:cs typeface="Times New Roman"/>
                        </a:rPr>
                        <a:t> Labour </a:t>
                      </a:r>
                      <a:endParaRPr lang="en-AU" sz="1600" dirty="0" smtClean="0">
                        <a:latin typeface="Calibri"/>
                        <a:ea typeface="Calibri"/>
                        <a:cs typeface="Times New Roman"/>
                      </a:endParaRPr>
                    </a:p>
                    <a:p>
                      <a:pPr>
                        <a:lnSpc>
                          <a:spcPct val="115000"/>
                        </a:lnSpc>
                        <a:spcAft>
                          <a:spcPts val="0"/>
                        </a:spcAft>
                      </a:pPr>
                      <a:endParaRPr lang="en-AU" sz="1600" dirty="0">
                        <a:latin typeface="Calibri"/>
                        <a:ea typeface="Calibri"/>
                        <a:cs typeface="Times New Roman"/>
                      </a:endParaRPr>
                    </a:p>
                  </a:txBody>
                  <a:tcPr marL="102815" marR="102815" marT="0" marB="0" anchor="b">
                    <a:lnL>
                      <a:noFill/>
                    </a:lnL>
                    <a:lnR>
                      <a:noFill/>
                    </a:lnR>
                    <a:lnT>
                      <a:noFill/>
                    </a:lnT>
                    <a:lnB>
                      <a:noFill/>
                    </a:lnB>
                  </a:tcPr>
                </a:tc>
              </a:tr>
            </a:tbl>
          </a:graphicData>
        </a:graphic>
      </p:graphicFrame>
      <p:sp>
        <p:nvSpPr>
          <p:cNvPr id="22529" name="Rectangle 1"/>
          <p:cNvSpPr>
            <a:spLocks noChangeArrowheads="1"/>
          </p:cNvSpPr>
          <p:nvPr/>
        </p:nvSpPr>
        <p:spPr bwMode="auto">
          <a:xfrm>
            <a:off x="0" y="0"/>
            <a:ext cx="128016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7840960" y="1361628"/>
            <a:ext cx="4464496" cy="4524315"/>
          </a:xfrm>
          <a:prstGeom prst="rect">
            <a:avLst/>
          </a:prstGeom>
          <a:noFill/>
        </p:spPr>
        <p:txBody>
          <a:bodyPr wrap="square" rtlCol="0">
            <a:spAutoFit/>
          </a:bodyPr>
          <a:lstStyle/>
          <a:p>
            <a:r>
              <a:rPr lang="en-AU" sz="1800" dirty="0" smtClean="0"/>
              <a:t>The goal of the </a:t>
            </a:r>
            <a:r>
              <a:rPr lang="en-AU" sz="1800" b="1" dirty="0" smtClean="0"/>
              <a:t>shelter cluster</a:t>
            </a:r>
            <a:r>
              <a:rPr lang="en-AU" sz="1800" dirty="0" smtClean="0"/>
              <a:t> is to reduce the vulnerabilities related to shelter and settlement of the disaster-affected population, to provide culturally appropriate, environmentally sustainable and adequate emergency, semi-permanent and permanent shelter and to ensure an immediate and effective emergency shelter response for the affected population.  The Shelter Cluster goal is also to deliver preparedness strategies for increased resilience and to facilitate actions for early recovery.</a:t>
            </a:r>
          </a:p>
          <a:p>
            <a:r>
              <a:rPr lang="en-AU" sz="1800" dirty="0" smtClean="0"/>
              <a:t>Given the above goal, the Shelter Cluster will be also responsible to identify, assess, select and monitor the ongoing availability and suitability of evacuation shelters </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175747"/>
          </a:xfrm>
        </p:spPr>
        <p:txBody>
          <a:bodyPr>
            <a:normAutofit/>
          </a:bodyPr>
          <a:lstStyle/>
          <a:p>
            <a:r>
              <a:rPr lang="en-AU" sz="4800" b="1" dirty="0" smtClean="0">
                <a:solidFill>
                  <a:schemeClr val="tx2"/>
                </a:solidFill>
              </a:rPr>
              <a:t>Cluster System for Coordination</a:t>
            </a:r>
            <a:endParaRPr lang="en-AU" sz="4800" b="1" dirty="0">
              <a:solidFill>
                <a:schemeClr val="tx2"/>
              </a:solidFill>
            </a:endParaRPr>
          </a:p>
        </p:txBody>
      </p:sp>
      <p:sp>
        <p:nvSpPr>
          <p:cNvPr id="3" name="Content Placeholder 2"/>
          <p:cNvSpPr>
            <a:spLocks noGrp="1"/>
          </p:cNvSpPr>
          <p:nvPr>
            <p:ph idx="1"/>
          </p:nvPr>
        </p:nvSpPr>
        <p:spPr>
          <a:xfrm>
            <a:off x="928032" y="1776264"/>
            <a:ext cx="11233408" cy="7056784"/>
          </a:xfrm>
        </p:spPr>
        <p:txBody>
          <a:bodyPr>
            <a:normAutofit fontScale="92500" lnSpcReduction="20000"/>
          </a:bodyPr>
          <a:lstStyle/>
          <a:p>
            <a:r>
              <a:rPr lang="en-AU" dirty="0" smtClean="0"/>
              <a:t>Coordination in emergencies is vital</a:t>
            </a:r>
          </a:p>
          <a:p>
            <a:pPr lvl="1"/>
            <a:r>
              <a:rPr lang="en-AU" dirty="0" smtClean="0"/>
              <a:t>Less gaps and overlaps</a:t>
            </a:r>
          </a:p>
          <a:p>
            <a:pPr lvl="1"/>
            <a:r>
              <a:rPr lang="en-AU" dirty="0" smtClean="0"/>
              <a:t>Coherent, complementary approach</a:t>
            </a:r>
          </a:p>
          <a:p>
            <a:pPr lvl="1"/>
            <a:r>
              <a:rPr lang="en-AU" dirty="0" smtClean="0"/>
              <a:t>Working together for better collective results</a:t>
            </a:r>
          </a:p>
          <a:p>
            <a:r>
              <a:rPr lang="en-AU" dirty="0" smtClean="0"/>
              <a:t>Global Cluster coordination system adopted</a:t>
            </a:r>
          </a:p>
          <a:p>
            <a:r>
              <a:rPr lang="en-AU" dirty="0" smtClean="0"/>
              <a:t>Clusters:</a:t>
            </a:r>
          </a:p>
          <a:p>
            <a:pPr lvl="1"/>
            <a:r>
              <a:rPr lang="en-AU" dirty="0" smtClean="0"/>
              <a:t>Are groups of organisations working in the main sectors of humanitarian action</a:t>
            </a:r>
          </a:p>
          <a:p>
            <a:pPr lvl="1"/>
            <a:r>
              <a:rPr lang="en-AU" dirty="0" smtClean="0"/>
              <a:t>Provide a clear point of contact and are accountable for adequate, appropriate action</a:t>
            </a:r>
          </a:p>
          <a:p>
            <a:pPr lvl="1"/>
            <a:r>
              <a:rPr lang="en-AU" dirty="0" smtClean="0"/>
              <a:t>Create partnerships between international humanitarian actors, national &amp; local authorities, and civil society.</a:t>
            </a:r>
            <a:endParaRPr lang="en-AU"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36204" y="192089"/>
          <a:ext cx="6088402" cy="8898161"/>
        </p:xfrm>
        <a:graphic>
          <a:graphicData uri="http://schemas.openxmlformats.org/drawingml/2006/table">
            <a:tbl>
              <a:tblPr/>
              <a:tblGrid>
                <a:gridCol w="6088402"/>
              </a:tblGrid>
              <a:tr h="880287">
                <a:tc>
                  <a:txBody>
                    <a:bodyPr/>
                    <a:lstStyle/>
                    <a:p>
                      <a:pPr>
                        <a:lnSpc>
                          <a:spcPct val="115000"/>
                        </a:lnSpc>
                        <a:spcAft>
                          <a:spcPts val="0"/>
                        </a:spcAft>
                      </a:pPr>
                      <a:r>
                        <a:rPr lang="en-AU" sz="4800" b="1" dirty="0">
                          <a:solidFill>
                            <a:srgbClr val="000000"/>
                          </a:solidFill>
                          <a:latin typeface="Calibri"/>
                          <a:ea typeface="Times New Roman"/>
                          <a:cs typeface="Times New Roman"/>
                        </a:rPr>
                        <a:t>6.  Logistics</a:t>
                      </a:r>
                      <a:endParaRPr lang="en-AU" sz="1800" dirty="0">
                        <a:latin typeface="Calibri"/>
                        <a:ea typeface="Calibri"/>
                        <a:cs typeface="Times New Roman"/>
                      </a:endParaRPr>
                    </a:p>
                  </a:txBody>
                  <a:tcPr marL="124536" marR="124536" marT="0" marB="0" anchor="b">
                    <a:lnL>
                      <a:noFill/>
                    </a:lnL>
                    <a:lnR>
                      <a:noFill/>
                    </a:lnR>
                    <a:lnT>
                      <a:noFill/>
                    </a:lnT>
                    <a:lnB>
                      <a:noFill/>
                    </a:lnB>
                  </a:tcPr>
                </a:tc>
              </a:tr>
              <a:tr h="440144">
                <a:tc>
                  <a:txBody>
                    <a:bodyPr/>
                    <a:lstStyle/>
                    <a:p>
                      <a:pPr>
                        <a:lnSpc>
                          <a:spcPct val="115000"/>
                        </a:lnSpc>
                        <a:spcAft>
                          <a:spcPts val="0"/>
                        </a:spcAft>
                      </a:pPr>
                      <a:r>
                        <a:rPr lang="en-AU" sz="2400" b="1" dirty="0">
                          <a:solidFill>
                            <a:srgbClr val="FFFFFF"/>
                          </a:solidFill>
                          <a:latin typeface="Calibri"/>
                          <a:ea typeface="Times New Roman"/>
                          <a:cs typeface="Times New Roman"/>
                        </a:rPr>
                        <a:t>Agencies</a:t>
                      </a:r>
                      <a:endParaRPr lang="en-AU" sz="1800" dirty="0">
                        <a:latin typeface="Calibri"/>
                        <a:ea typeface="Calibri"/>
                        <a:cs typeface="Times New Roman"/>
                      </a:endParaRPr>
                    </a:p>
                  </a:txBody>
                  <a:tcPr marL="124536" marR="124536" marT="0" marB="0" anchor="b">
                    <a:lnL>
                      <a:noFill/>
                    </a:lnL>
                    <a:lnR>
                      <a:noFill/>
                    </a:lnR>
                    <a:lnT>
                      <a:noFill/>
                    </a:lnT>
                    <a:lnB>
                      <a:noFill/>
                    </a:lnB>
                    <a:solidFill>
                      <a:srgbClr val="538ED5"/>
                    </a:solidFill>
                  </a:tcPr>
                </a:tc>
              </a:tr>
              <a:tr h="345822">
                <a:tc>
                  <a:txBody>
                    <a:bodyPr/>
                    <a:lstStyle/>
                    <a:p>
                      <a:pPr>
                        <a:lnSpc>
                          <a:spcPct val="115000"/>
                        </a:lnSpc>
                        <a:spcAft>
                          <a:spcPts val="0"/>
                        </a:spcAft>
                      </a:pPr>
                      <a:r>
                        <a:rPr lang="en-AU" sz="1800" b="1" dirty="0">
                          <a:solidFill>
                            <a:srgbClr val="000000"/>
                          </a:solidFill>
                          <a:latin typeface="Calibri"/>
                          <a:ea typeface="Times New Roman"/>
                          <a:cs typeface="Times New Roman"/>
                        </a:rPr>
                        <a:t>Government Lead  </a:t>
                      </a:r>
                      <a:endParaRPr lang="en-AU" sz="1800" dirty="0">
                        <a:latin typeface="Calibri"/>
                        <a:ea typeface="Calibri"/>
                        <a:cs typeface="Times New Roman"/>
                      </a:endParaRPr>
                    </a:p>
                  </a:txBody>
                  <a:tcPr marL="124536" marR="124536" marT="0" marB="0" anchor="b">
                    <a:lnL>
                      <a:noFill/>
                    </a:lnL>
                    <a:lnR>
                      <a:noFill/>
                    </a:lnR>
                    <a:lnT>
                      <a:noFill/>
                    </a:lnT>
                    <a:lnB>
                      <a:noFill/>
                    </a:lnB>
                    <a:solidFill>
                      <a:srgbClr val="DBE5F1"/>
                    </a:solidFill>
                  </a:tcPr>
                </a:tc>
              </a:tr>
              <a:tr h="310293">
                <a:tc>
                  <a:txBody>
                    <a:bodyPr/>
                    <a:lstStyle/>
                    <a:p>
                      <a:pPr>
                        <a:lnSpc>
                          <a:spcPct val="115000"/>
                        </a:lnSpc>
                        <a:spcAft>
                          <a:spcPts val="0"/>
                        </a:spcAft>
                      </a:pPr>
                      <a:r>
                        <a:rPr lang="en-AU" sz="1800" dirty="0">
                          <a:solidFill>
                            <a:srgbClr val="000000"/>
                          </a:solidFill>
                          <a:latin typeface="Calibri"/>
                          <a:ea typeface="Times New Roman"/>
                          <a:cs typeface="Times New Roman"/>
                        </a:rPr>
                        <a:t>Fiji Procurement </a:t>
                      </a:r>
                      <a:r>
                        <a:rPr lang="en-AU" sz="1800" dirty="0" smtClean="0">
                          <a:solidFill>
                            <a:srgbClr val="000000"/>
                          </a:solidFill>
                          <a:latin typeface="Calibri"/>
                          <a:ea typeface="Times New Roman"/>
                          <a:cs typeface="Times New Roman"/>
                        </a:rPr>
                        <a:t>Office </a:t>
                      </a:r>
                      <a:endParaRPr lang="en-AU" sz="1800" dirty="0">
                        <a:latin typeface="Calibri"/>
                        <a:ea typeface="Calibri"/>
                        <a:cs typeface="Times New Roman"/>
                      </a:endParaRPr>
                    </a:p>
                  </a:txBody>
                  <a:tcPr marL="124536" marR="124536" marT="0" marB="0" anchor="b">
                    <a:lnL>
                      <a:noFill/>
                    </a:lnL>
                    <a:lnR>
                      <a:noFill/>
                    </a:lnR>
                    <a:lnT>
                      <a:noFill/>
                    </a:lnT>
                    <a:lnB>
                      <a:noFill/>
                    </a:lnB>
                  </a:tcPr>
                </a:tc>
              </a:tr>
              <a:tr h="345822">
                <a:tc>
                  <a:txBody>
                    <a:bodyPr/>
                    <a:lstStyle/>
                    <a:p>
                      <a:pPr>
                        <a:lnSpc>
                          <a:spcPct val="115000"/>
                        </a:lnSpc>
                        <a:spcAft>
                          <a:spcPts val="0"/>
                        </a:spcAft>
                      </a:pPr>
                      <a:r>
                        <a:rPr lang="en-AU" sz="1800" b="1" dirty="0">
                          <a:solidFill>
                            <a:srgbClr val="000000"/>
                          </a:solidFill>
                          <a:latin typeface="Calibri"/>
                          <a:ea typeface="Times New Roman"/>
                          <a:cs typeface="Times New Roman"/>
                        </a:rPr>
                        <a:t>Co-Lead</a:t>
                      </a:r>
                      <a:endParaRPr lang="en-AU" sz="1800" dirty="0">
                        <a:latin typeface="Calibri"/>
                        <a:ea typeface="Calibri"/>
                        <a:cs typeface="Times New Roman"/>
                      </a:endParaRPr>
                    </a:p>
                  </a:txBody>
                  <a:tcPr marL="124536" marR="124536" marT="0" marB="0" anchor="b">
                    <a:lnL>
                      <a:noFill/>
                    </a:lnL>
                    <a:lnR>
                      <a:noFill/>
                    </a:lnR>
                    <a:lnT>
                      <a:noFill/>
                    </a:lnT>
                    <a:lnB>
                      <a:noFill/>
                    </a:lnB>
                    <a:solidFill>
                      <a:srgbClr val="DBE5F1"/>
                    </a:solidFill>
                  </a:tcPr>
                </a:tc>
              </a:tr>
              <a:tr h="345822">
                <a:tc>
                  <a:txBody>
                    <a:bodyPr/>
                    <a:lstStyle/>
                    <a:p>
                      <a:pPr marL="0" marR="0" indent="0" algn="l" defTabSz="1280160" rtl="0" eaLnBrk="1" fontAlgn="auto" latinLnBrk="0" hangingPunct="1">
                        <a:lnSpc>
                          <a:spcPct val="115000"/>
                        </a:lnSpc>
                        <a:spcBef>
                          <a:spcPts val="0"/>
                        </a:spcBef>
                        <a:spcAft>
                          <a:spcPts val="0"/>
                        </a:spcAft>
                        <a:buClrTx/>
                        <a:buSzTx/>
                        <a:buFontTx/>
                        <a:buNone/>
                        <a:tabLst/>
                        <a:defRPr/>
                      </a:pPr>
                      <a:r>
                        <a:rPr lang="en-AU" sz="1800" dirty="0" smtClean="0">
                          <a:solidFill>
                            <a:srgbClr val="000000"/>
                          </a:solidFill>
                          <a:latin typeface="+mn-lt"/>
                          <a:ea typeface="Times New Roman"/>
                          <a:cs typeface="Times New Roman"/>
                        </a:rPr>
                        <a:t>NDMO</a:t>
                      </a:r>
                      <a:endParaRPr lang="en-AU" sz="1800" dirty="0">
                        <a:latin typeface="Calibri"/>
                        <a:ea typeface="Calibri"/>
                        <a:cs typeface="Times New Roman"/>
                      </a:endParaRPr>
                    </a:p>
                  </a:txBody>
                  <a:tcPr marL="124536" marR="124536" marT="0" marB="0" anchor="b">
                    <a:lnL>
                      <a:noFill/>
                    </a:lnL>
                    <a:lnR>
                      <a:noFill/>
                    </a:lnR>
                    <a:lnT>
                      <a:noFill/>
                    </a:lnT>
                    <a:lnB>
                      <a:noFill/>
                    </a:lnB>
                  </a:tcPr>
                </a:tc>
              </a:tr>
              <a:tr h="345822">
                <a:tc>
                  <a:txBody>
                    <a:bodyPr/>
                    <a:lstStyle/>
                    <a:p>
                      <a:pPr>
                        <a:lnSpc>
                          <a:spcPct val="115000"/>
                        </a:lnSpc>
                        <a:spcAft>
                          <a:spcPts val="0"/>
                        </a:spcAft>
                      </a:pPr>
                      <a:r>
                        <a:rPr lang="en-AU" sz="1800" b="1" dirty="0">
                          <a:solidFill>
                            <a:srgbClr val="000000"/>
                          </a:solidFill>
                          <a:latin typeface="Calibri"/>
                          <a:ea typeface="Times New Roman"/>
                          <a:cs typeface="Times New Roman"/>
                        </a:rPr>
                        <a:t>Key Partners</a:t>
                      </a:r>
                      <a:endParaRPr lang="en-AU" sz="1800" dirty="0">
                        <a:latin typeface="Calibri"/>
                        <a:ea typeface="Calibri"/>
                        <a:cs typeface="Times New Roman"/>
                      </a:endParaRPr>
                    </a:p>
                  </a:txBody>
                  <a:tcPr marL="124536" marR="124536" marT="0" marB="0" anchor="b">
                    <a:lnL>
                      <a:noFill/>
                    </a:lnL>
                    <a:lnR>
                      <a:noFill/>
                    </a:lnR>
                    <a:lnT>
                      <a:noFill/>
                    </a:lnT>
                    <a:lnB>
                      <a:noFill/>
                    </a:lnB>
                    <a:solidFill>
                      <a:srgbClr val="DBE5F1"/>
                    </a:solidFill>
                  </a:tcPr>
                </a:tc>
              </a:tr>
              <a:tr h="345822">
                <a:tc>
                  <a:txBody>
                    <a:bodyPr/>
                    <a:lstStyle/>
                    <a:p>
                      <a:pPr>
                        <a:lnSpc>
                          <a:spcPct val="115000"/>
                        </a:lnSpc>
                        <a:spcAft>
                          <a:spcPts val="0"/>
                        </a:spcAft>
                      </a:pPr>
                      <a:r>
                        <a:rPr lang="en-AU" sz="1800" dirty="0">
                          <a:solidFill>
                            <a:srgbClr val="000000"/>
                          </a:solidFill>
                          <a:latin typeface="Calibri"/>
                          <a:ea typeface="Times New Roman"/>
                          <a:cs typeface="Times New Roman"/>
                        </a:rPr>
                        <a:t>Ministry of Finance</a:t>
                      </a:r>
                      <a:endParaRPr lang="en-AU" sz="1800" dirty="0">
                        <a:latin typeface="Calibri"/>
                        <a:ea typeface="Calibri"/>
                        <a:cs typeface="Times New Roman"/>
                      </a:endParaRPr>
                    </a:p>
                  </a:txBody>
                  <a:tcPr marL="124536" marR="124536" marT="0" marB="0" anchor="b">
                    <a:lnL>
                      <a:noFill/>
                    </a:lnL>
                    <a:lnR>
                      <a:noFill/>
                    </a:lnR>
                    <a:lnT>
                      <a:noFill/>
                    </a:lnT>
                    <a:lnB>
                      <a:noFill/>
                    </a:lnB>
                  </a:tcPr>
                </a:tc>
              </a:tr>
              <a:tr h="345822">
                <a:tc>
                  <a:txBody>
                    <a:bodyPr/>
                    <a:lstStyle/>
                    <a:p>
                      <a:pPr>
                        <a:lnSpc>
                          <a:spcPct val="115000"/>
                        </a:lnSpc>
                        <a:spcAft>
                          <a:spcPts val="0"/>
                        </a:spcAft>
                      </a:pPr>
                      <a:r>
                        <a:rPr lang="en-AU" sz="1800" dirty="0" smtClean="0">
                          <a:latin typeface="Calibri"/>
                          <a:ea typeface="Calibri"/>
                          <a:cs typeface="Times New Roman"/>
                        </a:rPr>
                        <a:t>Act for Peace</a:t>
                      </a:r>
                      <a:endParaRPr lang="en-AU" sz="1800" dirty="0">
                        <a:latin typeface="Calibri"/>
                        <a:ea typeface="Calibri"/>
                        <a:cs typeface="Times New Roman"/>
                      </a:endParaRPr>
                    </a:p>
                  </a:txBody>
                  <a:tcPr marL="124536" marR="124536" marT="0" marB="0" anchor="b">
                    <a:lnL>
                      <a:noFill/>
                    </a:lnL>
                    <a:lnR>
                      <a:noFill/>
                    </a:lnR>
                    <a:lnT>
                      <a:noFill/>
                    </a:lnT>
                    <a:lnB>
                      <a:noFill/>
                    </a:lnB>
                  </a:tcPr>
                </a:tc>
              </a:tr>
              <a:tr h="345822">
                <a:tc>
                  <a:txBody>
                    <a:bodyPr/>
                    <a:lstStyle/>
                    <a:p>
                      <a:pPr>
                        <a:lnSpc>
                          <a:spcPct val="115000"/>
                        </a:lnSpc>
                        <a:spcAft>
                          <a:spcPts val="0"/>
                        </a:spcAft>
                      </a:pPr>
                      <a:r>
                        <a:rPr lang="en-AU" sz="1800" dirty="0" smtClean="0">
                          <a:solidFill>
                            <a:srgbClr val="000000"/>
                          </a:solidFill>
                          <a:latin typeface="+mn-lt"/>
                          <a:ea typeface="Times New Roman"/>
                          <a:cs typeface="Times New Roman"/>
                        </a:rPr>
                        <a:t>RFMF</a:t>
                      </a:r>
                      <a:endParaRPr lang="en-AU" sz="1800" dirty="0">
                        <a:latin typeface="Calibri"/>
                        <a:ea typeface="Calibri"/>
                        <a:cs typeface="Times New Roman"/>
                      </a:endParaRPr>
                    </a:p>
                  </a:txBody>
                  <a:tcPr marL="124536" marR="124536" marT="0" marB="0" anchor="b">
                    <a:lnL>
                      <a:noFill/>
                    </a:lnL>
                    <a:lnR>
                      <a:noFill/>
                    </a:lnR>
                    <a:lnT>
                      <a:noFill/>
                    </a:lnT>
                    <a:lnB>
                      <a:noFill/>
                    </a:lnB>
                  </a:tcPr>
                </a:tc>
              </a:tr>
              <a:tr h="345822">
                <a:tc>
                  <a:txBody>
                    <a:bodyPr/>
                    <a:lstStyle/>
                    <a:p>
                      <a:pPr marL="0" marR="0" indent="0" algn="l" defTabSz="1280160" rtl="0" eaLnBrk="1" fontAlgn="auto" latinLnBrk="0" hangingPunct="1">
                        <a:lnSpc>
                          <a:spcPct val="115000"/>
                        </a:lnSpc>
                        <a:spcBef>
                          <a:spcPts val="0"/>
                        </a:spcBef>
                        <a:spcAft>
                          <a:spcPts val="0"/>
                        </a:spcAft>
                        <a:buClrTx/>
                        <a:buSzTx/>
                        <a:buFontTx/>
                        <a:buNone/>
                        <a:tabLst/>
                        <a:defRPr/>
                      </a:pPr>
                      <a:r>
                        <a:rPr lang="en-AU" sz="1800" dirty="0" smtClean="0">
                          <a:solidFill>
                            <a:srgbClr val="000000"/>
                          </a:solidFill>
                          <a:latin typeface="+mn-lt"/>
                          <a:ea typeface="Calibri"/>
                          <a:cs typeface="Times New Roman"/>
                        </a:rPr>
                        <a:t>Customs</a:t>
                      </a:r>
                      <a:endParaRPr lang="en-AU" sz="1800" dirty="0">
                        <a:latin typeface="Calibri"/>
                        <a:ea typeface="Calibri"/>
                        <a:cs typeface="Times New Roman"/>
                      </a:endParaRPr>
                    </a:p>
                  </a:txBody>
                  <a:tcPr marL="124536" marR="124536" marT="0" marB="0" anchor="b">
                    <a:lnL>
                      <a:noFill/>
                    </a:lnL>
                    <a:lnR>
                      <a:noFill/>
                    </a:lnR>
                    <a:lnT>
                      <a:noFill/>
                    </a:lnT>
                    <a:lnB>
                      <a:noFill/>
                    </a:lnB>
                  </a:tcPr>
                </a:tc>
              </a:tr>
              <a:tr h="345822">
                <a:tc>
                  <a:txBody>
                    <a:bodyPr/>
                    <a:lstStyle/>
                    <a:p>
                      <a:pPr marL="0" marR="0" indent="0" algn="l" defTabSz="1280160" rtl="0" eaLnBrk="1" fontAlgn="auto" latinLnBrk="0" hangingPunct="1">
                        <a:lnSpc>
                          <a:spcPct val="115000"/>
                        </a:lnSpc>
                        <a:spcBef>
                          <a:spcPts val="0"/>
                        </a:spcBef>
                        <a:spcAft>
                          <a:spcPts val="0"/>
                        </a:spcAft>
                        <a:buClrTx/>
                        <a:buSzTx/>
                        <a:buFontTx/>
                        <a:buNone/>
                        <a:tabLst/>
                        <a:defRPr/>
                      </a:pPr>
                      <a:r>
                        <a:rPr lang="en-AU" sz="1800" dirty="0" smtClean="0">
                          <a:solidFill>
                            <a:srgbClr val="000000"/>
                          </a:solidFill>
                          <a:latin typeface="+mn-lt"/>
                          <a:ea typeface="Calibri"/>
                          <a:cs typeface="Times New Roman"/>
                        </a:rPr>
                        <a:t>Airports</a:t>
                      </a:r>
                      <a:r>
                        <a:rPr lang="en-AU" sz="1800" baseline="0" dirty="0" smtClean="0">
                          <a:solidFill>
                            <a:srgbClr val="000000"/>
                          </a:solidFill>
                          <a:latin typeface="+mn-lt"/>
                          <a:ea typeface="Calibri"/>
                          <a:cs typeface="Times New Roman"/>
                        </a:rPr>
                        <a:t> Fiji Ltd</a:t>
                      </a:r>
                      <a:endParaRPr lang="en-AU" sz="1800" dirty="0">
                        <a:latin typeface="Calibri"/>
                        <a:ea typeface="Calibri"/>
                        <a:cs typeface="Times New Roman"/>
                      </a:endParaRPr>
                    </a:p>
                  </a:txBody>
                  <a:tcPr marL="124536" marR="124536" marT="0" marB="0" anchor="b">
                    <a:lnL>
                      <a:noFill/>
                    </a:lnL>
                    <a:lnR>
                      <a:noFill/>
                    </a:lnR>
                    <a:lnT>
                      <a:noFill/>
                    </a:lnT>
                    <a:lnB>
                      <a:noFill/>
                    </a:lnB>
                  </a:tcPr>
                </a:tc>
              </a:tr>
              <a:tr h="345822">
                <a:tc>
                  <a:txBody>
                    <a:bodyPr/>
                    <a:lstStyle/>
                    <a:p>
                      <a:pPr>
                        <a:lnSpc>
                          <a:spcPct val="115000"/>
                        </a:lnSpc>
                        <a:spcAft>
                          <a:spcPts val="0"/>
                        </a:spcAft>
                      </a:pPr>
                      <a:r>
                        <a:rPr lang="en-AU" sz="1800" dirty="0" smtClean="0">
                          <a:solidFill>
                            <a:srgbClr val="000000"/>
                          </a:solidFill>
                          <a:latin typeface="Calibri"/>
                          <a:ea typeface="Calibri"/>
                          <a:cs typeface="Times New Roman"/>
                        </a:rPr>
                        <a:t>FIRCA</a:t>
                      </a:r>
                      <a:endParaRPr lang="en-AU" sz="1800" dirty="0">
                        <a:latin typeface="Calibri"/>
                        <a:ea typeface="Calibri"/>
                        <a:cs typeface="Times New Roman"/>
                      </a:endParaRPr>
                    </a:p>
                  </a:txBody>
                  <a:tcPr marL="124536" marR="124536" marT="0" marB="0" anchor="b">
                    <a:lnL>
                      <a:noFill/>
                    </a:lnL>
                    <a:lnR>
                      <a:noFill/>
                    </a:lnR>
                    <a:lnT>
                      <a:noFill/>
                    </a:lnT>
                    <a:lnB>
                      <a:noFill/>
                    </a:lnB>
                  </a:tcPr>
                </a:tc>
              </a:tr>
              <a:tr h="345822">
                <a:tc>
                  <a:txBody>
                    <a:bodyPr/>
                    <a:lstStyle/>
                    <a:p>
                      <a:pPr>
                        <a:lnSpc>
                          <a:spcPct val="115000"/>
                        </a:lnSpc>
                        <a:spcAft>
                          <a:spcPts val="0"/>
                        </a:spcAft>
                      </a:pPr>
                      <a:r>
                        <a:rPr lang="en-AU" sz="1800" dirty="0">
                          <a:solidFill>
                            <a:srgbClr val="000000"/>
                          </a:solidFill>
                          <a:latin typeface="Calibri"/>
                          <a:ea typeface="Times New Roman"/>
                          <a:cs typeface="Times New Roman"/>
                        </a:rPr>
                        <a:t>Ministry of Provincial Development - Divisional Offices</a:t>
                      </a:r>
                      <a:endParaRPr lang="en-AU" sz="1800" dirty="0">
                        <a:latin typeface="Calibri"/>
                        <a:ea typeface="Calibri"/>
                        <a:cs typeface="Times New Roman"/>
                      </a:endParaRPr>
                    </a:p>
                  </a:txBody>
                  <a:tcPr marL="124536" marR="124536" marT="0" marB="0" anchor="b">
                    <a:lnL>
                      <a:noFill/>
                    </a:lnL>
                    <a:lnR>
                      <a:noFill/>
                    </a:lnR>
                    <a:lnT>
                      <a:noFill/>
                    </a:lnT>
                    <a:lnB>
                      <a:noFill/>
                    </a:lnB>
                  </a:tcPr>
                </a:tc>
              </a:tr>
              <a:tr h="345822">
                <a:tc>
                  <a:txBody>
                    <a:bodyPr/>
                    <a:lstStyle/>
                    <a:p>
                      <a:pPr>
                        <a:lnSpc>
                          <a:spcPct val="115000"/>
                        </a:lnSpc>
                        <a:spcAft>
                          <a:spcPts val="0"/>
                        </a:spcAft>
                      </a:pPr>
                      <a:r>
                        <a:rPr lang="en-AU" sz="1800" dirty="0" smtClean="0">
                          <a:latin typeface="Calibri"/>
                          <a:ea typeface="Calibri"/>
                          <a:cs typeface="Times New Roman"/>
                        </a:rPr>
                        <a:t>Fiji</a:t>
                      </a:r>
                      <a:r>
                        <a:rPr lang="en-AU" sz="1800" baseline="0" dirty="0" smtClean="0">
                          <a:latin typeface="Calibri"/>
                          <a:ea typeface="Calibri"/>
                          <a:cs typeface="Times New Roman"/>
                        </a:rPr>
                        <a:t> Ports Authority</a:t>
                      </a:r>
                      <a:endParaRPr lang="en-AU" sz="1800" dirty="0">
                        <a:latin typeface="Calibri"/>
                        <a:ea typeface="Calibri"/>
                        <a:cs typeface="Times New Roman"/>
                      </a:endParaRPr>
                    </a:p>
                  </a:txBody>
                  <a:tcPr marL="124536" marR="124536" marT="0" marB="0" anchor="b">
                    <a:lnL>
                      <a:noFill/>
                    </a:lnL>
                    <a:lnR>
                      <a:noFill/>
                    </a:lnR>
                    <a:lnT>
                      <a:noFill/>
                    </a:lnT>
                    <a:lnB>
                      <a:noFill/>
                    </a:lnB>
                  </a:tcPr>
                </a:tc>
              </a:tr>
              <a:tr h="345822">
                <a:tc>
                  <a:txBody>
                    <a:bodyPr/>
                    <a:lstStyle/>
                    <a:p>
                      <a:pPr>
                        <a:lnSpc>
                          <a:spcPct val="115000"/>
                        </a:lnSpc>
                        <a:spcAft>
                          <a:spcPts val="0"/>
                        </a:spcAft>
                      </a:pPr>
                      <a:r>
                        <a:rPr lang="en-AU" sz="1800" baseline="0" dirty="0" smtClean="0">
                          <a:solidFill>
                            <a:srgbClr val="000000"/>
                          </a:solidFill>
                          <a:latin typeface="+mn-lt"/>
                          <a:ea typeface="Calibri"/>
                          <a:cs typeface="Times New Roman"/>
                        </a:rPr>
                        <a:t>IFRC</a:t>
                      </a:r>
                      <a:endParaRPr lang="en-AU" sz="1800" dirty="0">
                        <a:latin typeface="Calibri"/>
                        <a:ea typeface="Calibri"/>
                        <a:cs typeface="Times New Roman"/>
                      </a:endParaRPr>
                    </a:p>
                  </a:txBody>
                  <a:tcPr marL="124536" marR="124536" marT="0" marB="0" anchor="b">
                    <a:lnL>
                      <a:noFill/>
                    </a:lnL>
                    <a:lnR>
                      <a:noFill/>
                    </a:lnR>
                    <a:lnT>
                      <a:noFill/>
                    </a:lnT>
                    <a:lnB>
                      <a:noFill/>
                    </a:lnB>
                  </a:tcPr>
                </a:tc>
              </a:tr>
              <a:tr h="345822">
                <a:tc>
                  <a:txBody>
                    <a:bodyPr/>
                    <a:lstStyle/>
                    <a:p>
                      <a:pPr>
                        <a:lnSpc>
                          <a:spcPct val="115000"/>
                        </a:lnSpc>
                        <a:spcAft>
                          <a:spcPts val="0"/>
                        </a:spcAft>
                      </a:pPr>
                      <a:r>
                        <a:rPr lang="en-AU" sz="1800" dirty="0" smtClean="0">
                          <a:solidFill>
                            <a:srgbClr val="000000"/>
                          </a:solidFill>
                          <a:latin typeface="Calibri"/>
                          <a:ea typeface="Calibri"/>
                          <a:cs typeface="Times New Roman"/>
                        </a:rPr>
                        <a:t>Donors:  </a:t>
                      </a:r>
                      <a:r>
                        <a:rPr lang="en-AU" sz="1800" dirty="0" err="1" smtClean="0">
                          <a:solidFill>
                            <a:srgbClr val="000000"/>
                          </a:solidFill>
                          <a:latin typeface="Calibri"/>
                          <a:ea typeface="Calibri"/>
                          <a:cs typeface="Times New Roman"/>
                        </a:rPr>
                        <a:t>AusAID</a:t>
                      </a:r>
                      <a:r>
                        <a:rPr lang="en-AU" sz="1800" dirty="0" smtClean="0">
                          <a:solidFill>
                            <a:srgbClr val="000000"/>
                          </a:solidFill>
                          <a:latin typeface="Calibri"/>
                          <a:ea typeface="Calibri"/>
                          <a:cs typeface="Times New Roman"/>
                        </a:rPr>
                        <a:t>,</a:t>
                      </a:r>
                      <a:r>
                        <a:rPr lang="en-AU" sz="1800" baseline="0" dirty="0" smtClean="0">
                          <a:solidFill>
                            <a:srgbClr val="000000"/>
                          </a:solidFill>
                          <a:latin typeface="Calibri"/>
                          <a:ea typeface="Calibri"/>
                          <a:cs typeface="Times New Roman"/>
                        </a:rPr>
                        <a:t> </a:t>
                      </a:r>
                      <a:r>
                        <a:rPr lang="en-AU" sz="1800" baseline="0" dirty="0" err="1" smtClean="0">
                          <a:solidFill>
                            <a:srgbClr val="000000"/>
                          </a:solidFill>
                          <a:latin typeface="Calibri"/>
                          <a:ea typeface="Calibri"/>
                          <a:cs typeface="Times New Roman"/>
                        </a:rPr>
                        <a:t>NZAid</a:t>
                      </a:r>
                      <a:r>
                        <a:rPr lang="en-AU" sz="1800" baseline="0" dirty="0" smtClean="0">
                          <a:solidFill>
                            <a:srgbClr val="000000"/>
                          </a:solidFill>
                          <a:latin typeface="Calibri"/>
                          <a:ea typeface="Calibri"/>
                          <a:cs typeface="Times New Roman"/>
                        </a:rPr>
                        <a:t>, USAID, JICA</a:t>
                      </a:r>
                      <a:endParaRPr lang="en-AU" sz="1800" dirty="0">
                        <a:latin typeface="Calibri"/>
                        <a:ea typeface="Calibri"/>
                        <a:cs typeface="Times New Roman"/>
                      </a:endParaRPr>
                    </a:p>
                  </a:txBody>
                  <a:tcPr marL="124536" marR="124536" marT="0" marB="0" anchor="b">
                    <a:lnL>
                      <a:noFill/>
                    </a:lnL>
                    <a:lnR>
                      <a:noFill/>
                    </a:lnR>
                    <a:lnT>
                      <a:noFill/>
                    </a:lnT>
                    <a:lnB>
                      <a:noFill/>
                    </a:lnB>
                  </a:tcPr>
                </a:tc>
              </a:tr>
              <a:tr h="345822">
                <a:tc>
                  <a:txBody>
                    <a:bodyPr/>
                    <a:lstStyle/>
                    <a:p>
                      <a:pPr marL="0" marR="0" indent="0" algn="l" defTabSz="1280160" rtl="0" eaLnBrk="1" fontAlgn="auto" latinLnBrk="0" hangingPunct="1">
                        <a:lnSpc>
                          <a:spcPct val="115000"/>
                        </a:lnSpc>
                        <a:spcBef>
                          <a:spcPts val="0"/>
                        </a:spcBef>
                        <a:spcAft>
                          <a:spcPts val="0"/>
                        </a:spcAft>
                        <a:buClrTx/>
                        <a:buSzTx/>
                        <a:buFontTx/>
                        <a:buNone/>
                        <a:tabLst/>
                        <a:defRPr/>
                      </a:pPr>
                      <a:r>
                        <a:rPr lang="en-AU" sz="1800" dirty="0" smtClean="0">
                          <a:solidFill>
                            <a:srgbClr val="000000"/>
                          </a:solidFill>
                          <a:latin typeface="+mn-lt"/>
                          <a:ea typeface="Times New Roman"/>
                          <a:cs typeface="Times New Roman"/>
                        </a:rPr>
                        <a:t>FRCS</a:t>
                      </a:r>
                      <a:endParaRPr lang="en-AU" sz="1800" dirty="0">
                        <a:latin typeface="Calibri"/>
                        <a:ea typeface="Calibri"/>
                        <a:cs typeface="Times New Roman"/>
                      </a:endParaRPr>
                    </a:p>
                  </a:txBody>
                  <a:tcPr marL="124536" marR="124536" marT="0" marB="0" anchor="b">
                    <a:lnL>
                      <a:noFill/>
                    </a:lnL>
                    <a:lnR>
                      <a:noFill/>
                    </a:lnR>
                    <a:lnT>
                      <a:noFill/>
                    </a:lnT>
                    <a:lnB>
                      <a:noFill/>
                    </a:lnB>
                  </a:tcPr>
                </a:tc>
              </a:tr>
              <a:tr h="345822">
                <a:tc>
                  <a:txBody>
                    <a:bodyPr/>
                    <a:lstStyle/>
                    <a:p>
                      <a:pPr marL="0" marR="0" indent="0" algn="l" defTabSz="1280160" rtl="0" eaLnBrk="1" fontAlgn="auto" latinLnBrk="0" hangingPunct="1">
                        <a:lnSpc>
                          <a:spcPct val="115000"/>
                        </a:lnSpc>
                        <a:spcBef>
                          <a:spcPts val="0"/>
                        </a:spcBef>
                        <a:spcAft>
                          <a:spcPts val="0"/>
                        </a:spcAft>
                        <a:buClrTx/>
                        <a:buSzTx/>
                        <a:buFontTx/>
                        <a:buNone/>
                        <a:tabLst/>
                        <a:defRPr/>
                      </a:pPr>
                      <a:r>
                        <a:rPr lang="en-AU" sz="1800" dirty="0" smtClean="0">
                          <a:solidFill>
                            <a:srgbClr val="000000"/>
                          </a:solidFill>
                          <a:latin typeface="+mn-lt"/>
                          <a:ea typeface="Calibri"/>
                          <a:cs typeface="Times New Roman"/>
                        </a:rPr>
                        <a:t>Police</a:t>
                      </a:r>
                      <a:endParaRPr lang="en-AU" sz="1800" dirty="0">
                        <a:latin typeface="Calibri"/>
                        <a:ea typeface="Calibri"/>
                        <a:cs typeface="Times New Roman"/>
                      </a:endParaRPr>
                    </a:p>
                  </a:txBody>
                  <a:tcPr marL="124536" marR="124536" marT="0" marB="0" anchor="b">
                    <a:lnL>
                      <a:noFill/>
                    </a:lnL>
                    <a:lnR>
                      <a:noFill/>
                    </a:lnR>
                    <a:lnT>
                      <a:noFill/>
                    </a:lnT>
                    <a:lnB>
                      <a:noFill/>
                    </a:lnB>
                  </a:tcPr>
                </a:tc>
              </a:tr>
              <a:tr h="345822">
                <a:tc>
                  <a:txBody>
                    <a:bodyPr/>
                    <a:lstStyle/>
                    <a:p>
                      <a:pPr marL="0" marR="0" indent="0" algn="l" defTabSz="1280160" rtl="0" eaLnBrk="1" fontAlgn="auto" latinLnBrk="0" hangingPunct="1">
                        <a:lnSpc>
                          <a:spcPct val="115000"/>
                        </a:lnSpc>
                        <a:spcBef>
                          <a:spcPts val="0"/>
                        </a:spcBef>
                        <a:spcAft>
                          <a:spcPts val="0"/>
                        </a:spcAft>
                        <a:buClrTx/>
                        <a:buSzTx/>
                        <a:buFontTx/>
                        <a:buNone/>
                        <a:tabLst/>
                        <a:defRPr/>
                      </a:pPr>
                      <a:r>
                        <a:rPr lang="en-AU" sz="1800" dirty="0" smtClean="0">
                          <a:solidFill>
                            <a:srgbClr val="000000"/>
                          </a:solidFill>
                          <a:latin typeface="+mn-lt"/>
                          <a:ea typeface="Calibri"/>
                          <a:cs typeface="Times New Roman"/>
                        </a:rPr>
                        <a:t>NFA</a:t>
                      </a:r>
                      <a:endParaRPr lang="en-AU" sz="1800" dirty="0">
                        <a:latin typeface="Calibri"/>
                        <a:ea typeface="Calibri"/>
                        <a:cs typeface="Times New Roman"/>
                      </a:endParaRPr>
                    </a:p>
                  </a:txBody>
                  <a:tcPr marL="124536" marR="124536" marT="0" marB="0" anchor="b">
                    <a:lnL>
                      <a:noFill/>
                    </a:lnL>
                    <a:lnR>
                      <a:noFill/>
                    </a:lnR>
                    <a:lnT>
                      <a:noFill/>
                    </a:lnT>
                    <a:lnB>
                      <a:noFill/>
                    </a:lnB>
                  </a:tcPr>
                </a:tc>
              </a:tr>
              <a:tr h="345822">
                <a:tc>
                  <a:txBody>
                    <a:bodyPr/>
                    <a:lstStyle/>
                    <a:p>
                      <a:pPr>
                        <a:lnSpc>
                          <a:spcPct val="115000"/>
                        </a:lnSpc>
                        <a:spcAft>
                          <a:spcPts val="0"/>
                        </a:spcAft>
                      </a:pPr>
                      <a:r>
                        <a:rPr lang="en-AU" sz="1800" dirty="0" smtClean="0">
                          <a:solidFill>
                            <a:srgbClr val="000000"/>
                          </a:solidFill>
                          <a:latin typeface="Calibri"/>
                          <a:ea typeface="Calibri"/>
                          <a:cs typeface="Times New Roman"/>
                        </a:rPr>
                        <a:t>SOPAC</a:t>
                      </a:r>
                      <a:endParaRPr lang="en-AU" sz="1800" dirty="0">
                        <a:latin typeface="Calibri"/>
                        <a:ea typeface="Calibri"/>
                        <a:cs typeface="Times New Roman"/>
                      </a:endParaRPr>
                    </a:p>
                  </a:txBody>
                  <a:tcPr marL="124536" marR="124536" marT="0" marB="0" anchor="b">
                    <a:lnL>
                      <a:noFill/>
                    </a:lnL>
                    <a:lnR>
                      <a:noFill/>
                    </a:lnR>
                    <a:lnT>
                      <a:noFill/>
                    </a:lnT>
                    <a:lnB>
                      <a:noFill/>
                    </a:lnB>
                  </a:tcPr>
                </a:tc>
              </a:tr>
              <a:tr h="345822">
                <a:tc>
                  <a:txBody>
                    <a:bodyPr/>
                    <a:lstStyle/>
                    <a:p>
                      <a:pPr>
                        <a:lnSpc>
                          <a:spcPct val="115000"/>
                        </a:lnSpc>
                        <a:spcAft>
                          <a:spcPts val="0"/>
                        </a:spcAft>
                      </a:pPr>
                      <a:r>
                        <a:rPr lang="en-AU" sz="1800" dirty="0" smtClean="0">
                          <a:latin typeface="Calibri"/>
                          <a:ea typeface="Calibri"/>
                          <a:cs typeface="Times New Roman"/>
                        </a:rPr>
                        <a:t>UNICEF</a:t>
                      </a:r>
                      <a:endParaRPr lang="en-AU" sz="1800" dirty="0">
                        <a:latin typeface="Calibri"/>
                        <a:ea typeface="Calibri"/>
                        <a:cs typeface="Times New Roman"/>
                      </a:endParaRPr>
                    </a:p>
                  </a:txBody>
                  <a:tcPr marL="124536" marR="124536" marT="0" marB="0" anchor="b">
                    <a:lnL>
                      <a:noFill/>
                    </a:lnL>
                    <a:lnR>
                      <a:noFill/>
                    </a:lnR>
                    <a:lnT>
                      <a:noFill/>
                    </a:lnT>
                    <a:lnB>
                      <a:noFill/>
                    </a:lnB>
                  </a:tcPr>
                </a:tc>
              </a:tr>
              <a:tr h="345822">
                <a:tc>
                  <a:txBody>
                    <a:bodyPr/>
                    <a:lstStyle/>
                    <a:p>
                      <a:pPr>
                        <a:lnSpc>
                          <a:spcPct val="115000"/>
                        </a:lnSpc>
                        <a:spcAft>
                          <a:spcPts val="0"/>
                        </a:spcAft>
                      </a:pPr>
                      <a:r>
                        <a:rPr lang="en-AU" sz="1800" dirty="0" smtClean="0">
                          <a:latin typeface="Calibri"/>
                          <a:ea typeface="Calibri"/>
                          <a:cs typeface="Times New Roman"/>
                        </a:rPr>
                        <a:t>UNOCHA</a:t>
                      </a:r>
                      <a:endParaRPr lang="en-AU" sz="1800" dirty="0">
                        <a:latin typeface="Calibri"/>
                        <a:ea typeface="Calibri"/>
                        <a:cs typeface="Times New Roman"/>
                      </a:endParaRPr>
                    </a:p>
                  </a:txBody>
                  <a:tcPr marL="124536" marR="124536" marT="0" marB="0" anchor="b">
                    <a:lnL>
                      <a:noFill/>
                    </a:lnL>
                    <a:lnR>
                      <a:noFill/>
                    </a:lnR>
                    <a:lnT>
                      <a:noFill/>
                    </a:lnT>
                    <a:lnB>
                      <a:noFill/>
                    </a:lnB>
                  </a:tcPr>
                </a:tc>
              </a:tr>
              <a:tr h="345822">
                <a:tc>
                  <a:txBody>
                    <a:bodyPr/>
                    <a:lstStyle/>
                    <a:p>
                      <a:pPr>
                        <a:lnSpc>
                          <a:spcPct val="115000"/>
                        </a:lnSpc>
                        <a:spcAft>
                          <a:spcPts val="0"/>
                        </a:spcAft>
                      </a:pPr>
                      <a:r>
                        <a:rPr lang="en-AU" sz="1800" dirty="0" smtClean="0">
                          <a:latin typeface="Calibri"/>
                          <a:ea typeface="Calibri"/>
                          <a:cs typeface="Times New Roman"/>
                        </a:rPr>
                        <a:t>GSS</a:t>
                      </a:r>
                      <a:endParaRPr lang="en-AU" sz="1800" dirty="0">
                        <a:latin typeface="Calibri"/>
                        <a:ea typeface="Calibri"/>
                        <a:cs typeface="Times New Roman"/>
                      </a:endParaRPr>
                    </a:p>
                  </a:txBody>
                  <a:tcPr marL="124536" marR="124536" marT="0" marB="0" anchor="b">
                    <a:lnL>
                      <a:noFill/>
                    </a:lnL>
                    <a:lnR>
                      <a:noFill/>
                    </a:lnR>
                    <a:lnT>
                      <a:noFill/>
                    </a:lnT>
                    <a:lnB>
                      <a:noFill/>
                    </a:lnB>
                  </a:tcPr>
                </a:tc>
              </a:tr>
            </a:tbl>
          </a:graphicData>
        </a:graphic>
      </p:graphicFrame>
      <p:sp>
        <p:nvSpPr>
          <p:cNvPr id="23553" name="Rectangle 1"/>
          <p:cNvSpPr>
            <a:spLocks noChangeArrowheads="1"/>
          </p:cNvSpPr>
          <p:nvPr/>
        </p:nvSpPr>
        <p:spPr bwMode="auto">
          <a:xfrm>
            <a:off x="0" y="0"/>
            <a:ext cx="128016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7552928" y="1809358"/>
            <a:ext cx="4680520" cy="4093428"/>
          </a:xfrm>
          <a:prstGeom prst="rect">
            <a:avLst/>
          </a:prstGeom>
          <a:noFill/>
        </p:spPr>
        <p:txBody>
          <a:bodyPr wrap="square" rtlCol="0">
            <a:spAutoFit/>
          </a:bodyPr>
          <a:lstStyle/>
          <a:p>
            <a:endParaRPr lang="en-AU" sz="2000" dirty="0" smtClean="0"/>
          </a:p>
          <a:p>
            <a:r>
              <a:rPr lang="en-AU" sz="2000" dirty="0" smtClean="0"/>
              <a:t>The goal of the </a:t>
            </a:r>
            <a:r>
              <a:rPr lang="en-AU" sz="2000" b="1" dirty="0" smtClean="0"/>
              <a:t>Logistics Cluster</a:t>
            </a:r>
            <a:r>
              <a:rPr lang="en-AU" sz="2000" dirty="0" smtClean="0"/>
              <a:t> is to plan, implement and control the efficient, cost effective flow and storage of goods and materials, as well as related information, from the point of origin to the point of consumption for the purpose of alleviating the suffering of vulnerable people.  The function encompasses a range of activities, including preparedness, planning, procurement, transport, warehousing, tracking and tracing and customs clearance. </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44216" y="954354"/>
          <a:ext cx="5472608" cy="8324850"/>
        </p:xfrm>
        <a:graphic>
          <a:graphicData uri="http://schemas.openxmlformats.org/drawingml/2006/table">
            <a:tbl>
              <a:tblPr/>
              <a:tblGrid>
                <a:gridCol w="5472608"/>
              </a:tblGrid>
              <a:tr h="800991">
                <a:tc>
                  <a:txBody>
                    <a:bodyPr/>
                    <a:lstStyle/>
                    <a:p>
                      <a:pPr marL="719138" indent="-719138">
                        <a:lnSpc>
                          <a:spcPct val="115000"/>
                        </a:lnSpc>
                        <a:spcAft>
                          <a:spcPts val="0"/>
                        </a:spcAft>
                      </a:pPr>
                      <a:r>
                        <a:rPr lang="en-AU" sz="4600" b="1" dirty="0">
                          <a:solidFill>
                            <a:srgbClr val="000000"/>
                          </a:solidFill>
                          <a:latin typeface="Calibri"/>
                          <a:ea typeface="Times New Roman"/>
                          <a:cs typeface="Times New Roman"/>
                        </a:rPr>
                        <a:t>7.  Food </a:t>
                      </a:r>
                      <a:r>
                        <a:rPr lang="en-AU" sz="4600" b="1" dirty="0" smtClean="0">
                          <a:solidFill>
                            <a:srgbClr val="000000"/>
                          </a:solidFill>
                          <a:latin typeface="Calibri"/>
                          <a:ea typeface="Times New Roman"/>
                          <a:cs typeface="Times New Roman"/>
                        </a:rPr>
                        <a:t>Security &amp; Livelihoods</a:t>
                      </a:r>
                      <a:endParaRPr lang="en-AU" sz="1800" dirty="0">
                        <a:latin typeface="Calibri"/>
                        <a:ea typeface="Calibri"/>
                        <a:cs typeface="Times New Roman"/>
                      </a:endParaRPr>
                    </a:p>
                  </a:txBody>
                  <a:tcPr marL="111940" marR="111940" marT="0" marB="0" anchor="b">
                    <a:lnL>
                      <a:noFill/>
                    </a:lnL>
                    <a:lnR>
                      <a:noFill/>
                    </a:lnR>
                    <a:lnT>
                      <a:noFill/>
                    </a:lnT>
                    <a:lnB>
                      <a:noFill/>
                    </a:lnB>
                  </a:tcPr>
                </a:tc>
              </a:tr>
              <a:tr h="400495">
                <a:tc>
                  <a:txBody>
                    <a:bodyPr/>
                    <a:lstStyle/>
                    <a:p>
                      <a:pPr>
                        <a:lnSpc>
                          <a:spcPct val="115000"/>
                        </a:lnSpc>
                        <a:spcAft>
                          <a:spcPts val="0"/>
                        </a:spcAft>
                      </a:pPr>
                      <a:r>
                        <a:rPr lang="en-AU" sz="2300" b="1">
                          <a:solidFill>
                            <a:srgbClr val="FFFFFF"/>
                          </a:solidFill>
                          <a:latin typeface="Calibri"/>
                          <a:ea typeface="Times New Roman"/>
                          <a:cs typeface="Times New Roman"/>
                        </a:rPr>
                        <a:t>Agencies</a:t>
                      </a:r>
                      <a:endParaRPr lang="en-AU" sz="1800">
                        <a:latin typeface="Calibri"/>
                        <a:ea typeface="Calibri"/>
                        <a:cs typeface="Times New Roman"/>
                      </a:endParaRPr>
                    </a:p>
                  </a:txBody>
                  <a:tcPr marL="111940" marR="111940" marT="0" marB="0" anchor="b">
                    <a:lnL>
                      <a:noFill/>
                    </a:lnL>
                    <a:lnR>
                      <a:noFill/>
                    </a:lnR>
                    <a:lnT>
                      <a:noFill/>
                    </a:lnT>
                    <a:lnB>
                      <a:noFill/>
                    </a:lnB>
                    <a:solidFill>
                      <a:srgbClr val="538ED5"/>
                    </a:solidFill>
                  </a:tcPr>
                </a:tc>
              </a:tr>
              <a:tr h="314675">
                <a:tc>
                  <a:txBody>
                    <a:bodyPr/>
                    <a:lstStyle/>
                    <a:p>
                      <a:pPr>
                        <a:lnSpc>
                          <a:spcPct val="115000"/>
                        </a:lnSpc>
                        <a:spcAft>
                          <a:spcPts val="0"/>
                        </a:spcAft>
                      </a:pPr>
                      <a:r>
                        <a:rPr lang="en-AU" sz="1800" b="1">
                          <a:solidFill>
                            <a:srgbClr val="000000"/>
                          </a:solidFill>
                          <a:latin typeface="Calibri"/>
                          <a:ea typeface="Times New Roman"/>
                          <a:cs typeface="Times New Roman"/>
                        </a:rPr>
                        <a:t>Government Lead  </a:t>
                      </a:r>
                      <a:endParaRPr lang="en-AU" sz="1800">
                        <a:latin typeface="Calibri"/>
                        <a:ea typeface="Calibri"/>
                        <a:cs typeface="Times New Roman"/>
                      </a:endParaRPr>
                    </a:p>
                  </a:txBody>
                  <a:tcPr marL="111940" marR="111940" marT="0" marB="0" anchor="b">
                    <a:lnL>
                      <a:noFill/>
                    </a:lnL>
                    <a:lnR>
                      <a:noFill/>
                    </a:lnR>
                    <a:lnT>
                      <a:noFill/>
                    </a:lnT>
                    <a:lnB>
                      <a:noFill/>
                    </a:lnB>
                    <a:solidFill>
                      <a:srgbClr val="DBE5F1"/>
                    </a:solidFill>
                  </a:tcPr>
                </a:tc>
              </a:tr>
              <a:tr h="314675">
                <a:tc>
                  <a:txBody>
                    <a:bodyPr/>
                    <a:lstStyle/>
                    <a:p>
                      <a:pPr>
                        <a:lnSpc>
                          <a:spcPct val="115000"/>
                        </a:lnSpc>
                        <a:spcAft>
                          <a:spcPts val="0"/>
                        </a:spcAft>
                      </a:pPr>
                      <a:r>
                        <a:rPr lang="en-AU" sz="1800" dirty="0" smtClean="0">
                          <a:solidFill>
                            <a:srgbClr val="000000"/>
                          </a:solidFill>
                          <a:latin typeface="Calibri"/>
                          <a:ea typeface="Times New Roman"/>
                          <a:cs typeface="Times New Roman"/>
                        </a:rPr>
                        <a:t>Ministry of Agriculture, Fisheries &amp; Forests</a:t>
                      </a:r>
                      <a:endParaRPr lang="en-AU" sz="1800" dirty="0">
                        <a:latin typeface="Calibri"/>
                        <a:ea typeface="Calibri"/>
                        <a:cs typeface="Times New Roman"/>
                      </a:endParaRPr>
                    </a:p>
                  </a:txBody>
                  <a:tcPr marL="111940" marR="111940" marT="0" marB="0" anchor="b">
                    <a:lnL>
                      <a:noFill/>
                    </a:lnL>
                    <a:lnR>
                      <a:noFill/>
                    </a:lnR>
                    <a:lnT>
                      <a:noFill/>
                    </a:lnT>
                    <a:lnB>
                      <a:noFill/>
                    </a:lnB>
                  </a:tcPr>
                </a:tc>
              </a:tr>
              <a:tr h="314675">
                <a:tc>
                  <a:txBody>
                    <a:bodyPr/>
                    <a:lstStyle/>
                    <a:p>
                      <a:pPr>
                        <a:lnSpc>
                          <a:spcPct val="115000"/>
                        </a:lnSpc>
                        <a:spcAft>
                          <a:spcPts val="0"/>
                        </a:spcAft>
                      </a:pPr>
                      <a:r>
                        <a:rPr lang="en-AU" sz="1800" b="1" dirty="0">
                          <a:solidFill>
                            <a:srgbClr val="000000"/>
                          </a:solidFill>
                          <a:latin typeface="Calibri"/>
                          <a:ea typeface="Times New Roman"/>
                          <a:cs typeface="Times New Roman"/>
                        </a:rPr>
                        <a:t>Co-Lead</a:t>
                      </a:r>
                      <a:endParaRPr lang="en-AU" sz="1800" dirty="0">
                        <a:latin typeface="Calibri"/>
                        <a:ea typeface="Calibri"/>
                        <a:cs typeface="Times New Roman"/>
                      </a:endParaRPr>
                    </a:p>
                  </a:txBody>
                  <a:tcPr marL="111940" marR="111940" marT="0" marB="0" anchor="b">
                    <a:lnL>
                      <a:noFill/>
                    </a:lnL>
                    <a:lnR>
                      <a:noFill/>
                    </a:lnR>
                    <a:lnT>
                      <a:noFill/>
                    </a:lnT>
                    <a:lnB>
                      <a:noFill/>
                    </a:lnB>
                    <a:solidFill>
                      <a:srgbClr val="DBE5F1"/>
                    </a:solidFill>
                  </a:tcPr>
                </a:tc>
              </a:tr>
              <a:tr h="314675">
                <a:tc>
                  <a:txBody>
                    <a:bodyPr/>
                    <a:lstStyle/>
                    <a:p>
                      <a:pPr>
                        <a:lnSpc>
                          <a:spcPct val="115000"/>
                        </a:lnSpc>
                        <a:spcAft>
                          <a:spcPts val="0"/>
                        </a:spcAft>
                      </a:pPr>
                      <a:r>
                        <a:rPr lang="en-AU" sz="1800" dirty="0" err="1">
                          <a:solidFill>
                            <a:srgbClr val="000000"/>
                          </a:solidFill>
                          <a:latin typeface="Calibri"/>
                          <a:ea typeface="Times New Roman"/>
                          <a:cs typeface="Times New Roman"/>
                        </a:rPr>
                        <a:t>MoH</a:t>
                      </a:r>
                      <a:r>
                        <a:rPr lang="en-AU" sz="1800" dirty="0">
                          <a:solidFill>
                            <a:srgbClr val="000000"/>
                          </a:solidFill>
                          <a:latin typeface="Calibri"/>
                          <a:ea typeface="Times New Roman"/>
                          <a:cs typeface="Times New Roman"/>
                        </a:rPr>
                        <a:t> </a:t>
                      </a:r>
                      <a:r>
                        <a:rPr lang="en-AU" sz="1800" dirty="0" smtClean="0">
                          <a:solidFill>
                            <a:srgbClr val="000000"/>
                          </a:solidFill>
                          <a:latin typeface="Calibri"/>
                          <a:ea typeface="Times New Roman"/>
                          <a:cs typeface="Times New Roman"/>
                        </a:rPr>
                        <a:t>?  </a:t>
                      </a:r>
                      <a:r>
                        <a:rPr lang="en-AU" sz="1800" dirty="0">
                          <a:solidFill>
                            <a:srgbClr val="000000"/>
                          </a:solidFill>
                          <a:latin typeface="Calibri"/>
                          <a:ea typeface="Times New Roman"/>
                          <a:cs typeface="Times New Roman"/>
                        </a:rPr>
                        <a:t>FAO</a:t>
                      </a:r>
                      <a:r>
                        <a:rPr lang="en-AU" sz="1800" dirty="0" smtClean="0">
                          <a:solidFill>
                            <a:srgbClr val="000000"/>
                          </a:solidFill>
                          <a:latin typeface="Calibri"/>
                          <a:ea typeface="Times New Roman"/>
                          <a:cs typeface="Times New Roman"/>
                        </a:rPr>
                        <a:t>?  UNDP?</a:t>
                      </a:r>
                      <a:endParaRPr lang="en-AU" sz="1800" dirty="0">
                        <a:latin typeface="Calibri"/>
                        <a:ea typeface="Calibri"/>
                        <a:cs typeface="Times New Roman"/>
                      </a:endParaRPr>
                    </a:p>
                  </a:txBody>
                  <a:tcPr marL="111940" marR="111940" marT="0" marB="0" anchor="b">
                    <a:lnL>
                      <a:noFill/>
                    </a:lnL>
                    <a:lnR>
                      <a:noFill/>
                    </a:lnR>
                    <a:lnT>
                      <a:noFill/>
                    </a:lnT>
                    <a:lnB>
                      <a:noFill/>
                    </a:lnB>
                  </a:tcPr>
                </a:tc>
              </a:tr>
              <a:tr h="314675">
                <a:tc>
                  <a:txBody>
                    <a:bodyPr/>
                    <a:lstStyle/>
                    <a:p>
                      <a:pPr>
                        <a:lnSpc>
                          <a:spcPct val="115000"/>
                        </a:lnSpc>
                        <a:spcAft>
                          <a:spcPts val="0"/>
                        </a:spcAft>
                      </a:pPr>
                      <a:r>
                        <a:rPr lang="en-AU" sz="1800" b="1">
                          <a:solidFill>
                            <a:srgbClr val="000000"/>
                          </a:solidFill>
                          <a:latin typeface="Calibri"/>
                          <a:ea typeface="Times New Roman"/>
                          <a:cs typeface="Times New Roman"/>
                        </a:rPr>
                        <a:t>Key Partners</a:t>
                      </a:r>
                      <a:endParaRPr lang="en-AU" sz="1800">
                        <a:latin typeface="Calibri"/>
                        <a:ea typeface="Calibri"/>
                        <a:cs typeface="Times New Roman"/>
                      </a:endParaRPr>
                    </a:p>
                  </a:txBody>
                  <a:tcPr marL="111940" marR="111940" marT="0" marB="0" anchor="b">
                    <a:lnL>
                      <a:noFill/>
                    </a:lnL>
                    <a:lnR>
                      <a:noFill/>
                    </a:lnR>
                    <a:lnT>
                      <a:noFill/>
                    </a:lnT>
                    <a:lnB>
                      <a:noFill/>
                    </a:lnB>
                    <a:solidFill>
                      <a:srgbClr val="DBE5F1"/>
                    </a:solidFill>
                  </a:tcPr>
                </a:tc>
              </a:tr>
              <a:tr h="314675">
                <a:tc>
                  <a:txBody>
                    <a:bodyPr/>
                    <a:lstStyle/>
                    <a:p>
                      <a:pPr>
                        <a:lnSpc>
                          <a:spcPct val="115000"/>
                        </a:lnSpc>
                        <a:spcAft>
                          <a:spcPts val="0"/>
                        </a:spcAft>
                      </a:pPr>
                      <a:r>
                        <a:rPr lang="en-AU" sz="1800">
                          <a:solidFill>
                            <a:srgbClr val="000000"/>
                          </a:solidFill>
                          <a:latin typeface="Calibri"/>
                          <a:ea typeface="Times New Roman"/>
                          <a:cs typeface="Times New Roman"/>
                        </a:rPr>
                        <a:t>Ministry of Health</a:t>
                      </a:r>
                      <a:endParaRPr lang="en-AU" sz="1800">
                        <a:latin typeface="Calibri"/>
                        <a:ea typeface="Calibri"/>
                        <a:cs typeface="Times New Roman"/>
                      </a:endParaRPr>
                    </a:p>
                  </a:txBody>
                  <a:tcPr marL="111940" marR="111940" marT="0" marB="0" anchor="b">
                    <a:lnL>
                      <a:noFill/>
                    </a:lnL>
                    <a:lnR>
                      <a:noFill/>
                    </a:lnR>
                    <a:lnT>
                      <a:noFill/>
                    </a:lnT>
                    <a:lnB>
                      <a:noFill/>
                    </a:lnB>
                  </a:tcPr>
                </a:tc>
              </a:tr>
              <a:tr h="314675">
                <a:tc>
                  <a:txBody>
                    <a:bodyPr/>
                    <a:lstStyle/>
                    <a:p>
                      <a:pPr>
                        <a:lnSpc>
                          <a:spcPct val="115000"/>
                        </a:lnSpc>
                        <a:spcAft>
                          <a:spcPts val="0"/>
                        </a:spcAft>
                      </a:pPr>
                      <a:r>
                        <a:rPr lang="en-AU" sz="1800">
                          <a:solidFill>
                            <a:srgbClr val="000000"/>
                          </a:solidFill>
                          <a:latin typeface="Calibri"/>
                          <a:ea typeface="Times New Roman"/>
                          <a:cs typeface="Times New Roman"/>
                        </a:rPr>
                        <a:t>Ministry of Provincial Development - Divisional Offices</a:t>
                      </a:r>
                      <a:endParaRPr lang="en-AU" sz="1800">
                        <a:latin typeface="Calibri"/>
                        <a:ea typeface="Calibri"/>
                        <a:cs typeface="Times New Roman"/>
                      </a:endParaRPr>
                    </a:p>
                  </a:txBody>
                  <a:tcPr marL="111940" marR="111940" marT="0" marB="0" anchor="b">
                    <a:lnL>
                      <a:noFill/>
                    </a:lnL>
                    <a:lnR>
                      <a:noFill/>
                    </a:lnR>
                    <a:lnT>
                      <a:noFill/>
                    </a:lnT>
                    <a:lnB>
                      <a:noFill/>
                    </a:lnB>
                  </a:tcPr>
                </a:tc>
              </a:tr>
              <a:tr h="314675">
                <a:tc>
                  <a:txBody>
                    <a:bodyPr/>
                    <a:lstStyle/>
                    <a:p>
                      <a:pPr>
                        <a:lnSpc>
                          <a:spcPct val="115000"/>
                        </a:lnSpc>
                        <a:spcAft>
                          <a:spcPts val="0"/>
                        </a:spcAft>
                      </a:pPr>
                      <a:r>
                        <a:rPr lang="en-AU" sz="1800" dirty="0">
                          <a:solidFill>
                            <a:srgbClr val="000000"/>
                          </a:solidFill>
                          <a:latin typeface="Calibri"/>
                          <a:ea typeface="Times New Roman"/>
                          <a:cs typeface="Times New Roman"/>
                        </a:rPr>
                        <a:t>Department of Fisheries and Forests</a:t>
                      </a:r>
                      <a:endParaRPr lang="en-AU" sz="1800" dirty="0">
                        <a:latin typeface="Calibri"/>
                        <a:ea typeface="Calibri"/>
                        <a:cs typeface="Times New Roman"/>
                      </a:endParaRPr>
                    </a:p>
                  </a:txBody>
                  <a:tcPr marL="111940" marR="111940" marT="0" marB="0" anchor="b">
                    <a:lnL>
                      <a:noFill/>
                    </a:lnL>
                    <a:lnR>
                      <a:noFill/>
                    </a:lnR>
                    <a:lnT>
                      <a:noFill/>
                    </a:lnT>
                    <a:lnB>
                      <a:noFill/>
                    </a:lnB>
                  </a:tcPr>
                </a:tc>
              </a:tr>
              <a:tr h="314675">
                <a:tc>
                  <a:txBody>
                    <a:bodyPr/>
                    <a:lstStyle/>
                    <a:p>
                      <a:pPr>
                        <a:lnSpc>
                          <a:spcPct val="115000"/>
                        </a:lnSpc>
                        <a:spcAft>
                          <a:spcPts val="0"/>
                        </a:spcAft>
                      </a:pPr>
                      <a:r>
                        <a:rPr lang="en-AU" sz="1800">
                          <a:solidFill>
                            <a:srgbClr val="000000"/>
                          </a:solidFill>
                          <a:latin typeface="Calibri"/>
                          <a:ea typeface="Times New Roman"/>
                          <a:cs typeface="Times New Roman"/>
                        </a:rPr>
                        <a:t>NDMO</a:t>
                      </a:r>
                      <a:endParaRPr lang="en-AU" sz="1800">
                        <a:latin typeface="Calibri"/>
                        <a:ea typeface="Calibri"/>
                        <a:cs typeface="Times New Roman"/>
                      </a:endParaRPr>
                    </a:p>
                  </a:txBody>
                  <a:tcPr marL="111940" marR="111940" marT="0" marB="0" anchor="b">
                    <a:lnL>
                      <a:noFill/>
                    </a:lnL>
                    <a:lnR>
                      <a:noFill/>
                    </a:lnR>
                    <a:lnT>
                      <a:noFill/>
                    </a:lnT>
                    <a:lnB>
                      <a:noFill/>
                    </a:lnB>
                  </a:tcPr>
                </a:tc>
              </a:tr>
              <a:tr h="314675">
                <a:tc>
                  <a:txBody>
                    <a:bodyPr/>
                    <a:lstStyle/>
                    <a:p>
                      <a:pPr>
                        <a:lnSpc>
                          <a:spcPct val="115000"/>
                        </a:lnSpc>
                        <a:spcAft>
                          <a:spcPts val="0"/>
                        </a:spcAft>
                      </a:pPr>
                      <a:r>
                        <a:rPr lang="en-AU" sz="1800">
                          <a:solidFill>
                            <a:srgbClr val="000000"/>
                          </a:solidFill>
                          <a:latin typeface="Calibri"/>
                          <a:ea typeface="Times New Roman"/>
                          <a:cs typeface="Times New Roman"/>
                        </a:rPr>
                        <a:t>SPC</a:t>
                      </a:r>
                      <a:endParaRPr lang="en-AU" sz="1800">
                        <a:latin typeface="Calibri"/>
                        <a:ea typeface="Calibri"/>
                        <a:cs typeface="Times New Roman"/>
                      </a:endParaRPr>
                    </a:p>
                  </a:txBody>
                  <a:tcPr marL="111940" marR="111940" marT="0" marB="0" anchor="b">
                    <a:lnL>
                      <a:noFill/>
                    </a:lnL>
                    <a:lnR>
                      <a:noFill/>
                    </a:lnR>
                    <a:lnT>
                      <a:noFill/>
                    </a:lnT>
                    <a:lnB>
                      <a:noFill/>
                    </a:lnB>
                  </a:tcPr>
                </a:tc>
              </a:tr>
              <a:tr h="314675">
                <a:tc>
                  <a:txBody>
                    <a:bodyPr/>
                    <a:lstStyle/>
                    <a:p>
                      <a:pPr>
                        <a:lnSpc>
                          <a:spcPct val="115000"/>
                        </a:lnSpc>
                        <a:spcAft>
                          <a:spcPts val="0"/>
                        </a:spcAft>
                      </a:pPr>
                      <a:r>
                        <a:rPr lang="en-AU" sz="1800">
                          <a:solidFill>
                            <a:srgbClr val="000000"/>
                          </a:solidFill>
                          <a:latin typeface="Calibri"/>
                          <a:ea typeface="Times New Roman"/>
                          <a:cs typeface="Times New Roman"/>
                        </a:rPr>
                        <a:t>Agriculture Marketing Authority</a:t>
                      </a:r>
                      <a:endParaRPr lang="en-AU" sz="1800">
                        <a:latin typeface="Calibri"/>
                        <a:ea typeface="Calibri"/>
                        <a:cs typeface="Times New Roman"/>
                      </a:endParaRPr>
                    </a:p>
                  </a:txBody>
                  <a:tcPr marL="111940" marR="111940" marT="0" marB="0" anchor="b">
                    <a:lnL>
                      <a:noFill/>
                    </a:lnL>
                    <a:lnR>
                      <a:noFill/>
                    </a:lnR>
                    <a:lnT>
                      <a:noFill/>
                    </a:lnT>
                    <a:lnB>
                      <a:noFill/>
                    </a:lnB>
                  </a:tcPr>
                </a:tc>
              </a:tr>
              <a:tr h="314675">
                <a:tc>
                  <a:txBody>
                    <a:bodyPr/>
                    <a:lstStyle/>
                    <a:p>
                      <a:pPr>
                        <a:lnSpc>
                          <a:spcPct val="115000"/>
                        </a:lnSpc>
                        <a:spcAft>
                          <a:spcPts val="0"/>
                        </a:spcAft>
                      </a:pPr>
                      <a:r>
                        <a:rPr lang="en-AU" sz="1800">
                          <a:solidFill>
                            <a:srgbClr val="000000"/>
                          </a:solidFill>
                          <a:latin typeface="Calibri"/>
                          <a:ea typeface="Times New Roman"/>
                          <a:cs typeface="Times New Roman"/>
                        </a:rPr>
                        <a:t>SPNDNS</a:t>
                      </a:r>
                      <a:endParaRPr lang="en-AU" sz="1800">
                        <a:latin typeface="Calibri"/>
                        <a:ea typeface="Calibri"/>
                        <a:cs typeface="Times New Roman"/>
                      </a:endParaRPr>
                    </a:p>
                  </a:txBody>
                  <a:tcPr marL="111940" marR="111940" marT="0" marB="0" anchor="b">
                    <a:lnL>
                      <a:noFill/>
                    </a:lnL>
                    <a:lnR>
                      <a:noFill/>
                    </a:lnR>
                    <a:lnT>
                      <a:noFill/>
                    </a:lnT>
                    <a:lnB>
                      <a:noFill/>
                    </a:lnB>
                  </a:tcPr>
                </a:tc>
              </a:tr>
              <a:tr h="314675">
                <a:tc>
                  <a:txBody>
                    <a:bodyPr/>
                    <a:lstStyle/>
                    <a:p>
                      <a:pPr>
                        <a:lnSpc>
                          <a:spcPct val="115000"/>
                        </a:lnSpc>
                        <a:spcAft>
                          <a:spcPts val="0"/>
                        </a:spcAft>
                      </a:pPr>
                      <a:r>
                        <a:rPr lang="en-AU" sz="1800">
                          <a:solidFill>
                            <a:srgbClr val="000000"/>
                          </a:solidFill>
                          <a:latin typeface="Calibri"/>
                          <a:ea typeface="Times New Roman"/>
                          <a:cs typeface="Times New Roman"/>
                        </a:rPr>
                        <a:t>International Funding for Agricultural Development</a:t>
                      </a:r>
                      <a:endParaRPr lang="en-AU" sz="1800">
                        <a:latin typeface="Calibri"/>
                        <a:ea typeface="Calibri"/>
                        <a:cs typeface="Times New Roman"/>
                      </a:endParaRPr>
                    </a:p>
                  </a:txBody>
                  <a:tcPr marL="111940" marR="111940" marT="0" marB="0" anchor="b">
                    <a:lnL>
                      <a:noFill/>
                    </a:lnL>
                    <a:lnR>
                      <a:noFill/>
                    </a:lnR>
                    <a:lnT>
                      <a:noFill/>
                    </a:lnT>
                    <a:lnB>
                      <a:noFill/>
                    </a:lnB>
                  </a:tcPr>
                </a:tc>
              </a:tr>
              <a:tr h="314675">
                <a:tc>
                  <a:txBody>
                    <a:bodyPr/>
                    <a:lstStyle/>
                    <a:p>
                      <a:pPr>
                        <a:lnSpc>
                          <a:spcPct val="115000"/>
                        </a:lnSpc>
                        <a:spcAft>
                          <a:spcPts val="0"/>
                        </a:spcAft>
                      </a:pPr>
                      <a:r>
                        <a:rPr lang="en-AU" sz="1800">
                          <a:solidFill>
                            <a:srgbClr val="000000"/>
                          </a:solidFill>
                          <a:latin typeface="Calibri"/>
                          <a:ea typeface="Times New Roman"/>
                          <a:cs typeface="Times New Roman"/>
                        </a:rPr>
                        <a:t>Taiwan Technical Mission</a:t>
                      </a:r>
                      <a:endParaRPr lang="en-AU" sz="1800">
                        <a:latin typeface="Calibri"/>
                        <a:ea typeface="Calibri"/>
                        <a:cs typeface="Times New Roman"/>
                      </a:endParaRPr>
                    </a:p>
                  </a:txBody>
                  <a:tcPr marL="111940" marR="111940" marT="0" marB="0" anchor="b">
                    <a:lnL>
                      <a:noFill/>
                    </a:lnL>
                    <a:lnR>
                      <a:noFill/>
                    </a:lnR>
                    <a:lnT>
                      <a:noFill/>
                    </a:lnT>
                    <a:lnB>
                      <a:noFill/>
                    </a:lnB>
                  </a:tcPr>
                </a:tc>
              </a:tr>
              <a:tr h="314675">
                <a:tc>
                  <a:txBody>
                    <a:bodyPr/>
                    <a:lstStyle/>
                    <a:p>
                      <a:pPr>
                        <a:lnSpc>
                          <a:spcPct val="115000"/>
                        </a:lnSpc>
                        <a:spcAft>
                          <a:spcPts val="0"/>
                        </a:spcAft>
                      </a:pPr>
                      <a:r>
                        <a:rPr lang="en-AU" sz="1800">
                          <a:solidFill>
                            <a:srgbClr val="000000"/>
                          </a:solidFill>
                          <a:latin typeface="Calibri"/>
                          <a:ea typeface="Times New Roman"/>
                          <a:cs typeface="Times New Roman"/>
                        </a:rPr>
                        <a:t>ADRA</a:t>
                      </a:r>
                      <a:endParaRPr lang="en-AU" sz="1800">
                        <a:latin typeface="Calibri"/>
                        <a:ea typeface="Calibri"/>
                        <a:cs typeface="Times New Roman"/>
                      </a:endParaRPr>
                    </a:p>
                  </a:txBody>
                  <a:tcPr marL="111940" marR="111940" marT="0" marB="0" anchor="b">
                    <a:lnL>
                      <a:noFill/>
                    </a:lnL>
                    <a:lnR>
                      <a:noFill/>
                    </a:lnR>
                    <a:lnT>
                      <a:noFill/>
                    </a:lnT>
                    <a:lnB>
                      <a:noFill/>
                    </a:lnB>
                  </a:tcPr>
                </a:tc>
              </a:tr>
              <a:tr h="314675">
                <a:tc>
                  <a:txBody>
                    <a:bodyPr/>
                    <a:lstStyle/>
                    <a:p>
                      <a:pPr>
                        <a:lnSpc>
                          <a:spcPct val="115000"/>
                        </a:lnSpc>
                        <a:spcAft>
                          <a:spcPts val="0"/>
                        </a:spcAft>
                      </a:pPr>
                      <a:r>
                        <a:rPr lang="en-AU" sz="1800">
                          <a:solidFill>
                            <a:srgbClr val="000000"/>
                          </a:solidFill>
                          <a:latin typeface="Calibri"/>
                          <a:ea typeface="Times New Roman"/>
                          <a:cs typeface="Times New Roman"/>
                        </a:rPr>
                        <a:t>National Food and Nutrition Centre</a:t>
                      </a:r>
                      <a:endParaRPr lang="en-AU" sz="1800">
                        <a:latin typeface="Calibri"/>
                        <a:ea typeface="Calibri"/>
                        <a:cs typeface="Times New Roman"/>
                      </a:endParaRPr>
                    </a:p>
                  </a:txBody>
                  <a:tcPr marL="111940" marR="111940" marT="0" marB="0" anchor="b">
                    <a:lnL>
                      <a:noFill/>
                    </a:lnL>
                    <a:lnR>
                      <a:noFill/>
                    </a:lnR>
                    <a:lnT>
                      <a:noFill/>
                    </a:lnT>
                    <a:lnB>
                      <a:noFill/>
                    </a:lnB>
                  </a:tcPr>
                </a:tc>
              </a:tr>
              <a:tr h="314675">
                <a:tc>
                  <a:txBody>
                    <a:bodyPr/>
                    <a:lstStyle/>
                    <a:p>
                      <a:pPr>
                        <a:lnSpc>
                          <a:spcPct val="115000"/>
                        </a:lnSpc>
                        <a:spcAft>
                          <a:spcPts val="0"/>
                        </a:spcAft>
                      </a:pPr>
                      <a:r>
                        <a:rPr lang="en-AU" sz="1800">
                          <a:solidFill>
                            <a:srgbClr val="000000"/>
                          </a:solidFill>
                          <a:latin typeface="Calibri"/>
                          <a:ea typeface="Times New Roman"/>
                          <a:cs typeface="Times New Roman"/>
                        </a:rPr>
                        <a:t>Natures Way</a:t>
                      </a:r>
                      <a:endParaRPr lang="en-AU" sz="1800">
                        <a:latin typeface="Calibri"/>
                        <a:ea typeface="Calibri"/>
                        <a:cs typeface="Times New Roman"/>
                      </a:endParaRPr>
                    </a:p>
                  </a:txBody>
                  <a:tcPr marL="111940" marR="111940" marT="0" marB="0" anchor="b">
                    <a:lnL>
                      <a:noFill/>
                    </a:lnL>
                    <a:lnR>
                      <a:noFill/>
                    </a:lnR>
                    <a:lnT>
                      <a:noFill/>
                    </a:lnT>
                    <a:lnB>
                      <a:noFill/>
                    </a:lnB>
                  </a:tcPr>
                </a:tc>
              </a:tr>
              <a:tr h="314675">
                <a:tc>
                  <a:txBody>
                    <a:bodyPr/>
                    <a:lstStyle/>
                    <a:p>
                      <a:pPr>
                        <a:lnSpc>
                          <a:spcPct val="115000"/>
                        </a:lnSpc>
                        <a:spcAft>
                          <a:spcPts val="0"/>
                        </a:spcAft>
                      </a:pPr>
                      <a:r>
                        <a:rPr lang="en-AU" sz="1800">
                          <a:solidFill>
                            <a:srgbClr val="000000"/>
                          </a:solidFill>
                          <a:latin typeface="Calibri"/>
                          <a:ea typeface="Times New Roman"/>
                          <a:cs typeface="Times New Roman"/>
                        </a:rPr>
                        <a:t>Fiji Crop and Livestock Council</a:t>
                      </a:r>
                      <a:endParaRPr lang="en-AU" sz="1800">
                        <a:latin typeface="Calibri"/>
                        <a:ea typeface="Calibri"/>
                        <a:cs typeface="Times New Roman"/>
                      </a:endParaRPr>
                    </a:p>
                  </a:txBody>
                  <a:tcPr marL="111940" marR="111940" marT="0" marB="0" anchor="b">
                    <a:lnL>
                      <a:noFill/>
                    </a:lnL>
                    <a:lnR>
                      <a:noFill/>
                    </a:lnR>
                    <a:lnT>
                      <a:noFill/>
                    </a:lnT>
                    <a:lnB>
                      <a:noFill/>
                    </a:lnB>
                  </a:tcPr>
                </a:tc>
              </a:tr>
              <a:tr h="314675">
                <a:tc>
                  <a:txBody>
                    <a:bodyPr/>
                    <a:lstStyle/>
                    <a:p>
                      <a:pPr>
                        <a:lnSpc>
                          <a:spcPct val="115000"/>
                        </a:lnSpc>
                        <a:spcAft>
                          <a:spcPts val="0"/>
                        </a:spcAft>
                      </a:pPr>
                      <a:r>
                        <a:rPr lang="en-AU" sz="1800">
                          <a:solidFill>
                            <a:srgbClr val="000000"/>
                          </a:solidFill>
                          <a:latin typeface="Calibri"/>
                          <a:ea typeface="Times New Roman"/>
                          <a:cs typeface="Times New Roman"/>
                        </a:rPr>
                        <a:t>Commercial Stat. Auth. (FSC, Rewa Rice, FMIB)</a:t>
                      </a:r>
                      <a:endParaRPr lang="en-AU" sz="1800">
                        <a:latin typeface="Calibri"/>
                        <a:ea typeface="Calibri"/>
                        <a:cs typeface="Times New Roman"/>
                      </a:endParaRPr>
                    </a:p>
                  </a:txBody>
                  <a:tcPr marL="111940" marR="111940" marT="0" marB="0" anchor="b">
                    <a:lnL>
                      <a:noFill/>
                    </a:lnL>
                    <a:lnR>
                      <a:noFill/>
                    </a:lnR>
                    <a:lnT>
                      <a:noFill/>
                    </a:lnT>
                    <a:lnB>
                      <a:noFill/>
                    </a:lnB>
                  </a:tcPr>
                </a:tc>
              </a:tr>
              <a:tr h="314675">
                <a:tc>
                  <a:txBody>
                    <a:bodyPr/>
                    <a:lstStyle/>
                    <a:p>
                      <a:pPr>
                        <a:lnSpc>
                          <a:spcPct val="115000"/>
                        </a:lnSpc>
                        <a:spcAft>
                          <a:spcPts val="0"/>
                        </a:spcAft>
                      </a:pPr>
                      <a:r>
                        <a:rPr lang="en-AU" sz="1800" dirty="0" err="1" smtClean="0">
                          <a:solidFill>
                            <a:srgbClr val="000000"/>
                          </a:solidFill>
                          <a:latin typeface="Calibri"/>
                          <a:ea typeface="Times New Roman"/>
                          <a:cs typeface="Times New Roman"/>
                        </a:rPr>
                        <a:t>AusAID</a:t>
                      </a:r>
                      <a:r>
                        <a:rPr lang="en-AU" sz="1800" dirty="0" smtClean="0">
                          <a:solidFill>
                            <a:srgbClr val="000000"/>
                          </a:solidFill>
                          <a:latin typeface="Calibri"/>
                          <a:ea typeface="Times New Roman"/>
                          <a:cs typeface="Times New Roman"/>
                        </a:rPr>
                        <a:t>, NZAID</a:t>
                      </a:r>
                      <a:endParaRPr lang="en-AU" sz="1800" dirty="0">
                        <a:latin typeface="Calibri"/>
                        <a:ea typeface="Calibri"/>
                        <a:cs typeface="Times New Roman"/>
                      </a:endParaRPr>
                    </a:p>
                  </a:txBody>
                  <a:tcPr marL="111940" marR="111940" marT="0" marB="0" anchor="b">
                    <a:lnL>
                      <a:noFill/>
                    </a:lnL>
                    <a:lnR>
                      <a:noFill/>
                    </a:lnR>
                    <a:lnT>
                      <a:noFill/>
                    </a:lnT>
                    <a:lnB>
                      <a:noFill/>
                    </a:lnB>
                  </a:tcPr>
                </a:tc>
              </a:tr>
            </a:tbl>
          </a:graphicData>
        </a:graphic>
      </p:graphicFrame>
      <p:sp>
        <p:nvSpPr>
          <p:cNvPr id="24577" name="Rectangle 1"/>
          <p:cNvSpPr>
            <a:spLocks noChangeArrowheads="1"/>
          </p:cNvSpPr>
          <p:nvPr/>
        </p:nvSpPr>
        <p:spPr bwMode="auto">
          <a:xfrm>
            <a:off x="0" y="0"/>
            <a:ext cx="128016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7192888" y="1210062"/>
            <a:ext cx="4608512" cy="6001643"/>
          </a:xfrm>
          <a:prstGeom prst="rect">
            <a:avLst/>
          </a:prstGeom>
          <a:noFill/>
        </p:spPr>
        <p:txBody>
          <a:bodyPr wrap="square" rtlCol="0">
            <a:spAutoFit/>
          </a:bodyPr>
          <a:lstStyle/>
          <a:p>
            <a:r>
              <a:rPr lang="en-AU" sz="2400" dirty="0" smtClean="0"/>
              <a:t>The goal of the </a:t>
            </a:r>
            <a:r>
              <a:rPr lang="en-AU" sz="2400" b="1" dirty="0" smtClean="0"/>
              <a:t>Food Security Cluster</a:t>
            </a:r>
            <a:r>
              <a:rPr lang="en-AU" sz="2400" dirty="0" smtClean="0"/>
              <a:t> is to plan and implement proportionate, appropriate and timely food security responses in humanitarian crisis situations.  In particular, to help ensure that food assistance and agricultural livelihood-based programmes are linked as part of a coordinated response.</a:t>
            </a:r>
          </a:p>
          <a:p>
            <a:r>
              <a:rPr lang="en-AU" sz="2400" dirty="0" smtClean="0"/>
              <a:t>The Food Security Cluster integrates food aid, agricultural issues and other livelihood interventions.</a:t>
            </a:r>
          </a:p>
          <a:p>
            <a:r>
              <a:rPr lang="en-AU" sz="2400" dirty="0" smtClean="0"/>
              <a:t>A Co-Lead needs to be identified for this Cluster.</a:t>
            </a:r>
            <a:endParaRPr lang="en-AU" sz="24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88232" y="667564"/>
          <a:ext cx="4968552" cy="8477254"/>
        </p:xfrm>
        <a:graphic>
          <a:graphicData uri="http://schemas.openxmlformats.org/drawingml/2006/table">
            <a:tbl>
              <a:tblPr/>
              <a:tblGrid>
                <a:gridCol w="4968552"/>
              </a:tblGrid>
              <a:tr h="794731">
                <a:tc>
                  <a:txBody>
                    <a:bodyPr/>
                    <a:lstStyle/>
                    <a:p>
                      <a:pPr marL="622300" indent="-622300">
                        <a:lnSpc>
                          <a:spcPct val="115000"/>
                        </a:lnSpc>
                        <a:spcAft>
                          <a:spcPts val="0"/>
                        </a:spcAft>
                      </a:pPr>
                      <a:r>
                        <a:rPr lang="en-AU" sz="3700" b="1" dirty="0">
                          <a:solidFill>
                            <a:srgbClr val="000000"/>
                          </a:solidFill>
                          <a:latin typeface="Calibri"/>
                          <a:ea typeface="Times New Roman"/>
                          <a:cs typeface="Times New Roman"/>
                        </a:rPr>
                        <a:t>8.  </a:t>
                      </a:r>
                      <a:r>
                        <a:rPr lang="en-AU" sz="3700" b="1" dirty="0" smtClean="0">
                          <a:solidFill>
                            <a:srgbClr val="000000"/>
                          </a:solidFill>
                          <a:latin typeface="Calibri"/>
                          <a:ea typeface="Times New Roman"/>
                          <a:cs typeface="Times New Roman"/>
                        </a:rPr>
                        <a:t>Safety &amp; Protection</a:t>
                      </a:r>
                      <a:endParaRPr lang="en-AU" sz="1500" dirty="0">
                        <a:latin typeface="Calibri"/>
                        <a:ea typeface="Calibri"/>
                        <a:cs typeface="Times New Roman"/>
                      </a:endParaRPr>
                    </a:p>
                  </a:txBody>
                  <a:tcPr marL="89120" marR="89120" marT="0" marB="0" anchor="b">
                    <a:lnL>
                      <a:noFill/>
                    </a:lnL>
                    <a:lnR>
                      <a:noFill/>
                    </a:lnR>
                    <a:lnT>
                      <a:noFill/>
                    </a:lnT>
                    <a:lnB>
                      <a:noFill/>
                    </a:lnB>
                  </a:tcPr>
                </a:tc>
              </a:tr>
              <a:tr h="318856">
                <a:tc>
                  <a:txBody>
                    <a:bodyPr/>
                    <a:lstStyle/>
                    <a:p>
                      <a:pPr>
                        <a:lnSpc>
                          <a:spcPct val="115000"/>
                        </a:lnSpc>
                        <a:spcAft>
                          <a:spcPts val="0"/>
                        </a:spcAft>
                      </a:pPr>
                      <a:r>
                        <a:rPr lang="en-AU" sz="1700" b="1">
                          <a:solidFill>
                            <a:srgbClr val="FFFFFF"/>
                          </a:solidFill>
                          <a:latin typeface="Calibri"/>
                          <a:ea typeface="Times New Roman"/>
                          <a:cs typeface="Times New Roman"/>
                        </a:rPr>
                        <a:t>Agencies</a:t>
                      </a:r>
                      <a:endParaRPr lang="en-AU" sz="1500">
                        <a:latin typeface="Calibri"/>
                        <a:ea typeface="Calibri"/>
                        <a:cs typeface="Times New Roman"/>
                      </a:endParaRPr>
                    </a:p>
                  </a:txBody>
                  <a:tcPr marL="89120" marR="89120" marT="0" marB="0" anchor="b">
                    <a:lnL>
                      <a:noFill/>
                    </a:lnL>
                    <a:lnR>
                      <a:noFill/>
                    </a:lnR>
                    <a:lnT>
                      <a:noFill/>
                    </a:lnT>
                    <a:lnB>
                      <a:noFill/>
                    </a:lnB>
                    <a:solidFill>
                      <a:srgbClr val="538ED5"/>
                    </a:solidFill>
                  </a:tcPr>
                </a:tc>
              </a:tr>
              <a:tr h="269071">
                <a:tc>
                  <a:txBody>
                    <a:bodyPr/>
                    <a:lstStyle/>
                    <a:p>
                      <a:pPr>
                        <a:lnSpc>
                          <a:spcPct val="115000"/>
                        </a:lnSpc>
                        <a:spcAft>
                          <a:spcPts val="0"/>
                        </a:spcAft>
                      </a:pPr>
                      <a:r>
                        <a:rPr lang="en-AU" sz="1500" b="1">
                          <a:solidFill>
                            <a:srgbClr val="000000"/>
                          </a:solidFill>
                          <a:latin typeface="Calibri"/>
                          <a:ea typeface="Times New Roman"/>
                          <a:cs typeface="Times New Roman"/>
                        </a:rPr>
                        <a:t>Government Lead  </a:t>
                      </a:r>
                      <a:endParaRPr lang="en-AU" sz="1500">
                        <a:latin typeface="Calibri"/>
                        <a:ea typeface="Calibri"/>
                        <a:cs typeface="Times New Roman"/>
                      </a:endParaRPr>
                    </a:p>
                  </a:txBody>
                  <a:tcPr marL="89120" marR="89120" marT="0" marB="0" anchor="b">
                    <a:lnL>
                      <a:noFill/>
                    </a:lnL>
                    <a:lnR>
                      <a:noFill/>
                    </a:lnR>
                    <a:lnT>
                      <a:noFill/>
                    </a:lnT>
                    <a:lnB>
                      <a:noFill/>
                    </a:lnB>
                    <a:solidFill>
                      <a:srgbClr val="DBE5F1"/>
                    </a:solidFill>
                  </a:tcPr>
                </a:tc>
              </a:tr>
              <a:tr h="538143">
                <a:tc>
                  <a:txBody>
                    <a:bodyPr/>
                    <a:lstStyle/>
                    <a:p>
                      <a:pPr>
                        <a:lnSpc>
                          <a:spcPct val="115000"/>
                        </a:lnSpc>
                        <a:spcAft>
                          <a:spcPts val="0"/>
                        </a:spcAft>
                      </a:pPr>
                      <a:r>
                        <a:rPr lang="en-AU" sz="1500" dirty="0" smtClean="0">
                          <a:solidFill>
                            <a:srgbClr val="000000"/>
                          </a:solidFill>
                          <a:latin typeface="Calibri"/>
                          <a:ea typeface="Times New Roman"/>
                          <a:cs typeface="Times New Roman"/>
                        </a:rPr>
                        <a:t>Ministry of  Women, Social</a:t>
                      </a:r>
                      <a:r>
                        <a:rPr lang="en-AU" sz="1500" baseline="0" dirty="0" smtClean="0">
                          <a:solidFill>
                            <a:srgbClr val="000000"/>
                          </a:solidFill>
                          <a:latin typeface="Calibri"/>
                          <a:ea typeface="Times New Roman"/>
                          <a:cs typeface="Times New Roman"/>
                        </a:rPr>
                        <a:t> Welfare &amp; Poverty Alleviation</a:t>
                      </a:r>
                      <a:endParaRPr lang="en-AU" sz="1500" dirty="0">
                        <a:latin typeface="Calibri"/>
                        <a:ea typeface="Calibri"/>
                        <a:cs typeface="Times New Roman"/>
                      </a:endParaRPr>
                    </a:p>
                  </a:txBody>
                  <a:tcPr marL="89120" marR="89120" marT="0" marB="0" anchor="b">
                    <a:lnL>
                      <a:noFill/>
                    </a:lnL>
                    <a:lnR>
                      <a:noFill/>
                    </a:lnR>
                    <a:lnT>
                      <a:noFill/>
                    </a:lnT>
                    <a:lnB>
                      <a:noFill/>
                    </a:lnB>
                  </a:tcPr>
                </a:tc>
              </a:tr>
              <a:tr h="269071">
                <a:tc>
                  <a:txBody>
                    <a:bodyPr/>
                    <a:lstStyle/>
                    <a:p>
                      <a:pPr>
                        <a:lnSpc>
                          <a:spcPct val="115000"/>
                        </a:lnSpc>
                        <a:spcAft>
                          <a:spcPts val="0"/>
                        </a:spcAft>
                      </a:pPr>
                      <a:r>
                        <a:rPr lang="en-AU" sz="1500" b="1" dirty="0">
                          <a:solidFill>
                            <a:srgbClr val="000000"/>
                          </a:solidFill>
                          <a:latin typeface="Calibri"/>
                          <a:ea typeface="Times New Roman"/>
                          <a:cs typeface="Times New Roman"/>
                        </a:rPr>
                        <a:t>Co-Lead</a:t>
                      </a:r>
                      <a:endParaRPr lang="en-AU" sz="1500" dirty="0">
                        <a:latin typeface="Calibri"/>
                        <a:ea typeface="Calibri"/>
                        <a:cs typeface="Times New Roman"/>
                      </a:endParaRPr>
                    </a:p>
                  </a:txBody>
                  <a:tcPr marL="89120" marR="89120" marT="0" marB="0" anchor="b">
                    <a:lnL>
                      <a:noFill/>
                    </a:lnL>
                    <a:lnR>
                      <a:noFill/>
                    </a:lnR>
                    <a:lnT>
                      <a:noFill/>
                    </a:lnT>
                    <a:lnB>
                      <a:noFill/>
                    </a:lnB>
                    <a:solidFill>
                      <a:srgbClr val="DBE5F1"/>
                    </a:solidFill>
                  </a:tcPr>
                </a:tc>
              </a:tr>
              <a:tr h="269071">
                <a:tc>
                  <a:txBody>
                    <a:bodyPr/>
                    <a:lstStyle/>
                    <a:p>
                      <a:pPr>
                        <a:lnSpc>
                          <a:spcPct val="115000"/>
                        </a:lnSpc>
                        <a:spcAft>
                          <a:spcPts val="0"/>
                        </a:spcAft>
                      </a:pPr>
                      <a:r>
                        <a:rPr lang="en-AU" sz="1500" dirty="0" smtClean="0">
                          <a:solidFill>
                            <a:srgbClr val="000000"/>
                          </a:solidFill>
                          <a:latin typeface="Calibri"/>
                          <a:ea typeface="Times New Roman"/>
                          <a:cs typeface="Times New Roman"/>
                        </a:rPr>
                        <a:t>To be determined</a:t>
                      </a:r>
                      <a:endParaRPr lang="en-AU" sz="1500" dirty="0">
                        <a:latin typeface="Calibri"/>
                        <a:ea typeface="Calibri"/>
                        <a:cs typeface="Times New Roman"/>
                      </a:endParaRPr>
                    </a:p>
                  </a:txBody>
                  <a:tcPr marL="89120" marR="89120" marT="0" marB="0" anchor="b">
                    <a:lnL>
                      <a:noFill/>
                    </a:lnL>
                    <a:lnR>
                      <a:noFill/>
                    </a:lnR>
                    <a:lnT>
                      <a:noFill/>
                    </a:lnT>
                    <a:lnB>
                      <a:noFill/>
                    </a:lnB>
                  </a:tcPr>
                </a:tc>
              </a:tr>
              <a:tr h="355140">
                <a:tc>
                  <a:txBody>
                    <a:bodyPr/>
                    <a:lstStyle/>
                    <a:p>
                      <a:pPr>
                        <a:lnSpc>
                          <a:spcPct val="115000"/>
                        </a:lnSpc>
                        <a:spcAft>
                          <a:spcPts val="0"/>
                        </a:spcAft>
                      </a:pPr>
                      <a:r>
                        <a:rPr lang="en-AU" sz="1500" b="1" dirty="0">
                          <a:solidFill>
                            <a:srgbClr val="000000"/>
                          </a:solidFill>
                          <a:latin typeface="Calibri"/>
                          <a:ea typeface="Times New Roman"/>
                          <a:cs typeface="Times New Roman"/>
                        </a:rPr>
                        <a:t>Key Partners</a:t>
                      </a:r>
                      <a:endParaRPr lang="en-AU" sz="1500" dirty="0">
                        <a:latin typeface="Calibri"/>
                        <a:ea typeface="Calibri"/>
                        <a:cs typeface="Times New Roman"/>
                      </a:endParaRPr>
                    </a:p>
                  </a:txBody>
                  <a:tcPr marL="89120" marR="89120" marT="0" marB="0" anchor="b">
                    <a:lnL>
                      <a:noFill/>
                    </a:lnL>
                    <a:lnR>
                      <a:noFill/>
                    </a:lnR>
                    <a:lnT>
                      <a:noFill/>
                    </a:lnT>
                    <a:lnB>
                      <a:noFill/>
                    </a:lnB>
                    <a:solidFill>
                      <a:srgbClr val="DBE5F1"/>
                    </a:solidFill>
                  </a:tcPr>
                </a:tc>
              </a:tr>
              <a:tr h="305757">
                <a:tc>
                  <a:txBody>
                    <a:bodyPr/>
                    <a:lstStyle/>
                    <a:p>
                      <a:pPr>
                        <a:lnSpc>
                          <a:spcPct val="115000"/>
                        </a:lnSpc>
                        <a:spcAft>
                          <a:spcPts val="0"/>
                        </a:spcAft>
                      </a:pPr>
                      <a:r>
                        <a:rPr lang="en-AU" sz="1500" dirty="0">
                          <a:solidFill>
                            <a:srgbClr val="000000"/>
                          </a:solidFill>
                          <a:latin typeface="Calibri"/>
                          <a:ea typeface="Times New Roman"/>
                          <a:cs typeface="Times New Roman"/>
                        </a:rPr>
                        <a:t>Ministry of Defence, National Security and Immigration</a:t>
                      </a:r>
                      <a:endParaRPr lang="en-AU" sz="1500" dirty="0">
                        <a:latin typeface="Calibri"/>
                        <a:ea typeface="Calibri"/>
                        <a:cs typeface="Times New Roman"/>
                      </a:endParaRPr>
                    </a:p>
                  </a:txBody>
                  <a:tcPr marL="89120" marR="89120" marT="0" marB="0" anchor="b">
                    <a:lnL>
                      <a:noFill/>
                    </a:lnL>
                    <a:lnR>
                      <a:noFill/>
                    </a:lnR>
                    <a:lnT>
                      <a:noFill/>
                    </a:lnT>
                    <a:lnB>
                      <a:noFill/>
                    </a:lnB>
                  </a:tcPr>
                </a:tc>
              </a:tr>
              <a:tr h="261272">
                <a:tc>
                  <a:txBody>
                    <a:bodyPr/>
                    <a:lstStyle/>
                    <a:p>
                      <a:pPr>
                        <a:lnSpc>
                          <a:spcPct val="115000"/>
                        </a:lnSpc>
                        <a:spcAft>
                          <a:spcPts val="0"/>
                        </a:spcAft>
                      </a:pPr>
                      <a:r>
                        <a:rPr lang="en-AU" sz="1500" dirty="0">
                          <a:solidFill>
                            <a:srgbClr val="000000"/>
                          </a:solidFill>
                          <a:latin typeface="Calibri"/>
                          <a:ea typeface="Times New Roman"/>
                          <a:cs typeface="Times New Roman"/>
                        </a:rPr>
                        <a:t>Ministry of Education</a:t>
                      </a:r>
                      <a:endParaRPr lang="en-AU" sz="1500" dirty="0">
                        <a:latin typeface="Calibri"/>
                        <a:ea typeface="Calibri"/>
                        <a:cs typeface="Times New Roman"/>
                      </a:endParaRPr>
                    </a:p>
                  </a:txBody>
                  <a:tcPr marL="89120" marR="89120" marT="0" marB="0" anchor="b">
                    <a:lnL>
                      <a:noFill/>
                    </a:lnL>
                    <a:lnR>
                      <a:noFill/>
                    </a:lnR>
                    <a:lnT>
                      <a:noFill/>
                    </a:lnT>
                    <a:lnB>
                      <a:noFill/>
                    </a:lnB>
                  </a:tcPr>
                </a:tc>
              </a:tr>
              <a:tr h="261272">
                <a:tc>
                  <a:txBody>
                    <a:bodyPr/>
                    <a:lstStyle/>
                    <a:p>
                      <a:pPr>
                        <a:lnSpc>
                          <a:spcPct val="115000"/>
                        </a:lnSpc>
                        <a:spcAft>
                          <a:spcPts val="0"/>
                        </a:spcAft>
                      </a:pPr>
                      <a:r>
                        <a:rPr lang="en-AU" sz="1500" dirty="0">
                          <a:solidFill>
                            <a:srgbClr val="000000"/>
                          </a:solidFill>
                          <a:latin typeface="Calibri"/>
                          <a:ea typeface="Times New Roman"/>
                          <a:cs typeface="Times New Roman"/>
                        </a:rPr>
                        <a:t>Ministry of Youth</a:t>
                      </a:r>
                      <a:endParaRPr lang="en-AU" sz="1500" dirty="0">
                        <a:latin typeface="Calibri"/>
                        <a:ea typeface="Calibri"/>
                        <a:cs typeface="Times New Roman"/>
                      </a:endParaRPr>
                    </a:p>
                  </a:txBody>
                  <a:tcPr marL="89120" marR="89120" marT="0" marB="0" anchor="b">
                    <a:lnL>
                      <a:noFill/>
                    </a:lnL>
                    <a:lnR>
                      <a:noFill/>
                    </a:lnR>
                    <a:lnT>
                      <a:noFill/>
                    </a:lnT>
                    <a:lnB>
                      <a:noFill/>
                    </a:lnB>
                  </a:tcPr>
                </a:tc>
              </a:tr>
              <a:tr h="264008">
                <a:tc>
                  <a:txBody>
                    <a:bodyPr/>
                    <a:lstStyle/>
                    <a:p>
                      <a:pPr>
                        <a:lnSpc>
                          <a:spcPct val="115000"/>
                        </a:lnSpc>
                        <a:spcAft>
                          <a:spcPts val="0"/>
                        </a:spcAft>
                      </a:pPr>
                      <a:r>
                        <a:rPr lang="en-AU" sz="1500" dirty="0">
                          <a:solidFill>
                            <a:srgbClr val="000000"/>
                          </a:solidFill>
                          <a:latin typeface="Calibri"/>
                          <a:ea typeface="Times New Roman"/>
                          <a:cs typeface="Times New Roman"/>
                        </a:rPr>
                        <a:t>Department of Agriculture</a:t>
                      </a:r>
                      <a:endParaRPr lang="en-AU" sz="1500" dirty="0">
                        <a:latin typeface="Calibri"/>
                        <a:ea typeface="Calibri"/>
                        <a:cs typeface="Times New Roman"/>
                      </a:endParaRPr>
                    </a:p>
                  </a:txBody>
                  <a:tcPr marL="89120" marR="89120" marT="0" marB="0" anchor="b">
                    <a:lnL>
                      <a:noFill/>
                    </a:lnL>
                    <a:lnR>
                      <a:noFill/>
                    </a:lnR>
                    <a:lnT>
                      <a:noFill/>
                    </a:lnT>
                    <a:lnB>
                      <a:noFill/>
                    </a:lnB>
                  </a:tcPr>
                </a:tc>
              </a:tr>
              <a:tr h="305757">
                <a:tc>
                  <a:txBody>
                    <a:bodyPr/>
                    <a:lstStyle/>
                    <a:p>
                      <a:pPr>
                        <a:lnSpc>
                          <a:spcPct val="115000"/>
                        </a:lnSpc>
                        <a:spcAft>
                          <a:spcPts val="0"/>
                        </a:spcAft>
                      </a:pPr>
                      <a:r>
                        <a:rPr lang="en-AU" sz="1500" dirty="0" smtClean="0">
                          <a:solidFill>
                            <a:srgbClr val="000000"/>
                          </a:solidFill>
                          <a:latin typeface="Calibri"/>
                          <a:ea typeface="Times New Roman"/>
                          <a:cs typeface="Times New Roman"/>
                        </a:rPr>
                        <a:t>Ministry  </a:t>
                      </a:r>
                      <a:r>
                        <a:rPr lang="en-AU" sz="1500" dirty="0">
                          <a:solidFill>
                            <a:srgbClr val="000000"/>
                          </a:solidFill>
                          <a:latin typeface="Calibri"/>
                          <a:ea typeface="Times New Roman"/>
                          <a:cs typeface="Times New Roman"/>
                        </a:rPr>
                        <a:t>Provincial Development - Divisional Offices</a:t>
                      </a:r>
                      <a:endParaRPr lang="en-AU" sz="1500" dirty="0">
                        <a:latin typeface="Calibri"/>
                        <a:ea typeface="Calibri"/>
                        <a:cs typeface="Times New Roman"/>
                      </a:endParaRPr>
                    </a:p>
                  </a:txBody>
                  <a:tcPr marL="89120" marR="89120" marT="0" marB="0" anchor="b">
                    <a:lnL>
                      <a:noFill/>
                    </a:lnL>
                    <a:lnR>
                      <a:noFill/>
                    </a:lnR>
                    <a:lnT>
                      <a:noFill/>
                    </a:lnT>
                    <a:lnB>
                      <a:noFill/>
                    </a:lnB>
                  </a:tcPr>
                </a:tc>
              </a:tr>
              <a:tr h="269071">
                <a:tc>
                  <a:txBody>
                    <a:bodyPr/>
                    <a:lstStyle/>
                    <a:p>
                      <a:pPr>
                        <a:lnSpc>
                          <a:spcPct val="115000"/>
                        </a:lnSpc>
                        <a:spcAft>
                          <a:spcPts val="0"/>
                        </a:spcAft>
                      </a:pPr>
                      <a:r>
                        <a:rPr lang="en-AU" sz="1500" dirty="0">
                          <a:solidFill>
                            <a:srgbClr val="000000"/>
                          </a:solidFill>
                          <a:latin typeface="Calibri"/>
                          <a:ea typeface="Times New Roman"/>
                          <a:cs typeface="Times New Roman"/>
                        </a:rPr>
                        <a:t>Police</a:t>
                      </a:r>
                      <a:endParaRPr lang="en-AU" sz="1500" dirty="0">
                        <a:latin typeface="Calibri"/>
                        <a:ea typeface="Calibri"/>
                        <a:cs typeface="Times New Roman"/>
                      </a:endParaRPr>
                    </a:p>
                  </a:txBody>
                  <a:tcPr marL="89120" marR="89120" marT="0" marB="0" anchor="b">
                    <a:lnL>
                      <a:noFill/>
                    </a:lnL>
                    <a:lnR>
                      <a:noFill/>
                    </a:lnR>
                    <a:lnT>
                      <a:noFill/>
                    </a:lnT>
                    <a:lnB>
                      <a:noFill/>
                    </a:lnB>
                  </a:tcPr>
                </a:tc>
              </a:tr>
              <a:tr h="269071">
                <a:tc>
                  <a:txBody>
                    <a:bodyPr/>
                    <a:lstStyle/>
                    <a:p>
                      <a:pPr>
                        <a:lnSpc>
                          <a:spcPct val="115000"/>
                        </a:lnSpc>
                        <a:spcAft>
                          <a:spcPts val="0"/>
                        </a:spcAft>
                      </a:pPr>
                      <a:r>
                        <a:rPr lang="en-AU" sz="1500" dirty="0">
                          <a:solidFill>
                            <a:srgbClr val="000000"/>
                          </a:solidFill>
                          <a:latin typeface="Calibri"/>
                          <a:ea typeface="Times New Roman"/>
                          <a:cs typeface="Times New Roman"/>
                        </a:rPr>
                        <a:t>NFA</a:t>
                      </a:r>
                      <a:endParaRPr lang="en-AU" sz="1500" dirty="0">
                        <a:latin typeface="Calibri"/>
                        <a:ea typeface="Calibri"/>
                        <a:cs typeface="Times New Roman"/>
                      </a:endParaRPr>
                    </a:p>
                  </a:txBody>
                  <a:tcPr marL="89120" marR="89120" marT="0" marB="0" anchor="b">
                    <a:lnL>
                      <a:noFill/>
                    </a:lnL>
                    <a:lnR>
                      <a:noFill/>
                    </a:lnR>
                    <a:lnT>
                      <a:noFill/>
                    </a:lnT>
                    <a:lnB>
                      <a:noFill/>
                    </a:lnB>
                  </a:tcPr>
                </a:tc>
              </a:tr>
              <a:tr h="269071">
                <a:tc>
                  <a:txBody>
                    <a:bodyPr/>
                    <a:lstStyle/>
                    <a:p>
                      <a:pPr>
                        <a:lnSpc>
                          <a:spcPct val="115000"/>
                        </a:lnSpc>
                        <a:spcAft>
                          <a:spcPts val="0"/>
                        </a:spcAft>
                      </a:pPr>
                      <a:r>
                        <a:rPr lang="en-AU" sz="1500" dirty="0">
                          <a:solidFill>
                            <a:srgbClr val="000000"/>
                          </a:solidFill>
                          <a:latin typeface="Calibri"/>
                          <a:ea typeface="Times New Roman"/>
                          <a:cs typeface="Times New Roman"/>
                        </a:rPr>
                        <a:t>RFMF</a:t>
                      </a:r>
                      <a:endParaRPr lang="en-AU" sz="1500" dirty="0">
                        <a:latin typeface="Calibri"/>
                        <a:ea typeface="Calibri"/>
                        <a:cs typeface="Times New Roman"/>
                      </a:endParaRPr>
                    </a:p>
                  </a:txBody>
                  <a:tcPr marL="89120" marR="89120" marT="0" marB="0" anchor="b">
                    <a:lnL>
                      <a:noFill/>
                    </a:lnL>
                    <a:lnR>
                      <a:noFill/>
                    </a:lnR>
                    <a:lnT>
                      <a:noFill/>
                    </a:lnT>
                    <a:lnB>
                      <a:noFill/>
                    </a:lnB>
                  </a:tcPr>
                </a:tc>
              </a:tr>
              <a:tr h="261272">
                <a:tc>
                  <a:txBody>
                    <a:bodyPr/>
                    <a:lstStyle/>
                    <a:p>
                      <a:pPr>
                        <a:lnSpc>
                          <a:spcPct val="115000"/>
                        </a:lnSpc>
                        <a:spcAft>
                          <a:spcPts val="0"/>
                        </a:spcAft>
                      </a:pPr>
                      <a:r>
                        <a:rPr lang="en-AU" sz="1500" dirty="0" err="1" smtClean="0">
                          <a:solidFill>
                            <a:srgbClr val="000000"/>
                          </a:solidFill>
                          <a:latin typeface="Calibri"/>
                          <a:ea typeface="Times New Roman"/>
                          <a:cs typeface="Times New Roman"/>
                        </a:rPr>
                        <a:t>UNWomen</a:t>
                      </a:r>
                      <a:endParaRPr lang="en-AU" sz="1500" dirty="0">
                        <a:latin typeface="Calibri"/>
                        <a:ea typeface="Calibri"/>
                        <a:cs typeface="Times New Roman"/>
                      </a:endParaRPr>
                    </a:p>
                  </a:txBody>
                  <a:tcPr marL="89120" marR="89120" marT="0" marB="0" anchor="b">
                    <a:lnL>
                      <a:noFill/>
                    </a:lnL>
                    <a:lnR>
                      <a:noFill/>
                    </a:lnR>
                    <a:lnT>
                      <a:noFill/>
                    </a:lnT>
                    <a:lnB>
                      <a:noFill/>
                    </a:lnB>
                  </a:tcPr>
                </a:tc>
              </a:tr>
              <a:tr h="261272">
                <a:tc>
                  <a:txBody>
                    <a:bodyPr/>
                    <a:lstStyle/>
                    <a:p>
                      <a:pPr>
                        <a:lnSpc>
                          <a:spcPct val="115000"/>
                        </a:lnSpc>
                        <a:spcAft>
                          <a:spcPts val="0"/>
                        </a:spcAft>
                      </a:pPr>
                      <a:r>
                        <a:rPr lang="en-AU" sz="1500" dirty="0" smtClean="0">
                          <a:solidFill>
                            <a:srgbClr val="000000"/>
                          </a:solidFill>
                          <a:latin typeface="Calibri"/>
                          <a:ea typeface="Times New Roman"/>
                          <a:cs typeface="Times New Roman"/>
                        </a:rPr>
                        <a:t>FRCS</a:t>
                      </a:r>
                      <a:endParaRPr lang="en-AU" sz="1500" dirty="0">
                        <a:latin typeface="Calibri"/>
                        <a:ea typeface="Calibri"/>
                        <a:cs typeface="Times New Roman"/>
                      </a:endParaRPr>
                    </a:p>
                  </a:txBody>
                  <a:tcPr marL="89120" marR="89120" marT="0" marB="0" anchor="b">
                    <a:lnL>
                      <a:noFill/>
                    </a:lnL>
                    <a:lnR>
                      <a:noFill/>
                    </a:lnR>
                    <a:lnT>
                      <a:noFill/>
                    </a:lnT>
                    <a:lnB>
                      <a:noFill/>
                    </a:lnB>
                  </a:tcPr>
                </a:tc>
              </a:tr>
              <a:tr h="261272">
                <a:tc>
                  <a:txBody>
                    <a:bodyPr/>
                    <a:lstStyle/>
                    <a:p>
                      <a:pPr>
                        <a:lnSpc>
                          <a:spcPct val="115000"/>
                        </a:lnSpc>
                        <a:spcAft>
                          <a:spcPts val="0"/>
                        </a:spcAft>
                      </a:pPr>
                      <a:r>
                        <a:rPr lang="en-AU" sz="1500" dirty="0">
                          <a:solidFill>
                            <a:srgbClr val="000000"/>
                          </a:solidFill>
                          <a:latin typeface="Calibri"/>
                          <a:ea typeface="Times New Roman"/>
                          <a:cs typeface="Times New Roman"/>
                        </a:rPr>
                        <a:t>Fiji National Council of Disabled People</a:t>
                      </a:r>
                      <a:endParaRPr lang="en-AU" sz="1500" dirty="0">
                        <a:latin typeface="Calibri"/>
                        <a:ea typeface="Calibri"/>
                        <a:cs typeface="Times New Roman"/>
                      </a:endParaRPr>
                    </a:p>
                  </a:txBody>
                  <a:tcPr marL="89120" marR="89120" marT="0" marB="0" anchor="b">
                    <a:lnL>
                      <a:noFill/>
                    </a:lnL>
                    <a:lnR>
                      <a:noFill/>
                    </a:lnR>
                    <a:lnT>
                      <a:noFill/>
                    </a:lnT>
                    <a:lnB>
                      <a:noFill/>
                    </a:lnB>
                  </a:tcPr>
                </a:tc>
              </a:tr>
              <a:tr h="261272">
                <a:tc>
                  <a:txBody>
                    <a:bodyPr/>
                    <a:lstStyle/>
                    <a:p>
                      <a:pPr>
                        <a:lnSpc>
                          <a:spcPct val="115000"/>
                        </a:lnSpc>
                        <a:spcAft>
                          <a:spcPts val="0"/>
                        </a:spcAft>
                      </a:pPr>
                      <a:r>
                        <a:rPr lang="en-AU" sz="1500" dirty="0" err="1" smtClean="0">
                          <a:latin typeface="Calibri"/>
                          <a:ea typeface="Calibri"/>
                          <a:cs typeface="Times New Roman"/>
                        </a:rPr>
                        <a:t>AusAID</a:t>
                      </a:r>
                      <a:endParaRPr lang="en-AU" sz="1500" dirty="0">
                        <a:latin typeface="Calibri"/>
                        <a:ea typeface="Calibri"/>
                        <a:cs typeface="Times New Roman"/>
                      </a:endParaRPr>
                    </a:p>
                  </a:txBody>
                  <a:tcPr marL="89120" marR="89120" marT="0" marB="0" anchor="b">
                    <a:lnL>
                      <a:noFill/>
                    </a:lnL>
                    <a:lnR>
                      <a:noFill/>
                    </a:lnR>
                    <a:lnT>
                      <a:noFill/>
                    </a:lnT>
                    <a:lnB>
                      <a:noFill/>
                    </a:lnB>
                  </a:tcPr>
                </a:tc>
              </a:tr>
              <a:tr h="261272">
                <a:tc>
                  <a:txBody>
                    <a:bodyPr/>
                    <a:lstStyle/>
                    <a:p>
                      <a:pPr>
                        <a:lnSpc>
                          <a:spcPct val="115000"/>
                        </a:lnSpc>
                        <a:spcAft>
                          <a:spcPts val="0"/>
                        </a:spcAft>
                      </a:pPr>
                      <a:r>
                        <a:rPr lang="en-AU" sz="1500" dirty="0" smtClean="0">
                          <a:latin typeface="Calibri"/>
                          <a:ea typeface="Calibri"/>
                          <a:cs typeface="Times New Roman"/>
                        </a:rPr>
                        <a:t>NZAID</a:t>
                      </a:r>
                      <a:endParaRPr lang="en-AU" sz="1500" dirty="0">
                        <a:latin typeface="Calibri"/>
                        <a:ea typeface="Calibri"/>
                        <a:cs typeface="Times New Roman"/>
                      </a:endParaRPr>
                    </a:p>
                  </a:txBody>
                  <a:tcPr marL="89120" marR="89120" marT="0" marB="0" anchor="b">
                    <a:lnL>
                      <a:noFill/>
                    </a:lnL>
                    <a:lnR>
                      <a:noFill/>
                    </a:lnR>
                    <a:lnT>
                      <a:noFill/>
                    </a:lnT>
                    <a:lnB>
                      <a:noFill/>
                    </a:lnB>
                  </a:tcPr>
                </a:tc>
              </a:tr>
              <a:tr h="269071">
                <a:tc>
                  <a:txBody>
                    <a:bodyPr/>
                    <a:lstStyle/>
                    <a:p>
                      <a:pPr>
                        <a:lnSpc>
                          <a:spcPct val="115000"/>
                        </a:lnSpc>
                        <a:spcAft>
                          <a:spcPts val="0"/>
                        </a:spcAft>
                      </a:pPr>
                      <a:r>
                        <a:rPr lang="en-AU" sz="1500" dirty="0">
                          <a:solidFill>
                            <a:srgbClr val="000000"/>
                          </a:solidFill>
                          <a:latin typeface="Calibri"/>
                          <a:ea typeface="Times New Roman"/>
                          <a:cs typeface="Times New Roman"/>
                        </a:rPr>
                        <a:t>Save the Children</a:t>
                      </a:r>
                      <a:endParaRPr lang="en-AU" sz="1500" dirty="0">
                        <a:latin typeface="Calibri"/>
                        <a:ea typeface="Calibri"/>
                        <a:cs typeface="Times New Roman"/>
                      </a:endParaRPr>
                    </a:p>
                  </a:txBody>
                  <a:tcPr marL="89120" marR="89120" marT="0" marB="0" anchor="b">
                    <a:lnL>
                      <a:noFill/>
                    </a:lnL>
                    <a:lnR>
                      <a:noFill/>
                    </a:lnR>
                    <a:lnT>
                      <a:noFill/>
                    </a:lnT>
                    <a:lnB>
                      <a:noFill/>
                    </a:lnB>
                  </a:tcPr>
                </a:tc>
              </a:tr>
              <a:tr h="261272">
                <a:tc>
                  <a:txBody>
                    <a:bodyPr/>
                    <a:lstStyle/>
                    <a:p>
                      <a:pPr>
                        <a:lnSpc>
                          <a:spcPct val="115000"/>
                        </a:lnSpc>
                        <a:spcAft>
                          <a:spcPts val="0"/>
                        </a:spcAft>
                      </a:pPr>
                      <a:r>
                        <a:rPr lang="en-AU" sz="1500" dirty="0" smtClean="0">
                          <a:latin typeface="Calibri"/>
                          <a:ea typeface="Calibri"/>
                          <a:cs typeface="Times New Roman"/>
                        </a:rPr>
                        <a:t>FHSSP</a:t>
                      </a:r>
                      <a:endParaRPr lang="en-AU" sz="1500" dirty="0">
                        <a:latin typeface="Calibri"/>
                        <a:ea typeface="Calibri"/>
                        <a:cs typeface="Times New Roman"/>
                      </a:endParaRPr>
                    </a:p>
                  </a:txBody>
                  <a:tcPr marL="89120" marR="89120" marT="0" marB="0" anchor="b">
                    <a:lnL>
                      <a:noFill/>
                    </a:lnL>
                    <a:lnR>
                      <a:noFill/>
                    </a:lnR>
                    <a:lnT>
                      <a:noFill/>
                    </a:lnT>
                    <a:lnB>
                      <a:noFill/>
                    </a:lnB>
                  </a:tcPr>
                </a:tc>
              </a:tr>
              <a:tr h="269071">
                <a:tc>
                  <a:txBody>
                    <a:bodyPr/>
                    <a:lstStyle/>
                    <a:p>
                      <a:pPr>
                        <a:lnSpc>
                          <a:spcPct val="115000"/>
                        </a:lnSpc>
                        <a:spcAft>
                          <a:spcPts val="0"/>
                        </a:spcAft>
                      </a:pPr>
                      <a:r>
                        <a:rPr lang="en-AU" sz="1500" dirty="0">
                          <a:solidFill>
                            <a:srgbClr val="000000"/>
                          </a:solidFill>
                          <a:latin typeface="Calibri"/>
                          <a:ea typeface="Times New Roman"/>
                          <a:cs typeface="Times New Roman"/>
                        </a:rPr>
                        <a:t>Empower Pacific</a:t>
                      </a:r>
                      <a:endParaRPr lang="en-AU" sz="1500" dirty="0">
                        <a:latin typeface="Calibri"/>
                        <a:ea typeface="Calibri"/>
                        <a:cs typeface="Times New Roman"/>
                      </a:endParaRPr>
                    </a:p>
                  </a:txBody>
                  <a:tcPr marL="89120" marR="89120" marT="0" marB="0" anchor="b">
                    <a:lnL>
                      <a:noFill/>
                    </a:lnL>
                    <a:lnR>
                      <a:noFill/>
                    </a:lnR>
                    <a:lnT>
                      <a:noFill/>
                    </a:lnT>
                    <a:lnB>
                      <a:noFill/>
                    </a:lnB>
                  </a:tcPr>
                </a:tc>
              </a:tr>
              <a:tr h="261272">
                <a:tc>
                  <a:txBody>
                    <a:bodyPr/>
                    <a:lstStyle/>
                    <a:p>
                      <a:pPr>
                        <a:lnSpc>
                          <a:spcPct val="115000"/>
                        </a:lnSpc>
                        <a:spcAft>
                          <a:spcPts val="0"/>
                        </a:spcAft>
                      </a:pPr>
                      <a:r>
                        <a:rPr lang="en-AU" sz="1500" dirty="0" smtClean="0">
                          <a:latin typeface="Calibri"/>
                          <a:ea typeface="Calibri"/>
                          <a:cs typeface="Times New Roman"/>
                        </a:rPr>
                        <a:t>UNICEF</a:t>
                      </a:r>
                      <a:endParaRPr lang="en-AU" sz="1500" dirty="0">
                        <a:latin typeface="Calibri"/>
                        <a:ea typeface="Calibri"/>
                        <a:cs typeface="Times New Roman"/>
                      </a:endParaRPr>
                    </a:p>
                  </a:txBody>
                  <a:tcPr marL="89120" marR="89120" marT="0" marB="0" anchor="b">
                    <a:lnL>
                      <a:noFill/>
                    </a:lnL>
                    <a:lnR>
                      <a:noFill/>
                    </a:lnR>
                    <a:lnT>
                      <a:noFill/>
                    </a:lnT>
                    <a:lnB>
                      <a:noFill/>
                    </a:lnB>
                  </a:tcPr>
                </a:tc>
              </a:tr>
              <a:tr h="269071">
                <a:tc>
                  <a:txBody>
                    <a:bodyPr/>
                    <a:lstStyle/>
                    <a:p>
                      <a:pPr>
                        <a:lnSpc>
                          <a:spcPct val="115000"/>
                        </a:lnSpc>
                      </a:pPr>
                      <a:r>
                        <a:rPr lang="en-AU" sz="1500" dirty="0" smtClean="0">
                          <a:latin typeface="Calibri"/>
                        </a:rPr>
                        <a:t>IFRC</a:t>
                      </a:r>
                      <a:endParaRPr lang="en-AU" sz="1500" dirty="0">
                        <a:latin typeface="Calibri"/>
                      </a:endParaRPr>
                    </a:p>
                  </a:txBody>
                  <a:tcPr marL="89120" marR="89120" marT="0" marB="0" anchor="b">
                    <a:lnL>
                      <a:noFill/>
                    </a:lnL>
                    <a:lnR>
                      <a:noFill/>
                    </a:lnR>
                    <a:lnT>
                      <a:noFill/>
                    </a:lnT>
                    <a:lnB>
                      <a:noFill/>
                    </a:lnB>
                  </a:tcPr>
                </a:tc>
              </a:tr>
              <a:tr h="269071">
                <a:tc>
                  <a:txBody>
                    <a:bodyPr/>
                    <a:lstStyle/>
                    <a:p>
                      <a:pPr>
                        <a:lnSpc>
                          <a:spcPct val="115000"/>
                        </a:lnSpc>
                      </a:pPr>
                      <a:r>
                        <a:rPr lang="en-AU" sz="1500" dirty="0" smtClean="0">
                          <a:latin typeface="Calibri"/>
                        </a:rPr>
                        <a:t>UNDP</a:t>
                      </a:r>
                      <a:endParaRPr lang="en-AU" sz="1500" dirty="0">
                        <a:latin typeface="Calibri"/>
                      </a:endParaRPr>
                    </a:p>
                  </a:txBody>
                  <a:tcPr marL="89120" marR="89120" marT="0" marB="0" anchor="b">
                    <a:lnL>
                      <a:noFill/>
                    </a:lnL>
                    <a:lnR>
                      <a:noFill/>
                    </a:lnR>
                    <a:lnT>
                      <a:noFill/>
                    </a:lnT>
                    <a:lnB>
                      <a:noFill/>
                    </a:lnB>
                  </a:tcPr>
                </a:tc>
              </a:tr>
              <a:tr h="269071">
                <a:tc>
                  <a:txBody>
                    <a:bodyPr/>
                    <a:lstStyle/>
                    <a:p>
                      <a:pPr>
                        <a:lnSpc>
                          <a:spcPct val="115000"/>
                        </a:lnSpc>
                      </a:pPr>
                      <a:r>
                        <a:rPr lang="en-AU" sz="1500" dirty="0" smtClean="0">
                          <a:latin typeface="Calibri"/>
                        </a:rPr>
                        <a:t>UNFPA</a:t>
                      </a:r>
                      <a:endParaRPr lang="en-AU" sz="1500" dirty="0">
                        <a:latin typeface="Calibri"/>
                      </a:endParaRPr>
                    </a:p>
                  </a:txBody>
                  <a:tcPr marL="89120" marR="89120" marT="0" marB="0" anchor="b">
                    <a:lnL>
                      <a:noFill/>
                    </a:lnL>
                    <a:lnR>
                      <a:noFill/>
                    </a:lnR>
                    <a:lnT>
                      <a:noFill/>
                    </a:lnT>
                    <a:lnB>
                      <a:noFill/>
                    </a:lnB>
                  </a:tcPr>
                </a:tc>
              </a:tr>
              <a:tr h="269071">
                <a:tc>
                  <a:txBody>
                    <a:bodyPr/>
                    <a:lstStyle/>
                    <a:p>
                      <a:pPr>
                        <a:lnSpc>
                          <a:spcPct val="115000"/>
                        </a:lnSpc>
                      </a:pPr>
                      <a:r>
                        <a:rPr lang="en-AU" sz="1500" dirty="0" smtClean="0">
                          <a:latin typeface="Calibri"/>
                        </a:rPr>
                        <a:t>UNOCHA</a:t>
                      </a:r>
                      <a:endParaRPr lang="en-AU" sz="1500" dirty="0">
                        <a:latin typeface="Calibri"/>
                      </a:endParaRPr>
                    </a:p>
                  </a:txBody>
                  <a:tcPr marL="89120" marR="89120" marT="0" marB="0" anchor="b">
                    <a:lnL>
                      <a:noFill/>
                    </a:lnL>
                    <a:lnR>
                      <a:noFill/>
                    </a:lnR>
                    <a:lnT>
                      <a:noFill/>
                    </a:lnT>
                    <a:lnB>
                      <a:noFill/>
                    </a:lnB>
                  </a:tcPr>
                </a:tc>
              </a:tr>
            </a:tbl>
          </a:graphicData>
        </a:graphic>
      </p:graphicFrame>
      <p:sp>
        <p:nvSpPr>
          <p:cNvPr id="3" name="TextBox 2"/>
          <p:cNvSpPr txBox="1"/>
          <p:nvPr/>
        </p:nvSpPr>
        <p:spPr>
          <a:xfrm>
            <a:off x="6976864" y="912168"/>
            <a:ext cx="4968552" cy="6555641"/>
          </a:xfrm>
          <a:prstGeom prst="rect">
            <a:avLst/>
          </a:prstGeom>
          <a:noFill/>
        </p:spPr>
        <p:txBody>
          <a:bodyPr wrap="square" rtlCol="0">
            <a:spAutoFit/>
          </a:bodyPr>
          <a:lstStyle/>
          <a:p>
            <a:endParaRPr lang="en-AU" sz="2000" dirty="0" smtClean="0"/>
          </a:p>
          <a:p>
            <a:pPr lvl="0"/>
            <a:r>
              <a:rPr lang="en-AU" sz="2000" dirty="0" smtClean="0"/>
              <a:t>The </a:t>
            </a:r>
            <a:r>
              <a:rPr lang="en-AU" sz="2000" b="1" dirty="0" smtClean="0"/>
              <a:t>Protection Cluster</a:t>
            </a:r>
            <a:r>
              <a:rPr lang="en-AU" sz="2000" dirty="0" smtClean="0"/>
              <a:t> goal is to preserve the well-being and dignity of families and children affected by the disaster with effective protection from violence, abuse and exploitation (and extended trauma). Among other things, the Cluster will:  engage national and international protection partners in the effective collaboration and coordination of the protection sector response</a:t>
            </a:r>
          </a:p>
          <a:p>
            <a:pPr lvl="0"/>
            <a:r>
              <a:rPr lang="en-AU" sz="2000" dirty="0" smtClean="0"/>
              <a:t> assess and monitor child protection needs and carry out awareness raising and prevention activities to protect affected families and children from violence, abuse, and exploitation, and</a:t>
            </a:r>
          </a:p>
          <a:p>
            <a:pPr lvl="0"/>
            <a:r>
              <a:rPr lang="en-AU" sz="2000" dirty="0" smtClean="0"/>
              <a:t>initiate family tracing mechanisms and provide (as needed) psycho-social support and protection services through the establishment of Child Friendly Spaces.</a:t>
            </a:r>
          </a:p>
          <a:p>
            <a:r>
              <a:rPr lang="en-AU" sz="2000" dirty="0" smtClean="0"/>
              <a:t>A Co-Lead for this Cluster still needs to be determined.</a:t>
            </a:r>
            <a:endParaRPr lang="en-AU" sz="20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www.unocha.org/sites/default/files/OCHA_Category/What%20We%20Do/cluster-leads.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1028" name="AutoShape 4" descr="http://www.unocha.org/sites/default/files/OCHA_Category/What%20We%20Do/cluster-leads.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7" name="Picture 6" descr="cluster-leads.png"/>
          <p:cNvPicPr>
            <a:picLocks noChangeAspect="1"/>
          </p:cNvPicPr>
          <p:nvPr/>
        </p:nvPicPr>
        <p:blipFill>
          <a:blip r:embed="rId2" cstate="print"/>
          <a:stretch>
            <a:fillRect/>
          </a:stretch>
        </p:blipFill>
        <p:spPr>
          <a:xfrm>
            <a:off x="424136" y="1266329"/>
            <a:ext cx="11953328" cy="7998768"/>
          </a:xfrm>
          <a:prstGeom prst="rect">
            <a:avLst/>
          </a:prstGeom>
        </p:spPr>
      </p:pic>
      <p:sp>
        <p:nvSpPr>
          <p:cNvPr id="8" name="TextBox 7"/>
          <p:cNvSpPr txBox="1"/>
          <p:nvPr/>
        </p:nvSpPr>
        <p:spPr>
          <a:xfrm>
            <a:off x="1072208" y="441211"/>
            <a:ext cx="10297144" cy="707886"/>
          </a:xfrm>
          <a:prstGeom prst="rect">
            <a:avLst/>
          </a:prstGeom>
          <a:noFill/>
        </p:spPr>
        <p:txBody>
          <a:bodyPr wrap="square" rtlCol="0">
            <a:spAutoFit/>
          </a:bodyPr>
          <a:lstStyle/>
          <a:p>
            <a:pPr algn="ctr"/>
            <a:r>
              <a:rPr lang="en-AU" sz="4000" b="1" dirty="0" smtClean="0">
                <a:solidFill>
                  <a:schemeClr val="tx2"/>
                </a:solidFill>
                <a:latin typeface="+mj-lt"/>
              </a:rPr>
              <a:t>Global Cluster System</a:t>
            </a:r>
            <a:endParaRPr lang="en-AU" sz="4000" b="1" dirty="0">
              <a:solidFill>
                <a:schemeClr val="tx2"/>
              </a:solidFill>
              <a:latin typeface="+mj-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0080" y="384493"/>
            <a:ext cx="11521440" cy="1175747"/>
          </a:xfrm>
        </p:spPr>
        <p:txBody>
          <a:bodyPr>
            <a:normAutofit/>
          </a:bodyPr>
          <a:lstStyle/>
          <a:p>
            <a:r>
              <a:rPr lang="en-AU" sz="4000" b="1" dirty="0" smtClean="0">
                <a:solidFill>
                  <a:schemeClr val="tx2"/>
                </a:solidFill>
              </a:rPr>
              <a:t>From Global System to National System</a:t>
            </a:r>
            <a:endParaRPr lang="en-AU" sz="4000" b="1" dirty="0">
              <a:solidFill>
                <a:schemeClr val="tx2"/>
              </a:solidFill>
            </a:endParaRPr>
          </a:p>
        </p:txBody>
      </p:sp>
      <p:sp>
        <p:nvSpPr>
          <p:cNvPr id="5" name="Content Placeholder 2"/>
          <p:cNvSpPr>
            <a:spLocks noGrp="1"/>
          </p:cNvSpPr>
          <p:nvPr>
            <p:ph idx="1"/>
          </p:nvPr>
        </p:nvSpPr>
        <p:spPr>
          <a:xfrm>
            <a:off x="928032" y="2208312"/>
            <a:ext cx="11233408" cy="6408712"/>
          </a:xfrm>
        </p:spPr>
        <p:txBody>
          <a:bodyPr>
            <a:normAutofit/>
          </a:bodyPr>
          <a:lstStyle/>
          <a:p>
            <a:r>
              <a:rPr lang="en-AU" sz="3600" dirty="0" smtClean="0"/>
              <a:t>Workshop held Suva (Holiday Inn) on 19/20 November – attended by wide range of stakeholders at National and Divisional Level</a:t>
            </a:r>
          </a:p>
          <a:p>
            <a:r>
              <a:rPr lang="en-AU" sz="3600" dirty="0" smtClean="0"/>
              <a:t>Workshop identified need for improvements in coordination</a:t>
            </a:r>
          </a:p>
          <a:p>
            <a:r>
              <a:rPr lang="en-AU" sz="3600" dirty="0" smtClean="0"/>
              <a:t>Eight Clusters identified for Fiji, based on Global system</a:t>
            </a:r>
          </a:p>
          <a:p>
            <a:pPr lvl="1"/>
            <a:r>
              <a:rPr lang="en-AU" sz="2800" dirty="0" smtClean="0"/>
              <a:t>Adoption of Global Clusters assists understanding of the role of the cluster, with access to TORs, SOPs</a:t>
            </a:r>
          </a:p>
          <a:p>
            <a:pPr lvl="1"/>
            <a:r>
              <a:rPr lang="en-AU" sz="2800" dirty="0" smtClean="0"/>
              <a:t>Close relationship to Global helps potential for assistance for partnering, training, related funding</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44361" y="264097"/>
            <a:ext cx="10985031" cy="1440160"/>
          </a:xfrm>
        </p:spPr>
        <p:txBody>
          <a:bodyPr>
            <a:noAutofit/>
          </a:bodyPr>
          <a:lstStyle/>
          <a:p>
            <a:r>
              <a:rPr lang="en-NZ" sz="4000" b="1" dirty="0" smtClean="0">
                <a:solidFill>
                  <a:schemeClr val="tx2"/>
                </a:solidFill>
              </a:rPr>
              <a:t>Fiji Disaster Management</a:t>
            </a:r>
            <a:br>
              <a:rPr lang="en-NZ" sz="4000" b="1" dirty="0" smtClean="0">
                <a:solidFill>
                  <a:schemeClr val="tx2"/>
                </a:solidFill>
              </a:rPr>
            </a:br>
            <a:r>
              <a:rPr lang="en-NZ" sz="4000" b="1" dirty="0" smtClean="0">
                <a:solidFill>
                  <a:schemeClr val="tx2"/>
                </a:solidFill>
              </a:rPr>
              <a:t>National Clusters</a:t>
            </a:r>
            <a:endParaRPr lang="en-NZ" sz="4000" b="1" dirty="0">
              <a:solidFill>
                <a:schemeClr val="tx2"/>
              </a:solidFill>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91100942"/>
              </p:ext>
            </p:extLst>
          </p:nvPr>
        </p:nvGraphicFramePr>
        <p:xfrm>
          <a:off x="1903397" y="1844824"/>
          <a:ext cx="8601859" cy="742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865804" y="4111764"/>
            <a:ext cx="3724466" cy="37244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sz="3200" dirty="0"/>
          </a:p>
        </p:txBody>
      </p:sp>
      <p:sp>
        <p:nvSpPr>
          <p:cNvPr id="14" name="TextBox 13"/>
          <p:cNvSpPr txBox="1"/>
          <p:nvPr/>
        </p:nvSpPr>
        <p:spPr>
          <a:xfrm>
            <a:off x="7768950" y="5259211"/>
            <a:ext cx="2168008" cy="1446549"/>
          </a:xfrm>
          <a:prstGeom prst="rect">
            <a:avLst/>
          </a:prstGeom>
          <a:noFill/>
        </p:spPr>
        <p:txBody>
          <a:bodyPr wrap="square" rtlCol="0">
            <a:spAutoFit/>
          </a:bodyPr>
          <a:lstStyle/>
          <a:p>
            <a:pPr algn="ctr"/>
            <a:r>
              <a:rPr lang="en-AU" sz="4400" b="1" dirty="0">
                <a:solidFill>
                  <a:schemeClr val="bg1"/>
                </a:solidFill>
              </a:rPr>
              <a:t>NDMO</a:t>
            </a:r>
            <a:br>
              <a:rPr lang="en-AU" sz="4400" b="1" dirty="0">
                <a:solidFill>
                  <a:schemeClr val="bg1"/>
                </a:solidFill>
              </a:rPr>
            </a:br>
            <a:r>
              <a:rPr lang="en-AU" sz="4400" b="1" dirty="0">
                <a:solidFill>
                  <a:schemeClr val="bg1"/>
                </a:solidFill>
              </a:rPr>
              <a:t>NEOC</a:t>
            </a:r>
          </a:p>
        </p:txBody>
      </p:sp>
      <p:graphicFrame>
        <p:nvGraphicFramePr>
          <p:cNvPr id="45" name="Diagram 44"/>
          <p:cNvGraphicFramePr/>
          <p:nvPr/>
        </p:nvGraphicFramePr>
        <p:xfrm>
          <a:off x="597802" y="552128"/>
          <a:ext cx="4074806" cy="7488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 name="Right Arrow 45"/>
          <p:cNvSpPr/>
          <p:nvPr/>
        </p:nvSpPr>
        <p:spPr>
          <a:xfrm rot="2637290">
            <a:off x="3983712" y="2678431"/>
            <a:ext cx="4843816" cy="680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Right Arrow 46"/>
          <p:cNvSpPr/>
          <p:nvPr/>
        </p:nvSpPr>
        <p:spPr>
          <a:xfrm rot="1313768">
            <a:off x="4475208" y="4203471"/>
            <a:ext cx="3360436" cy="7122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Right Arrow 47"/>
          <p:cNvSpPr/>
          <p:nvPr/>
        </p:nvSpPr>
        <p:spPr>
          <a:xfrm rot="20218637">
            <a:off x="4431697" y="5955060"/>
            <a:ext cx="3298046" cy="662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ounded Rectangle 5"/>
          <p:cNvSpPr/>
          <p:nvPr/>
        </p:nvSpPr>
        <p:spPr>
          <a:xfrm>
            <a:off x="5348429" y="5810437"/>
            <a:ext cx="1931207" cy="1241489"/>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dirty="0"/>
          </a:p>
        </p:txBody>
      </p:sp>
      <p:sp>
        <p:nvSpPr>
          <p:cNvPr id="21" name="TextBox 20"/>
          <p:cNvSpPr txBox="1"/>
          <p:nvPr/>
        </p:nvSpPr>
        <p:spPr>
          <a:xfrm>
            <a:off x="5464696" y="5813771"/>
            <a:ext cx="1793263" cy="1200329"/>
          </a:xfrm>
          <a:prstGeom prst="rect">
            <a:avLst/>
          </a:prstGeom>
          <a:noFill/>
        </p:spPr>
        <p:txBody>
          <a:bodyPr wrap="square" rtlCol="0">
            <a:spAutoFit/>
          </a:bodyPr>
          <a:lstStyle/>
          <a:p>
            <a:r>
              <a:rPr lang="en-AU" sz="2400" dirty="0"/>
              <a:t>Food</a:t>
            </a:r>
            <a:br>
              <a:rPr lang="en-AU" sz="2400" dirty="0"/>
            </a:br>
            <a:r>
              <a:rPr lang="en-AU" sz="2400" dirty="0" smtClean="0"/>
              <a:t>Security &amp; Livelihoods</a:t>
            </a:r>
            <a:endParaRPr lang="en-AU" sz="2400" dirty="0"/>
          </a:p>
        </p:txBody>
      </p:sp>
      <p:sp>
        <p:nvSpPr>
          <p:cNvPr id="7" name="Rounded Rectangle 6"/>
          <p:cNvSpPr/>
          <p:nvPr/>
        </p:nvSpPr>
        <p:spPr>
          <a:xfrm>
            <a:off x="6038144" y="6913985"/>
            <a:ext cx="1931207" cy="124148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sz="3200" dirty="0"/>
          </a:p>
        </p:txBody>
      </p:sp>
      <p:sp>
        <p:nvSpPr>
          <p:cNvPr id="8" name="Rounded Rectangle 7"/>
          <p:cNvSpPr/>
          <p:nvPr/>
        </p:nvSpPr>
        <p:spPr>
          <a:xfrm>
            <a:off x="7555520" y="7879589"/>
            <a:ext cx="1931207" cy="124149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AU" sz="3200" dirty="0"/>
          </a:p>
        </p:txBody>
      </p:sp>
      <p:sp>
        <p:nvSpPr>
          <p:cNvPr id="9" name="Rounded Rectangle 8"/>
          <p:cNvSpPr/>
          <p:nvPr/>
        </p:nvSpPr>
        <p:spPr>
          <a:xfrm>
            <a:off x="8345016" y="3465401"/>
            <a:ext cx="1931207" cy="124148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AU" sz="3200" dirty="0"/>
          </a:p>
        </p:txBody>
      </p:sp>
      <p:sp>
        <p:nvSpPr>
          <p:cNvPr id="10" name="Rounded Rectangle 9"/>
          <p:cNvSpPr/>
          <p:nvPr/>
        </p:nvSpPr>
        <p:spPr>
          <a:xfrm>
            <a:off x="10038498" y="4293062"/>
            <a:ext cx="1931207" cy="124148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sz="3200" dirty="0"/>
          </a:p>
        </p:txBody>
      </p:sp>
      <p:sp>
        <p:nvSpPr>
          <p:cNvPr id="11" name="Rounded Rectangle 10"/>
          <p:cNvSpPr/>
          <p:nvPr/>
        </p:nvSpPr>
        <p:spPr>
          <a:xfrm>
            <a:off x="10452330" y="5396608"/>
            <a:ext cx="1931207" cy="12414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sz="3200" dirty="0"/>
          </a:p>
        </p:txBody>
      </p:sp>
      <p:sp>
        <p:nvSpPr>
          <p:cNvPr id="12" name="Rounded Rectangle 11"/>
          <p:cNvSpPr/>
          <p:nvPr/>
        </p:nvSpPr>
        <p:spPr>
          <a:xfrm>
            <a:off x="10038498" y="6500155"/>
            <a:ext cx="1931207" cy="124148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sz="3200" dirty="0"/>
          </a:p>
        </p:txBody>
      </p:sp>
      <p:sp>
        <p:nvSpPr>
          <p:cNvPr id="13" name="Rounded Rectangle 12"/>
          <p:cNvSpPr/>
          <p:nvPr/>
        </p:nvSpPr>
        <p:spPr>
          <a:xfrm>
            <a:off x="9348782" y="7603703"/>
            <a:ext cx="1931207" cy="124148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AU" sz="3200" dirty="0"/>
          </a:p>
        </p:txBody>
      </p:sp>
      <p:sp>
        <p:nvSpPr>
          <p:cNvPr id="15" name="TextBox 14"/>
          <p:cNvSpPr txBox="1"/>
          <p:nvPr/>
        </p:nvSpPr>
        <p:spPr>
          <a:xfrm>
            <a:off x="8671114" y="3744722"/>
            <a:ext cx="1867984" cy="461665"/>
          </a:xfrm>
          <a:prstGeom prst="rect">
            <a:avLst/>
          </a:prstGeom>
          <a:noFill/>
        </p:spPr>
        <p:txBody>
          <a:bodyPr wrap="square" rtlCol="0">
            <a:spAutoFit/>
          </a:bodyPr>
          <a:lstStyle/>
          <a:p>
            <a:r>
              <a:rPr lang="en-AU" sz="2400" dirty="0"/>
              <a:t>WASH</a:t>
            </a:r>
          </a:p>
        </p:txBody>
      </p:sp>
      <p:sp>
        <p:nvSpPr>
          <p:cNvPr id="16" name="TextBox 15"/>
          <p:cNvSpPr txBox="1"/>
          <p:nvPr/>
        </p:nvSpPr>
        <p:spPr>
          <a:xfrm>
            <a:off x="10505256" y="4656584"/>
            <a:ext cx="1793263" cy="461665"/>
          </a:xfrm>
          <a:prstGeom prst="rect">
            <a:avLst/>
          </a:prstGeom>
          <a:noFill/>
        </p:spPr>
        <p:txBody>
          <a:bodyPr wrap="square" rtlCol="0">
            <a:spAutoFit/>
          </a:bodyPr>
          <a:lstStyle/>
          <a:p>
            <a:r>
              <a:rPr lang="en-AU" sz="2400" dirty="0"/>
              <a:t>Shelter</a:t>
            </a:r>
          </a:p>
        </p:txBody>
      </p:sp>
      <p:sp>
        <p:nvSpPr>
          <p:cNvPr id="17" name="TextBox 16"/>
          <p:cNvSpPr txBox="1"/>
          <p:nvPr/>
        </p:nvSpPr>
        <p:spPr>
          <a:xfrm>
            <a:off x="10746437" y="5707087"/>
            <a:ext cx="2207091" cy="461665"/>
          </a:xfrm>
          <a:prstGeom prst="rect">
            <a:avLst/>
          </a:prstGeom>
          <a:noFill/>
        </p:spPr>
        <p:txBody>
          <a:bodyPr wrap="square" rtlCol="0">
            <a:spAutoFit/>
          </a:bodyPr>
          <a:lstStyle/>
          <a:p>
            <a:r>
              <a:rPr lang="en-AU" sz="2400" dirty="0"/>
              <a:t>Education</a:t>
            </a:r>
          </a:p>
        </p:txBody>
      </p:sp>
      <p:sp>
        <p:nvSpPr>
          <p:cNvPr id="18" name="TextBox 17"/>
          <p:cNvSpPr txBox="1"/>
          <p:nvPr/>
        </p:nvSpPr>
        <p:spPr>
          <a:xfrm>
            <a:off x="10368177" y="6600800"/>
            <a:ext cx="1793263" cy="830997"/>
          </a:xfrm>
          <a:prstGeom prst="rect">
            <a:avLst/>
          </a:prstGeom>
          <a:noFill/>
        </p:spPr>
        <p:txBody>
          <a:bodyPr wrap="square" rtlCol="0">
            <a:spAutoFit/>
          </a:bodyPr>
          <a:lstStyle/>
          <a:p>
            <a:r>
              <a:rPr lang="en-AU" sz="2400" dirty="0" smtClean="0"/>
              <a:t>Health &amp; Nutrition</a:t>
            </a:r>
            <a:endParaRPr lang="en-AU" sz="2400" dirty="0"/>
          </a:p>
        </p:txBody>
      </p:sp>
      <p:sp>
        <p:nvSpPr>
          <p:cNvPr id="19" name="TextBox 18"/>
          <p:cNvSpPr txBox="1"/>
          <p:nvPr/>
        </p:nvSpPr>
        <p:spPr>
          <a:xfrm>
            <a:off x="9714030" y="7632719"/>
            <a:ext cx="1871346" cy="1200329"/>
          </a:xfrm>
          <a:prstGeom prst="rect">
            <a:avLst/>
          </a:prstGeom>
          <a:noFill/>
        </p:spPr>
        <p:txBody>
          <a:bodyPr wrap="square" rtlCol="0">
            <a:spAutoFit/>
          </a:bodyPr>
          <a:lstStyle/>
          <a:p>
            <a:r>
              <a:rPr lang="en-AU" sz="2400" dirty="0"/>
              <a:t>Public</a:t>
            </a:r>
            <a:br>
              <a:rPr lang="en-AU" sz="2400" dirty="0"/>
            </a:br>
            <a:r>
              <a:rPr lang="en-AU" sz="2400" dirty="0" smtClean="0"/>
              <a:t>Works &amp; Utilities</a:t>
            </a:r>
            <a:endParaRPr lang="en-AU" sz="2400" dirty="0"/>
          </a:p>
        </p:txBody>
      </p:sp>
      <p:sp>
        <p:nvSpPr>
          <p:cNvPr id="20" name="TextBox 19"/>
          <p:cNvSpPr txBox="1"/>
          <p:nvPr/>
        </p:nvSpPr>
        <p:spPr>
          <a:xfrm>
            <a:off x="7925977" y="8227367"/>
            <a:ext cx="1931207" cy="461665"/>
          </a:xfrm>
          <a:prstGeom prst="rect">
            <a:avLst/>
          </a:prstGeom>
          <a:noFill/>
        </p:spPr>
        <p:txBody>
          <a:bodyPr wrap="square" rtlCol="0">
            <a:spAutoFit/>
          </a:bodyPr>
          <a:lstStyle/>
          <a:p>
            <a:r>
              <a:rPr lang="en-AU" sz="2400" dirty="0"/>
              <a:t>Logistics</a:t>
            </a:r>
          </a:p>
        </p:txBody>
      </p:sp>
      <p:sp>
        <p:nvSpPr>
          <p:cNvPr id="22" name="TextBox 21"/>
          <p:cNvSpPr txBox="1"/>
          <p:nvPr/>
        </p:nvSpPr>
        <p:spPr>
          <a:xfrm>
            <a:off x="6366094" y="7065947"/>
            <a:ext cx="2482978" cy="830997"/>
          </a:xfrm>
          <a:prstGeom prst="rect">
            <a:avLst/>
          </a:prstGeom>
          <a:noFill/>
        </p:spPr>
        <p:txBody>
          <a:bodyPr wrap="square" rtlCol="0">
            <a:spAutoFit/>
          </a:bodyPr>
          <a:lstStyle/>
          <a:p>
            <a:r>
              <a:rPr lang="en-AU" sz="2400" dirty="0" smtClean="0"/>
              <a:t>Safety &amp;</a:t>
            </a:r>
            <a:br>
              <a:rPr lang="en-AU" sz="2400" dirty="0" smtClean="0"/>
            </a:br>
            <a:r>
              <a:rPr lang="en-AU" sz="2400" dirty="0" smtClean="0"/>
              <a:t>Protection</a:t>
            </a:r>
            <a:endParaRPr lang="en-AU" sz="2400" dirty="0"/>
          </a:p>
        </p:txBody>
      </p:sp>
      <p:sp>
        <p:nvSpPr>
          <p:cNvPr id="49" name="TextBox 48"/>
          <p:cNvSpPr txBox="1"/>
          <p:nvPr/>
        </p:nvSpPr>
        <p:spPr>
          <a:xfrm>
            <a:off x="6544816" y="884873"/>
            <a:ext cx="5616624" cy="1323439"/>
          </a:xfrm>
          <a:prstGeom prst="rect">
            <a:avLst/>
          </a:prstGeom>
          <a:noFill/>
        </p:spPr>
        <p:txBody>
          <a:bodyPr wrap="square" rtlCol="0">
            <a:spAutoFit/>
          </a:bodyPr>
          <a:lstStyle/>
          <a:p>
            <a:r>
              <a:rPr lang="en-AU" sz="4000" b="1" dirty="0" smtClean="0">
                <a:solidFill>
                  <a:schemeClr val="tx2"/>
                </a:solidFill>
              </a:rPr>
              <a:t>Fiji Disaster Management Cluster Roles</a:t>
            </a:r>
            <a:endParaRPr lang="en-AU" sz="4000" b="1" dirty="0">
              <a:solidFill>
                <a:schemeClr val="tx2"/>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nC\Desktop\FJI_NDMO_1995_National_DM_plan.jpg"/>
          <p:cNvPicPr>
            <a:picLocks noChangeAspect="1" noChangeArrowheads="1"/>
          </p:cNvPicPr>
          <p:nvPr/>
        </p:nvPicPr>
        <p:blipFill>
          <a:blip r:embed="rId2" cstate="print"/>
          <a:srcRect/>
          <a:stretch>
            <a:fillRect/>
          </a:stretch>
        </p:blipFill>
        <p:spPr bwMode="auto">
          <a:xfrm>
            <a:off x="6328792" y="1344216"/>
            <a:ext cx="6112772" cy="7012654"/>
          </a:xfrm>
          <a:prstGeom prst="rect">
            <a:avLst/>
          </a:prstGeom>
          <a:noFill/>
        </p:spPr>
      </p:pic>
      <p:pic>
        <p:nvPicPr>
          <p:cNvPr id="8" name="Picture 7" descr="2FJI_National-Disaster-Management-Plan_1995_Approved.jpg"/>
          <p:cNvPicPr>
            <a:picLocks noChangeAspect="1"/>
          </p:cNvPicPr>
          <p:nvPr/>
        </p:nvPicPr>
        <p:blipFill>
          <a:blip r:embed="rId3" cstate="print"/>
          <a:stretch>
            <a:fillRect/>
          </a:stretch>
        </p:blipFill>
        <p:spPr>
          <a:xfrm>
            <a:off x="496144" y="1706578"/>
            <a:ext cx="5606621" cy="6274304"/>
          </a:xfrm>
          <a:prstGeom prst="rect">
            <a:avLst/>
          </a:prstGeom>
        </p:spPr>
      </p:pic>
      <p:sp>
        <p:nvSpPr>
          <p:cNvPr id="4" name="Title 1"/>
          <p:cNvSpPr>
            <a:spLocks noGrp="1"/>
          </p:cNvSpPr>
          <p:nvPr>
            <p:ph type="title"/>
          </p:nvPr>
        </p:nvSpPr>
        <p:spPr>
          <a:xfrm>
            <a:off x="496144" y="264097"/>
            <a:ext cx="9904911" cy="1440160"/>
          </a:xfrm>
        </p:spPr>
        <p:txBody>
          <a:bodyPr>
            <a:noAutofit/>
          </a:bodyPr>
          <a:lstStyle/>
          <a:p>
            <a:r>
              <a:rPr lang="en-NZ" sz="4000" b="1" dirty="0" smtClean="0">
                <a:solidFill>
                  <a:schemeClr val="tx2"/>
                </a:solidFill>
              </a:rPr>
              <a:t>Fiji Disaster Management</a:t>
            </a:r>
            <a:br>
              <a:rPr lang="en-NZ" sz="4000" b="1" dirty="0" smtClean="0">
                <a:solidFill>
                  <a:schemeClr val="tx2"/>
                </a:solidFill>
              </a:rPr>
            </a:br>
            <a:r>
              <a:rPr lang="en-NZ" sz="4000" b="1" dirty="0" smtClean="0">
                <a:solidFill>
                  <a:schemeClr val="tx2"/>
                </a:solidFill>
              </a:rPr>
              <a:t>Existing Structure</a:t>
            </a:r>
            <a:endParaRPr lang="en-NZ" sz="4000" b="1" dirty="0">
              <a:solidFill>
                <a:schemeClr val="tx2"/>
              </a:solidFill>
            </a:endParaRPr>
          </a:p>
        </p:txBody>
      </p:sp>
      <p:sp>
        <p:nvSpPr>
          <p:cNvPr id="9" name="TextBox 8"/>
          <p:cNvSpPr txBox="1"/>
          <p:nvPr/>
        </p:nvSpPr>
        <p:spPr>
          <a:xfrm>
            <a:off x="928192" y="8043282"/>
            <a:ext cx="4608512" cy="861774"/>
          </a:xfrm>
          <a:prstGeom prst="rect">
            <a:avLst/>
          </a:prstGeom>
          <a:noFill/>
        </p:spPr>
        <p:txBody>
          <a:bodyPr wrap="square" rtlCol="0">
            <a:spAutoFit/>
          </a:bodyPr>
          <a:lstStyle/>
          <a:p>
            <a:r>
              <a:rPr lang="en-AU" dirty="0" smtClean="0"/>
              <a:t>Permanent bodies of the Disaster Management Structure</a:t>
            </a:r>
          </a:p>
        </p:txBody>
      </p:sp>
      <p:sp>
        <p:nvSpPr>
          <p:cNvPr id="10" name="TextBox 9"/>
          <p:cNvSpPr txBox="1"/>
          <p:nvPr/>
        </p:nvSpPr>
        <p:spPr>
          <a:xfrm>
            <a:off x="6472808" y="8475330"/>
            <a:ext cx="5832648" cy="861774"/>
          </a:xfrm>
          <a:prstGeom prst="rect">
            <a:avLst/>
          </a:prstGeom>
          <a:noFill/>
        </p:spPr>
        <p:txBody>
          <a:bodyPr wrap="square" rtlCol="0">
            <a:spAutoFit/>
          </a:bodyPr>
          <a:lstStyle/>
          <a:p>
            <a:r>
              <a:rPr lang="en-AU" dirty="0" smtClean="0"/>
              <a:t>Disaster Management Structure during emergency operations</a:t>
            </a:r>
            <a:endParaRPr lang="en-AU"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ounded Rectangle 114"/>
          <p:cNvSpPr/>
          <p:nvPr/>
        </p:nvSpPr>
        <p:spPr>
          <a:xfrm>
            <a:off x="5176664" y="5736704"/>
            <a:ext cx="4968552" cy="316835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Rounded Rectangle 113"/>
          <p:cNvSpPr/>
          <p:nvPr/>
        </p:nvSpPr>
        <p:spPr>
          <a:xfrm>
            <a:off x="7696944" y="3288432"/>
            <a:ext cx="4680520" cy="302433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Rounded Rectangle 100"/>
          <p:cNvSpPr/>
          <p:nvPr/>
        </p:nvSpPr>
        <p:spPr>
          <a:xfrm>
            <a:off x="1648272" y="2064296"/>
            <a:ext cx="6264696" cy="316835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ounded Rectangle 26"/>
          <p:cNvSpPr/>
          <p:nvPr/>
        </p:nvSpPr>
        <p:spPr>
          <a:xfrm>
            <a:off x="352128" y="364907"/>
            <a:ext cx="2592288" cy="8352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n-AU"/>
          </a:p>
        </p:txBody>
      </p:sp>
      <p:sp>
        <p:nvSpPr>
          <p:cNvPr id="28" name="TextBox 27"/>
          <p:cNvSpPr txBox="1"/>
          <p:nvPr/>
        </p:nvSpPr>
        <p:spPr>
          <a:xfrm>
            <a:off x="683365" y="408112"/>
            <a:ext cx="2117035" cy="683264"/>
          </a:xfrm>
          <a:prstGeom prst="rect">
            <a:avLst/>
          </a:prstGeom>
          <a:noFill/>
        </p:spPr>
        <p:txBody>
          <a:bodyPr wrap="square" lIns="128016" tIns="64008" rIns="128016" bIns="64008" rtlCol="0">
            <a:spAutoFit/>
          </a:bodyPr>
          <a:lstStyle/>
          <a:p>
            <a:r>
              <a:rPr lang="en-AU" sz="3600" b="1" dirty="0">
                <a:solidFill>
                  <a:schemeClr val="bg1"/>
                </a:solidFill>
              </a:rPr>
              <a:t>CABINET</a:t>
            </a:r>
            <a:endParaRPr lang="en-AU" sz="3900" b="1" dirty="0">
              <a:solidFill>
                <a:schemeClr val="bg1"/>
              </a:solidFill>
            </a:endParaRPr>
          </a:p>
        </p:txBody>
      </p:sp>
      <p:sp>
        <p:nvSpPr>
          <p:cNvPr id="29" name="Rounded Rectangle 28"/>
          <p:cNvSpPr/>
          <p:nvPr/>
        </p:nvSpPr>
        <p:spPr>
          <a:xfrm>
            <a:off x="1936304" y="1920280"/>
            <a:ext cx="187220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n-AU"/>
          </a:p>
        </p:txBody>
      </p:sp>
      <p:sp>
        <p:nvSpPr>
          <p:cNvPr id="30" name="TextBox 29"/>
          <p:cNvSpPr txBox="1"/>
          <p:nvPr/>
        </p:nvSpPr>
        <p:spPr>
          <a:xfrm>
            <a:off x="2137926" y="1920280"/>
            <a:ext cx="1814602" cy="646331"/>
          </a:xfrm>
          <a:prstGeom prst="rect">
            <a:avLst/>
          </a:prstGeom>
          <a:noFill/>
        </p:spPr>
        <p:txBody>
          <a:bodyPr wrap="square" lIns="128016" tIns="64008" rIns="128016" bIns="64008" rtlCol="0">
            <a:spAutoFit/>
          </a:bodyPr>
          <a:lstStyle/>
          <a:p>
            <a:r>
              <a:rPr lang="en-AU" sz="3400" b="1" dirty="0">
                <a:solidFill>
                  <a:schemeClr val="bg1"/>
                </a:solidFill>
              </a:rPr>
              <a:t>NDMC</a:t>
            </a:r>
          </a:p>
        </p:txBody>
      </p:sp>
      <p:sp>
        <p:nvSpPr>
          <p:cNvPr id="31" name="Rounded Rectangle 30"/>
          <p:cNvSpPr/>
          <p:nvPr/>
        </p:nvSpPr>
        <p:spPr>
          <a:xfrm>
            <a:off x="8056984" y="4008512"/>
            <a:ext cx="172819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n-AU"/>
          </a:p>
        </p:txBody>
      </p:sp>
      <p:sp>
        <p:nvSpPr>
          <p:cNvPr id="32" name="TextBox 31"/>
          <p:cNvSpPr txBox="1"/>
          <p:nvPr/>
        </p:nvSpPr>
        <p:spPr>
          <a:xfrm>
            <a:off x="8056984" y="4080519"/>
            <a:ext cx="2016224" cy="560153"/>
          </a:xfrm>
          <a:prstGeom prst="rect">
            <a:avLst/>
          </a:prstGeom>
          <a:noFill/>
        </p:spPr>
        <p:txBody>
          <a:bodyPr wrap="square" lIns="128016" tIns="64008" rIns="128016" bIns="64008" rtlCol="0">
            <a:spAutoFit/>
          </a:bodyPr>
          <a:lstStyle/>
          <a:p>
            <a:r>
              <a:rPr lang="en-AU" sz="2800" b="1" dirty="0">
                <a:solidFill>
                  <a:schemeClr val="bg1"/>
                </a:solidFill>
              </a:rPr>
              <a:t>Divisions</a:t>
            </a:r>
            <a:endParaRPr lang="en-AU" sz="3200" b="1" dirty="0">
              <a:solidFill>
                <a:schemeClr val="bg1"/>
              </a:solidFill>
            </a:endParaRPr>
          </a:p>
        </p:txBody>
      </p:sp>
      <p:grpSp>
        <p:nvGrpSpPr>
          <p:cNvPr id="3" name="Group 32"/>
          <p:cNvGrpSpPr/>
          <p:nvPr/>
        </p:nvGrpSpPr>
        <p:grpSpPr>
          <a:xfrm>
            <a:off x="4484334" y="2525145"/>
            <a:ext cx="3068594" cy="2419471"/>
            <a:chOff x="1907704" y="908721"/>
            <a:chExt cx="3744414" cy="2952332"/>
          </a:xfrm>
        </p:grpSpPr>
        <p:sp>
          <p:nvSpPr>
            <p:cNvPr id="34" name="Oval 33"/>
            <p:cNvSpPr/>
            <p:nvPr/>
          </p:nvSpPr>
          <p:spPr>
            <a:xfrm>
              <a:off x="2699791" y="1246130"/>
              <a:ext cx="1944214" cy="194421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AU" sz="1300" dirty="0"/>
            </a:p>
          </p:txBody>
        </p:sp>
        <p:sp>
          <p:nvSpPr>
            <p:cNvPr id="35" name="Rounded Rectangle 34"/>
            <p:cNvSpPr/>
            <p:nvPr/>
          </p:nvSpPr>
          <p:spPr>
            <a:xfrm>
              <a:off x="1907704" y="2132858"/>
              <a:ext cx="1008112" cy="64807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00" dirty="0"/>
            </a:p>
          </p:txBody>
        </p:sp>
        <p:sp>
          <p:nvSpPr>
            <p:cNvPr id="36" name="Rounded Rectangle 35"/>
            <p:cNvSpPr/>
            <p:nvPr/>
          </p:nvSpPr>
          <p:spPr>
            <a:xfrm>
              <a:off x="2267743" y="2708923"/>
              <a:ext cx="1008112" cy="6480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sz="1300" dirty="0"/>
            </a:p>
          </p:txBody>
        </p:sp>
        <p:sp>
          <p:nvSpPr>
            <p:cNvPr id="37" name="Rounded Rectangle 36"/>
            <p:cNvSpPr/>
            <p:nvPr/>
          </p:nvSpPr>
          <p:spPr>
            <a:xfrm>
              <a:off x="3059831" y="3212980"/>
              <a:ext cx="1008112" cy="64807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AU" sz="1300" dirty="0"/>
            </a:p>
          </p:txBody>
        </p:sp>
        <p:sp>
          <p:nvSpPr>
            <p:cNvPr id="38" name="Rounded Rectangle 37"/>
            <p:cNvSpPr/>
            <p:nvPr/>
          </p:nvSpPr>
          <p:spPr>
            <a:xfrm>
              <a:off x="3491879" y="908721"/>
              <a:ext cx="1008112" cy="64807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AU" sz="1300" dirty="0"/>
            </a:p>
          </p:txBody>
        </p:sp>
        <p:sp>
          <p:nvSpPr>
            <p:cNvPr id="39" name="Rounded Rectangle 38"/>
            <p:cNvSpPr/>
            <p:nvPr/>
          </p:nvSpPr>
          <p:spPr>
            <a:xfrm>
              <a:off x="4355974" y="1340770"/>
              <a:ext cx="1008112"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sz="1300" dirty="0"/>
            </a:p>
          </p:txBody>
        </p:sp>
        <p:sp>
          <p:nvSpPr>
            <p:cNvPr id="40" name="Rounded Rectangle 39"/>
            <p:cNvSpPr/>
            <p:nvPr/>
          </p:nvSpPr>
          <p:spPr>
            <a:xfrm>
              <a:off x="4571999" y="1916834"/>
              <a:ext cx="100811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sz="1300" dirty="0"/>
            </a:p>
          </p:txBody>
        </p:sp>
        <p:sp>
          <p:nvSpPr>
            <p:cNvPr id="41" name="Rounded Rectangle 40"/>
            <p:cNvSpPr/>
            <p:nvPr/>
          </p:nvSpPr>
          <p:spPr>
            <a:xfrm>
              <a:off x="4355974" y="2492899"/>
              <a:ext cx="1008112"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sz="1300" dirty="0"/>
            </a:p>
          </p:txBody>
        </p:sp>
        <p:sp>
          <p:nvSpPr>
            <p:cNvPr id="42" name="Rounded Rectangle 41"/>
            <p:cNvSpPr/>
            <p:nvPr/>
          </p:nvSpPr>
          <p:spPr>
            <a:xfrm>
              <a:off x="3995934" y="3068964"/>
              <a:ext cx="1008112" cy="6480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AU" sz="1300" dirty="0"/>
            </a:p>
          </p:txBody>
        </p:sp>
        <p:sp>
          <p:nvSpPr>
            <p:cNvPr id="43" name="TextBox 42"/>
            <p:cNvSpPr txBox="1"/>
            <p:nvPr/>
          </p:nvSpPr>
          <p:spPr>
            <a:xfrm>
              <a:off x="3236251" y="1752246"/>
              <a:ext cx="1131725" cy="788678"/>
            </a:xfrm>
            <a:prstGeom prst="rect">
              <a:avLst/>
            </a:prstGeom>
            <a:noFill/>
          </p:spPr>
          <p:txBody>
            <a:bodyPr wrap="square" rtlCol="0">
              <a:spAutoFit/>
            </a:bodyPr>
            <a:lstStyle/>
            <a:p>
              <a:r>
                <a:rPr lang="en-AU" sz="1800" b="1" dirty="0">
                  <a:solidFill>
                    <a:schemeClr val="bg1"/>
                  </a:solidFill>
                </a:rPr>
                <a:t>NDMO</a:t>
              </a:r>
              <a:br>
                <a:rPr lang="en-AU" sz="1800" b="1" dirty="0">
                  <a:solidFill>
                    <a:schemeClr val="bg1"/>
                  </a:solidFill>
                </a:rPr>
              </a:br>
              <a:r>
                <a:rPr lang="en-AU" sz="1800" b="1" dirty="0">
                  <a:solidFill>
                    <a:schemeClr val="bg1"/>
                  </a:solidFill>
                </a:rPr>
                <a:t>NEOC</a:t>
              </a:r>
            </a:p>
          </p:txBody>
        </p:sp>
        <p:sp>
          <p:nvSpPr>
            <p:cNvPr id="44" name="TextBox 43"/>
            <p:cNvSpPr txBox="1"/>
            <p:nvPr/>
          </p:nvSpPr>
          <p:spPr>
            <a:xfrm>
              <a:off x="3563886" y="1031736"/>
              <a:ext cx="975109" cy="356783"/>
            </a:xfrm>
            <a:prstGeom prst="rect">
              <a:avLst/>
            </a:prstGeom>
            <a:noFill/>
          </p:spPr>
          <p:txBody>
            <a:bodyPr wrap="square" rtlCol="0">
              <a:spAutoFit/>
            </a:bodyPr>
            <a:lstStyle/>
            <a:p>
              <a:r>
                <a:rPr lang="en-AU" sz="1300" dirty="0"/>
                <a:t>WASH</a:t>
              </a:r>
            </a:p>
          </p:txBody>
        </p:sp>
        <p:sp>
          <p:nvSpPr>
            <p:cNvPr id="45" name="TextBox 44"/>
            <p:cNvSpPr txBox="1"/>
            <p:nvPr/>
          </p:nvSpPr>
          <p:spPr>
            <a:xfrm>
              <a:off x="4427984" y="1475493"/>
              <a:ext cx="936104" cy="356783"/>
            </a:xfrm>
            <a:prstGeom prst="rect">
              <a:avLst/>
            </a:prstGeom>
            <a:noFill/>
          </p:spPr>
          <p:txBody>
            <a:bodyPr wrap="square" rtlCol="0">
              <a:spAutoFit/>
            </a:bodyPr>
            <a:lstStyle/>
            <a:p>
              <a:r>
                <a:rPr lang="en-AU" sz="1300" dirty="0"/>
                <a:t>Shelter</a:t>
              </a:r>
            </a:p>
          </p:txBody>
        </p:sp>
        <p:sp>
          <p:nvSpPr>
            <p:cNvPr id="46" name="TextBox 45"/>
            <p:cNvSpPr txBox="1"/>
            <p:nvPr/>
          </p:nvSpPr>
          <p:spPr>
            <a:xfrm>
              <a:off x="4499991" y="2051557"/>
              <a:ext cx="1152127" cy="356783"/>
            </a:xfrm>
            <a:prstGeom prst="rect">
              <a:avLst/>
            </a:prstGeom>
            <a:noFill/>
          </p:spPr>
          <p:txBody>
            <a:bodyPr wrap="square" rtlCol="0">
              <a:spAutoFit/>
            </a:bodyPr>
            <a:lstStyle/>
            <a:p>
              <a:r>
                <a:rPr lang="en-AU" sz="1300" dirty="0"/>
                <a:t>Education</a:t>
              </a:r>
            </a:p>
          </p:txBody>
        </p:sp>
        <p:sp>
          <p:nvSpPr>
            <p:cNvPr id="47" name="TextBox 46"/>
            <p:cNvSpPr txBox="1"/>
            <p:nvPr/>
          </p:nvSpPr>
          <p:spPr>
            <a:xfrm>
              <a:off x="4334115" y="2543049"/>
              <a:ext cx="1136267" cy="600898"/>
            </a:xfrm>
            <a:prstGeom prst="rect">
              <a:avLst/>
            </a:prstGeom>
            <a:noFill/>
          </p:spPr>
          <p:txBody>
            <a:bodyPr wrap="square" rtlCol="0">
              <a:spAutoFit/>
            </a:bodyPr>
            <a:lstStyle/>
            <a:p>
              <a:r>
                <a:rPr lang="en-AU" sz="1300" dirty="0" smtClean="0"/>
                <a:t>Health &amp; Nutrition</a:t>
              </a:r>
              <a:endParaRPr lang="en-AU" sz="1300" dirty="0"/>
            </a:p>
          </p:txBody>
        </p:sp>
        <p:sp>
          <p:nvSpPr>
            <p:cNvPr id="48" name="TextBox 47"/>
            <p:cNvSpPr txBox="1"/>
            <p:nvPr/>
          </p:nvSpPr>
          <p:spPr>
            <a:xfrm>
              <a:off x="4067944" y="3068963"/>
              <a:ext cx="864096" cy="600898"/>
            </a:xfrm>
            <a:prstGeom prst="rect">
              <a:avLst/>
            </a:prstGeom>
            <a:noFill/>
          </p:spPr>
          <p:txBody>
            <a:bodyPr wrap="square" rtlCol="0">
              <a:spAutoFit/>
            </a:bodyPr>
            <a:lstStyle/>
            <a:p>
              <a:r>
                <a:rPr lang="en-AU" sz="1300" dirty="0"/>
                <a:t>Public</a:t>
              </a:r>
              <a:br>
                <a:rPr lang="en-AU" sz="1300" dirty="0"/>
              </a:br>
              <a:r>
                <a:rPr lang="en-AU" sz="1300" dirty="0"/>
                <a:t>Works</a:t>
              </a:r>
            </a:p>
          </p:txBody>
        </p:sp>
        <p:sp>
          <p:nvSpPr>
            <p:cNvPr id="49" name="TextBox 48"/>
            <p:cNvSpPr txBox="1"/>
            <p:nvPr/>
          </p:nvSpPr>
          <p:spPr>
            <a:xfrm>
              <a:off x="3059830" y="3347703"/>
              <a:ext cx="1008112" cy="356783"/>
            </a:xfrm>
            <a:prstGeom prst="rect">
              <a:avLst/>
            </a:prstGeom>
            <a:noFill/>
          </p:spPr>
          <p:txBody>
            <a:bodyPr wrap="square" rtlCol="0">
              <a:spAutoFit/>
            </a:bodyPr>
            <a:lstStyle/>
            <a:p>
              <a:r>
                <a:rPr lang="en-AU" sz="1300" dirty="0"/>
                <a:t>Logistics</a:t>
              </a:r>
            </a:p>
          </p:txBody>
        </p:sp>
        <p:sp>
          <p:nvSpPr>
            <p:cNvPr id="50" name="TextBox 49"/>
            <p:cNvSpPr txBox="1"/>
            <p:nvPr/>
          </p:nvSpPr>
          <p:spPr>
            <a:xfrm>
              <a:off x="1979711" y="2134598"/>
              <a:ext cx="936104" cy="600898"/>
            </a:xfrm>
            <a:prstGeom prst="rect">
              <a:avLst/>
            </a:prstGeom>
            <a:noFill/>
          </p:spPr>
          <p:txBody>
            <a:bodyPr wrap="square" rtlCol="0">
              <a:spAutoFit/>
            </a:bodyPr>
            <a:lstStyle/>
            <a:p>
              <a:r>
                <a:rPr lang="en-AU" sz="1300" dirty="0"/>
                <a:t>Food</a:t>
              </a:r>
              <a:br>
                <a:rPr lang="en-AU" sz="1300" dirty="0"/>
              </a:br>
              <a:r>
                <a:rPr lang="en-AU" sz="1300" dirty="0"/>
                <a:t>Security</a:t>
              </a:r>
            </a:p>
          </p:txBody>
        </p:sp>
        <p:sp>
          <p:nvSpPr>
            <p:cNvPr id="51" name="TextBox 50"/>
            <p:cNvSpPr txBox="1"/>
            <p:nvPr/>
          </p:nvSpPr>
          <p:spPr>
            <a:xfrm>
              <a:off x="2195736" y="2780928"/>
              <a:ext cx="1296143" cy="600898"/>
            </a:xfrm>
            <a:prstGeom prst="rect">
              <a:avLst/>
            </a:prstGeom>
            <a:noFill/>
          </p:spPr>
          <p:txBody>
            <a:bodyPr wrap="square" rtlCol="0">
              <a:spAutoFit/>
            </a:bodyPr>
            <a:lstStyle/>
            <a:p>
              <a:r>
                <a:rPr lang="en-AU" sz="1300" dirty="0" smtClean="0"/>
                <a:t>Safety &amp; Protection</a:t>
              </a:r>
              <a:endParaRPr lang="en-AU" sz="1300" dirty="0"/>
            </a:p>
          </p:txBody>
        </p:sp>
      </p:grpSp>
      <p:grpSp>
        <p:nvGrpSpPr>
          <p:cNvPr id="52" name="Group 32"/>
          <p:cNvGrpSpPr/>
          <p:nvPr/>
        </p:nvGrpSpPr>
        <p:grpSpPr>
          <a:xfrm>
            <a:off x="9785176" y="4296544"/>
            <a:ext cx="2337977" cy="1843406"/>
            <a:chOff x="1907704" y="908720"/>
            <a:chExt cx="3744416" cy="2952328"/>
          </a:xfrm>
        </p:grpSpPr>
        <p:sp>
          <p:nvSpPr>
            <p:cNvPr id="53" name="Oval 52"/>
            <p:cNvSpPr/>
            <p:nvPr/>
          </p:nvSpPr>
          <p:spPr>
            <a:xfrm>
              <a:off x="2699792" y="1246129"/>
              <a:ext cx="1944216" cy="194421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AU" sz="900" dirty="0"/>
            </a:p>
          </p:txBody>
        </p:sp>
        <p:sp>
          <p:nvSpPr>
            <p:cNvPr id="54" name="Rounded Rectangle 53"/>
            <p:cNvSpPr/>
            <p:nvPr/>
          </p:nvSpPr>
          <p:spPr>
            <a:xfrm>
              <a:off x="1907704" y="2132856"/>
              <a:ext cx="1008112" cy="64807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55" name="Rounded Rectangle 54"/>
            <p:cNvSpPr/>
            <p:nvPr/>
          </p:nvSpPr>
          <p:spPr>
            <a:xfrm>
              <a:off x="2267744" y="2708920"/>
              <a:ext cx="1008112" cy="6480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sz="900" dirty="0"/>
            </a:p>
          </p:txBody>
        </p:sp>
        <p:sp>
          <p:nvSpPr>
            <p:cNvPr id="56" name="Rounded Rectangle 55"/>
            <p:cNvSpPr/>
            <p:nvPr/>
          </p:nvSpPr>
          <p:spPr>
            <a:xfrm>
              <a:off x="3059832" y="3212976"/>
              <a:ext cx="1008112" cy="6480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AU" sz="900" dirty="0"/>
            </a:p>
          </p:txBody>
        </p:sp>
        <p:sp>
          <p:nvSpPr>
            <p:cNvPr id="57" name="Rounded Rectangle 56"/>
            <p:cNvSpPr/>
            <p:nvPr/>
          </p:nvSpPr>
          <p:spPr>
            <a:xfrm>
              <a:off x="3491880" y="908720"/>
              <a:ext cx="1008112" cy="64807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AU" sz="900" dirty="0"/>
            </a:p>
          </p:txBody>
        </p:sp>
        <p:sp>
          <p:nvSpPr>
            <p:cNvPr id="58" name="Rounded Rectangle 57"/>
            <p:cNvSpPr/>
            <p:nvPr/>
          </p:nvSpPr>
          <p:spPr>
            <a:xfrm>
              <a:off x="4355976" y="1340768"/>
              <a:ext cx="1008112"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sz="900" dirty="0"/>
            </a:p>
          </p:txBody>
        </p:sp>
        <p:sp>
          <p:nvSpPr>
            <p:cNvPr id="59" name="Rounded Rectangle 58"/>
            <p:cNvSpPr/>
            <p:nvPr/>
          </p:nvSpPr>
          <p:spPr>
            <a:xfrm>
              <a:off x="4572000" y="1916832"/>
              <a:ext cx="100811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sz="900" dirty="0"/>
            </a:p>
          </p:txBody>
        </p:sp>
        <p:sp>
          <p:nvSpPr>
            <p:cNvPr id="60" name="Rounded Rectangle 59"/>
            <p:cNvSpPr/>
            <p:nvPr/>
          </p:nvSpPr>
          <p:spPr>
            <a:xfrm>
              <a:off x="4355976" y="2492896"/>
              <a:ext cx="1008112"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sz="900" dirty="0"/>
            </a:p>
          </p:txBody>
        </p:sp>
        <p:sp>
          <p:nvSpPr>
            <p:cNvPr id="61" name="Rounded Rectangle 60"/>
            <p:cNvSpPr/>
            <p:nvPr/>
          </p:nvSpPr>
          <p:spPr>
            <a:xfrm>
              <a:off x="3995936" y="3068960"/>
              <a:ext cx="1008112" cy="6480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AU" sz="900" dirty="0"/>
            </a:p>
          </p:txBody>
        </p:sp>
        <p:sp>
          <p:nvSpPr>
            <p:cNvPr id="62" name="TextBox 61"/>
            <p:cNvSpPr txBox="1"/>
            <p:nvPr/>
          </p:nvSpPr>
          <p:spPr>
            <a:xfrm>
              <a:off x="3367141" y="2001286"/>
              <a:ext cx="1131726" cy="406662"/>
            </a:xfrm>
            <a:prstGeom prst="rect">
              <a:avLst/>
            </a:prstGeom>
            <a:noFill/>
          </p:spPr>
          <p:txBody>
            <a:bodyPr wrap="square" rtlCol="0">
              <a:spAutoFit/>
            </a:bodyPr>
            <a:lstStyle/>
            <a:p>
              <a:r>
                <a:rPr lang="en-AU" sz="1050" b="1" dirty="0" smtClean="0">
                  <a:solidFill>
                    <a:schemeClr val="bg1"/>
                  </a:solidFill>
                </a:rPr>
                <a:t>DIVEOC</a:t>
              </a:r>
              <a:endParaRPr lang="en-AU" sz="1050" b="1" dirty="0">
                <a:solidFill>
                  <a:schemeClr val="bg1"/>
                </a:solidFill>
              </a:endParaRPr>
            </a:p>
          </p:txBody>
        </p:sp>
        <p:sp>
          <p:nvSpPr>
            <p:cNvPr id="63" name="TextBox 62"/>
            <p:cNvSpPr txBox="1"/>
            <p:nvPr/>
          </p:nvSpPr>
          <p:spPr>
            <a:xfrm>
              <a:off x="3563888" y="1031734"/>
              <a:ext cx="975110" cy="369692"/>
            </a:xfrm>
            <a:prstGeom prst="rect">
              <a:avLst/>
            </a:prstGeom>
            <a:noFill/>
          </p:spPr>
          <p:txBody>
            <a:bodyPr wrap="square" rtlCol="0">
              <a:spAutoFit/>
            </a:bodyPr>
            <a:lstStyle/>
            <a:p>
              <a:r>
                <a:rPr lang="en-AU" sz="900" dirty="0"/>
                <a:t>WASH</a:t>
              </a:r>
            </a:p>
          </p:txBody>
        </p:sp>
        <p:sp>
          <p:nvSpPr>
            <p:cNvPr id="64" name="TextBox 63"/>
            <p:cNvSpPr txBox="1"/>
            <p:nvPr/>
          </p:nvSpPr>
          <p:spPr>
            <a:xfrm>
              <a:off x="4427985" y="1475492"/>
              <a:ext cx="936105" cy="369692"/>
            </a:xfrm>
            <a:prstGeom prst="rect">
              <a:avLst/>
            </a:prstGeom>
            <a:noFill/>
          </p:spPr>
          <p:txBody>
            <a:bodyPr wrap="square" rtlCol="0">
              <a:spAutoFit/>
            </a:bodyPr>
            <a:lstStyle/>
            <a:p>
              <a:r>
                <a:rPr lang="en-AU" sz="900" dirty="0"/>
                <a:t>Shelter</a:t>
              </a:r>
            </a:p>
          </p:txBody>
        </p:sp>
        <p:sp>
          <p:nvSpPr>
            <p:cNvPr id="65" name="TextBox 64"/>
            <p:cNvSpPr txBox="1"/>
            <p:nvPr/>
          </p:nvSpPr>
          <p:spPr>
            <a:xfrm>
              <a:off x="4499993" y="2051554"/>
              <a:ext cx="1152127" cy="369692"/>
            </a:xfrm>
            <a:prstGeom prst="rect">
              <a:avLst/>
            </a:prstGeom>
            <a:noFill/>
          </p:spPr>
          <p:txBody>
            <a:bodyPr wrap="square" rtlCol="0">
              <a:spAutoFit/>
            </a:bodyPr>
            <a:lstStyle/>
            <a:p>
              <a:r>
                <a:rPr lang="en-AU" sz="900" dirty="0"/>
                <a:t>Education</a:t>
              </a:r>
            </a:p>
          </p:txBody>
        </p:sp>
        <p:sp>
          <p:nvSpPr>
            <p:cNvPr id="66" name="TextBox 65"/>
            <p:cNvSpPr txBox="1"/>
            <p:nvPr/>
          </p:nvSpPr>
          <p:spPr>
            <a:xfrm>
              <a:off x="4427985" y="2523273"/>
              <a:ext cx="1170129" cy="591508"/>
            </a:xfrm>
            <a:prstGeom prst="rect">
              <a:avLst/>
            </a:prstGeom>
            <a:noFill/>
          </p:spPr>
          <p:txBody>
            <a:bodyPr wrap="square" rtlCol="0">
              <a:spAutoFit/>
            </a:bodyPr>
            <a:lstStyle/>
            <a:p>
              <a:r>
                <a:rPr lang="en-AU" sz="900" dirty="0" smtClean="0"/>
                <a:t>Health &amp; Nutrition</a:t>
              </a:r>
              <a:endParaRPr lang="en-AU" sz="900" dirty="0"/>
            </a:p>
          </p:txBody>
        </p:sp>
        <p:sp>
          <p:nvSpPr>
            <p:cNvPr id="67" name="TextBox 66"/>
            <p:cNvSpPr txBox="1"/>
            <p:nvPr/>
          </p:nvSpPr>
          <p:spPr>
            <a:xfrm>
              <a:off x="4067946" y="3068961"/>
              <a:ext cx="864096" cy="591508"/>
            </a:xfrm>
            <a:prstGeom prst="rect">
              <a:avLst/>
            </a:prstGeom>
            <a:noFill/>
          </p:spPr>
          <p:txBody>
            <a:bodyPr wrap="square" rtlCol="0">
              <a:spAutoFit/>
            </a:bodyPr>
            <a:lstStyle/>
            <a:p>
              <a:r>
                <a:rPr lang="en-AU" sz="900" dirty="0"/>
                <a:t>Public</a:t>
              </a:r>
              <a:br>
                <a:rPr lang="en-AU" sz="900" dirty="0"/>
              </a:br>
              <a:r>
                <a:rPr lang="en-AU" sz="900" dirty="0"/>
                <a:t>Works</a:t>
              </a:r>
            </a:p>
          </p:txBody>
        </p:sp>
        <p:sp>
          <p:nvSpPr>
            <p:cNvPr id="68" name="TextBox 67"/>
            <p:cNvSpPr txBox="1"/>
            <p:nvPr/>
          </p:nvSpPr>
          <p:spPr>
            <a:xfrm>
              <a:off x="3059831" y="3347700"/>
              <a:ext cx="1008111" cy="369692"/>
            </a:xfrm>
            <a:prstGeom prst="rect">
              <a:avLst/>
            </a:prstGeom>
            <a:noFill/>
          </p:spPr>
          <p:txBody>
            <a:bodyPr wrap="square" rtlCol="0">
              <a:spAutoFit/>
            </a:bodyPr>
            <a:lstStyle/>
            <a:p>
              <a:r>
                <a:rPr lang="en-AU" sz="900" dirty="0"/>
                <a:t>Logistics</a:t>
              </a:r>
            </a:p>
          </p:txBody>
        </p:sp>
        <p:sp>
          <p:nvSpPr>
            <p:cNvPr id="69" name="TextBox 68"/>
            <p:cNvSpPr txBox="1"/>
            <p:nvPr/>
          </p:nvSpPr>
          <p:spPr>
            <a:xfrm>
              <a:off x="1979710" y="2134597"/>
              <a:ext cx="936105" cy="591508"/>
            </a:xfrm>
            <a:prstGeom prst="rect">
              <a:avLst/>
            </a:prstGeom>
            <a:noFill/>
          </p:spPr>
          <p:txBody>
            <a:bodyPr wrap="square" rtlCol="0">
              <a:spAutoFit/>
            </a:bodyPr>
            <a:lstStyle/>
            <a:p>
              <a:r>
                <a:rPr lang="en-AU" sz="900" dirty="0"/>
                <a:t>Food</a:t>
              </a:r>
              <a:br>
                <a:rPr lang="en-AU" sz="900" dirty="0"/>
              </a:br>
              <a:r>
                <a:rPr lang="en-AU" sz="900" dirty="0"/>
                <a:t>Security</a:t>
              </a:r>
            </a:p>
          </p:txBody>
        </p:sp>
        <p:sp>
          <p:nvSpPr>
            <p:cNvPr id="70" name="TextBox 69"/>
            <p:cNvSpPr txBox="1"/>
            <p:nvPr/>
          </p:nvSpPr>
          <p:spPr>
            <a:xfrm>
              <a:off x="2195735" y="2780928"/>
              <a:ext cx="1296143" cy="591508"/>
            </a:xfrm>
            <a:prstGeom prst="rect">
              <a:avLst/>
            </a:prstGeom>
            <a:noFill/>
          </p:spPr>
          <p:txBody>
            <a:bodyPr wrap="square" rtlCol="0">
              <a:spAutoFit/>
            </a:bodyPr>
            <a:lstStyle/>
            <a:p>
              <a:r>
                <a:rPr lang="en-AU" sz="900" dirty="0" smtClean="0"/>
                <a:t>Safety &amp; Protection</a:t>
              </a:r>
              <a:endParaRPr lang="en-AU" sz="900" dirty="0"/>
            </a:p>
          </p:txBody>
        </p:sp>
      </p:grpSp>
      <p:sp>
        <p:nvSpPr>
          <p:cNvPr id="71" name="Rounded Rectangle 70"/>
          <p:cNvSpPr/>
          <p:nvPr/>
        </p:nvSpPr>
        <p:spPr>
          <a:xfrm>
            <a:off x="7696944" y="6600800"/>
            <a:ext cx="172819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n-AU"/>
          </a:p>
        </p:txBody>
      </p:sp>
      <p:sp>
        <p:nvSpPr>
          <p:cNvPr id="72" name="TextBox 71"/>
          <p:cNvSpPr txBox="1"/>
          <p:nvPr/>
        </p:nvSpPr>
        <p:spPr>
          <a:xfrm>
            <a:off x="7840960" y="6672807"/>
            <a:ext cx="1656184" cy="576065"/>
          </a:xfrm>
          <a:prstGeom prst="rect">
            <a:avLst/>
          </a:prstGeom>
          <a:noFill/>
        </p:spPr>
        <p:txBody>
          <a:bodyPr wrap="square" lIns="128016" tIns="64008" rIns="128016" bIns="64008" rtlCol="0">
            <a:spAutoFit/>
          </a:bodyPr>
          <a:lstStyle/>
          <a:p>
            <a:r>
              <a:rPr lang="en-AU" sz="2800" b="1" dirty="0" smtClean="0">
                <a:solidFill>
                  <a:schemeClr val="bg1"/>
                </a:solidFill>
              </a:rPr>
              <a:t>Districts</a:t>
            </a:r>
            <a:endParaRPr lang="en-AU" sz="3200" b="1" dirty="0">
              <a:solidFill>
                <a:schemeClr val="bg1"/>
              </a:solidFill>
            </a:endParaRPr>
          </a:p>
        </p:txBody>
      </p:sp>
      <p:sp>
        <p:nvSpPr>
          <p:cNvPr id="73" name="Rounded Rectangle 72"/>
          <p:cNvSpPr/>
          <p:nvPr/>
        </p:nvSpPr>
        <p:spPr>
          <a:xfrm>
            <a:off x="1720280" y="7968952"/>
            <a:ext cx="2664296"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n-AU"/>
          </a:p>
        </p:txBody>
      </p:sp>
      <p:sp>
        <p:nvSpPr>
          <p:cNvPr id="74" name="TextBox 73"/>
          <p:cNvSpPr txBox="1"/>
          <p:nvPr/>
        </p:nvSpPr>
        <p:spPr>
          <a:xfrm>
            <a:off x="1864296" y="8040959"/>
            <a:ext cx="2232248" cy="560153"/>
          </a:xfrm>
          <a:prstGeom prst="rect">
            <a:avLst/>
          </a:prstGeom>
          <a:noFill/>
        </p:spPr>
        <p:txBody>
          <a:bodyPr wrap="square" lIns="128016" tIns="64008" rIns="128016" bIns="64008" rtlCol="0">
            <a:spAutoFit/>
          </a:bodyPr>
          <a:lstStyle/>
          <a:p>
            <a:r>
              <a:rPr lang="en-AU" sz="2800" b="1" dirty="0" smtClean="0">
                <a:solidFill>
                  <a:schemeClr val="bg1"/>
                </a:solidFill>
              </a:rPr>
              <a:t>Communities</a:t>
            </a:r>
            <a:endParaRPr lang="en-AU" sz="3200" b="1" dirty="0">
              <a:solidFill>
                <a:schemeClr val="bg1"/>
              </a:solidFill>
            </a:endParaRPr>
          </a:p>
        </p:txBody>
      </p:sp>
      <p:sp>
        <p:nvSpPr>
          <p:cNvPr id="76" name="Oval 75"/>
          <p:cNvSpPr/>
          <p:nvPr/>
        </p:nvSpPr>
        <p:spPr>
          <a:xfrm flipH="1">
            <a:off x="6306310" y="7465719"/>
            <a:ext cx="834591" cy="834591"/>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AU" sz="600" dirty="0"/>
          </a:p>
        </p:txBody>
      </p:sp>
      <p:sp>
        <p:nvSpPr>
          <p:cNvPr id="85" name="TextBox 84"/>
          <p:cNvSpPr txBox="1"/>
          <p:nvPr/>
        </p:nvSpPr>
        <p:spPr>
          <a:xfrm flipH="1">
            <a:off x="6400800" y="7747639"/>
            <a:ext cx="665377" cy="261610"/>
          </a:xfrm>
          <a:prstGeom prst="rect">
            <a:avLst/>
          </a:prstGeom>
          <a:noFill/>
        </p:spPr>
        <p:txBody>
          <a:bodyPr wrap="square" rtlCol="0">
            <a:spAutoFit/>
          </a:bodyPr>
          <a:lstStyle/>
          <a:p>
            <a:r>
              <a:rPr lang="en-AU" sz="1100" b="1" dirty="0" smtClean="0">
                <a:solidFill>
                  <a:schemeClr val="bg1"/>
                </a:solidFill>
              </a:rPr>
              <a:t>DISEOC</a:t>
            </a:r>
            <a:endParaRPr lang="en-AU" sz="1000" b="1" dirty="0">
              <a:solidFill>
                <a:schemeClr val="bg1"/>
              </a:solidFill>
            </a:endParaRPr>
          </a:p>
        </p:txBody>
      </p:sp>
      <p:sp>
        <p:nvSpPr>
          <p:cNvPr id="95" name="Left-Right Arrow 94"/>
          <p:cNvSpPr/>
          <p:nvPr/>
        </p:nvSpPr>
        <p:spPr>
          <a:xfrm rot="1120795">
            <a:off x="3671146" y="2760996"/>
            <a:ext cx="1747344" cy="575922"/>
          </a:xfrm>
          <a:prstGeom prst="leftRightArrow">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Left-Right Arrow 95"/>
          <p:cNvSpPr/>
          <p:nvPr/>
        </p:nvSpPr>
        <p:spPr>
          <a:xfrm rot="956071">
            <a:off x="7102695" y="3728846"/>
            <a:ext cx="1188372" cy="559334"/>
          </a:xfrm>
          <a:prstGeom prst="leftRightArrow">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Left-Right Arrow 96"/>
          <p:cNvSpPr/>
          <p:nvPr/>
        </p:nvSpPr>
        <p:spPr>
          <a:xfrm rot="955285">
            <a:off x="9554251" y="4370133"/>
            <a:ext cx="1142072" cy="576064"/>
          </a:xfrm>
          <a:prstGeom prst="leftRightArrow">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Left-Right Arrow 97"/>
          <p:cNvSpPr/>
          <p:nvPr/>
        </p:nvSpPr>
        <p:spPr>
          <a:xfrm rot="19222395">
            <a:off x="8330342" y="5786376"/>
            <a:ext cx="1934110" cy="548729"/>
          </a:xfrm>
          <a:prstGeom prst="leftRightArrow">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 name="Left-Right Arrow 101"/>
          <p:cNvSpPr/>
          <p:nvPr/>
        </p:nvSpPr>
        <p:spPr>
          <a:xfrm rot="19247821">
            <a:off x="6826355" y="7130459"/>
            <a:ext cx="1035523" cy="576064"/>
          </a:xfrm>
          <a:prstGeom prst="leftRightArrow">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 name="Left-Right Arrow 102"/>
          <p:cNvSpPr/>
          <p:nvPr/>
        </p:nvSpPr>
        <p:spPr>
          <a:xfrm rot="20935823">
            <a:off x="4274026" y="8031025"/>
            <a:ext cx="2203002" cy="580562"/>
          </a:xfrm>
          <a:prstGeom prst="leftRightArrow">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TextBox 106"/>
          <p:cNvSpPr txBox="1"/>
          <p:nvPr/>
        </p:nvSpPr>
        <p:spPr>
          <a:xfrm>
            <a:off x="8273008" y="192088"/>
            <a:ext cx="4320480" cy="2554545"/>
          </a:xfrm>
          <a:prstGeom prst="rect">
            <a:avLst/>
          </a:prstGeom>
          <a:noFill/>
        </p:spPr>
        <p:txBody>
          <a:bodyPr wrap="square" rtlCol="0">
            <a:spAutoFit/>
          </a:bodyPr>
          <a:lstStyle/>
          <a:p>
            <a:r>
              <a:rPr lang="en-AU" sz="4000" b="1" dirty="0" smtClean="0">
                <a:solidFill>
                  <a:schemeClr val="accent1">
                    <a:lumMod val="75000"/>
                  </a:schemeClr>
                </a:solidFill>
              </a:rPr>
              <a:t>Fiji Disaster Management</a:t>
            </a:r>
            <a:br>
              <a:rPr lang="en-AU" sz="4000" b="1" dirty="0" smtClean="0">
                <a:solidFill>
                  <a:schemeClr val="accent1">
                    <a:lumMod val="75000"/>
                  </a:schemeClr>
                </a:solidFill>
              </a:rPr>
            </a:br>
            <a:r>
              <a:rPr lang="en-AU" sz="4000" b="1" dirty="0" smtClean="0">
                <a:solidFill>
                  <a:schemeClr val="accent1">
                    <a:lumMod val="75000"/>
                  </a:schemeClr>
                </a:solidFill>
              </a:rPr>
              <a:t>National Cluster</a:t>
            </a:r>
            <a:br>
              <a:rPr lang="en-AU" sz="4000" b="1" dirty="0" smtClean="0">
                <a:solidFill>
                  <a:schemeClr val="accent1">
                    <a:lumMod val="75000"/>
                  </a:schemeClr>
                </a:solidFill>
              </a:rPr>
            </a:br>
            <a:r>
              <a:rPr lang="en-AU" sz="4000" b="1" dirty="0" smtClean="0">
                <a:solidFill>
                  <a:schemeClr val="accent1">
                    <a:lumMod val="75000"/>
                  </a:schemeClr>
                </a:solidFill>
              </a:rPr>
              <a:t>Framework</a:t>
            </a:r>
            <a:endParaRPr lang="en-AU" sz="4000" b="1" dirty="0">
              <a:solidFill>
                <a:schemeClr val="accent1">
                  <a:lumMod val="75000"/>
                </a:schemeClr>
              </a:solidFill>
            </a:endParaRPr>
          </a:p>
        </p:txBody>
      </p:sp>
      <p:sp>
        <p:nvSpPr>
          <p:cNvPr id="109" name="Left-Right Arrow 108"/>
          <p:cNvSpPr/>
          <p:nvPr/>
        </p:nvSpPr>
        <p:spPr>
          <a:xfrm rot="15476527">
            <a:off x="4950170" y="5955665"/>
            <a:ext cx="2822145" cy="508908"/>
          </a:xfrm>
          <a:prstGeom prst="leftRightArrow">
            <a:avLst/>
          </a:prstGeom>
          <a:solidFill>
            <a:schemeClr val="bg1">
              <a:lumMod val="95000"/>
            </a:scheme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Rounded Rectangle 98"/>
          <p:cNvSpPr/>
          <p:nvPr/>
        </p:nvSpPr>
        <p:spPr>
          <a:xfrm>
            <a:off x="424136" y="1344216"/>
            <a:ext cx="2448272" cy="4320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TextBox 99"/>
          <p:cNvSpPr txBox="1"/>
          <p:nvPr/>
        </p:nvSpPr>
        <p:spPr>
          <a:xfrm>
            <a:off x="424136" y="1344216"/>
            <a:ext cx="2448272" cy="461665"/>
          </a:xfrm>
          <a:prstGeom prst="rect">
            <a:avLst/>
          </a:prstGeom>
          <a:noFill/>
        </p:spPr>
        <p:txBody>
          <a:bodyPr wrap="square" rtlCol="0">
            <a:spAutoFit/>
          </a:bodyPr>
          <a:lstStyle/>
          <a:p>
            <a:r>
              <a:rPr lang="en-AU" sz="1200" dirty="0" smtClean="0"/>
              <a:t>Minister for Provincial Development and National Disaster Management</a:t>
            </a:r>
            <a:endParaRPr lang="en-AU" sz="1200" dirty="0"/>
          </a:p>
        </p:txBody>
      </p:sp>
      <p:sp>
        <p:nvSpPr>
          <p:cNvPr id="104" name="Rounded Rectangle 103"/>
          <p:cNvSpPr/>
          <p:nvPr/>
        </p:nvSpPr>
        <p:spPr>
          <a:xfrm>
            <a:off x="1936304" y="2712368"/>
            <a:ext cx="1800200" cy="3600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5" name="TextBox 104"/>
          <p:cNvSpPr txBox="1"/>
          <p:nvPr/>
        </p:nvSpPr>
        <p:spPr>
          <a:xfrm>
            <a:off x="1864296" y="2784376"/>
            <a:ext cx="1944216" cy="276999"/>
          </a:xfrm>
          <a:prstGeom prst="rect">
            <a:avLst/>
          </a:prstGeom>
          <a:noFill/>
        </p:spPr>
        <p:txBody>
          <a:bodyPr wrap="square" rtlCol="0">
            <a:spAutoFit/>
          </a:bodyPr>
          <a:lstStyle/>
          <a:p>
            <a:r>
              <a:rPr lang="en-AU" sz="1200" dirty="0" smtClean="0"/>
              <a:t>National Disaster Controller</a:t>
            </a:r>
            <a:endParaRPr lang="en-AU" sz="1200" dirty="0"/>
          </a:p>
        </p:txBody>
      </p:sp>
      <p:sp>
        <p:nvSpPr>
          <p:cNvPr id="94" name="Left-Right Arrow 93"/>
          <p:cNvSpPr/>
          <p:nvPr/>
        </p:nvSpPr>
        <p:spPr>
          <a:xfrm rot="3122123">
            <a:off x="1648479" y="1573203"/>
            <a:ext cx="847292" cy="640345"/>
          </a:xfrm>
          <a:prstGeom prst="leftRightArrow">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Rounded Rectangle 105"/>
          <p:cNvSpPr/>
          <p:nvPr/>
        </p:nvSpPr>
        <p:spPr>
          <a:xfrm>
            <a:off x="6616824" y="5520680"/>
            <a:ext cx="187220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n-AU"/>
          </a:p>
        </p:txBody>
      </p:sp>
      <p:sp>
        <p:nvSpPr>
          <p:cNvPr id="110" name="TextBox 109"/>
          <p:cNvSpPr txBox="1"/>
          <p:nvPr/>
        </p:nvSpPr>
        <p:spPr>
          <a:xfrm>
            <a:off x="6688832" y="5448671"/>
            <a:ext cx="1728192" cy="576065"/>
          </a:xfrm>
          <a:prstGeom prst="rect">
            <a:avLst/>
          </a:prstGeom>
          <a:noFill/>
        </p:spPr>
        <p:txBody>
          <a:bodyPr wrap="square" lIns="128016" tIns="64008" rIns="128016" bIns="64008" rtlCol="0">
            <a:spAutoFit/>
          </a:bodyPr>
          <a:lstStyle/>
          <a:p>
            <a:r>
              <a:rPr lang="en-AU" sz="2800" b="1" dirty="0" smtClean="0">
                <a:solidFill>
                  <a:schemeClr val="bg1"/>
                </a:solidFill>
              </a:rPr>
              <a:t>Provinces</a:t>
            </a:r>
            <a:endParaRPr lang="en-AU" sz="3200" b="1" dirty="0">
              <a:solidFill>
                <a:schemeClr val="bg1"/>
              </a:solidFill>
            </a:endParaRPr>
          </a:p>
        </p:txBody>
      </p:sp>
      <p:sp>
        <p:nvSpPr>
          <p:cNvPr id="111" name="Left-Right Arrow 110"/>
          <p:cNvSpPr/>
          <p:nvPr/>
        </p:nvSpPr>
        <p:spPr>
          <a:xfrm rot="3122123">
            <a:off x="7422338" y="6066393"/>
            <a:ext cx="892074" cy="582955"/>
          </a:xfrm>
          <a:prstGeom prst="leftRightArrow">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2" name="Rounded Rectangle 111"/>
          <p:cNvSpPr/>
          <p:nvPr/>
        </p:nvSpPr>
        <p:spPr>
          <a:xfrm>
            <a:off x="1864296" y="8761040"/>
            <a:ext cx="2448272" cy="4320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3" name="TextBox 112"/>
          <p:cNvSpPr txBox="1"/>
          <p:nvPr/>
        </p:nvSpPr>
        <p:spPr>
          <a:xfrm>
            <a:off x="1864296" y="8844081"/>
            <a:ext cx="2808312" cy="276999"/>
          </a:xfrm>
          <a:prstGeom prst="rect">
            <a:avLst/>
          </a:prstGeom>
          <a:noFill/>
        </p:spPr>
        <p:txBody>
          <a:bodyPr wrap="square" rtlCol="0">
            <a:spAutoFit/>
          </a:bodyPr>
          <a:lstStyle/>
          <a:p>
            <a:r>
              <a:rPr lang="en-AU" sz="1200" dirty="0" smtClean="0"/>
              <a:t>Cities / Towns / Villages / Rural Areas</a:t>
            </a:r>
            <a:endParaRPr lang="en-AU" sz="1200" dirty="0"/>
          </a:p>
        </p:txBody>
      </p:sp>
      <p:sp>
        <p:nvSpPr>
          <p:cNvPr id="116" name="TextBox 115"/>
          <p:cNvSpPr txBox="1"/>
          <p:nvPr/>
        </p:nvSpPr>
        <p:spPr>
          <a:xfrm>
            <a:off x="2008312" y="4298866"/>
            <a:ext cx="1656184" cy="861774"/>
          </a:xfrm>
          <a:prstGeom prst="rect">
            <a:avLst/>
          </a:prstGeom>
          <a:noFill/>
        </p:spPr>
        <p:txBody>
          <a:bodyPr wrap="square" rtlCol="0">
            <a:spAutoFit/>
          </a:bodyPr>
          <a:lstStyle/>
          <a:p>
            <a:r>
              <a:rPr lang="en-AU" dirty="0" smtClean="0"/>
              <a:t>National DISMAC</a:t>
            </a:r>
            <a:endParaRPr lang="en-AU" dirty="0"/>
          </a:p>
        </p:txBody>
      </p:sp>
      <p:sp>
        <p:nvSpPr>
          <p:cNvPr id="117" name="TextBox 116"/>
          <p:cNvSpPr txBox="1"/>
          <p:nvPr/>
        </p:nvSpPr>
        <p:spPr>
          <a:xfrm>
            <a:off x="9569152" y="3432448"/>
            <a:ext cx="2808312" cy="477054"/>
          </a:xfrm>
          <a:prstGeom prst="rect">
            <a:avLst/>
          </a:prstGeom>
          <a:noFill/>
        </p:spPr>
        <p:txBody>
          <a:bodyPr wrap="square" rtlCol="0">
            <a:spAutoFit/>
          </a:bodyPr>
          <a:lstStyle/>
          <a:p>
            <a:r>
              <a:rPr lang="en-AU" dirty="0" smtClean="0"/>
              <a:t>Division DISMAC</a:t>
            </a:r>
            <a:endParaRPr lang="en-AU" dirty="0"/>
          </a:p>
        </p:txBody>
      </p:sp>
      <p:sp>
        <p:nvSpPr>
          <p:cNvPr id="118" name="TextBox 117"/>
          <p:cNvSpPr txBox="1"/>
          <p:nvPr/>
        </p:nvSpPr>
        <p:spPr>
          <a:xfrm>
            <a:off x="7768952" y="8256984"/>
            <a:ext cx="2448272" cy="477054"/>
          </a:xfrm>
          <a:prstGeom prst="rect">
            <a:avLst/>
          </a:prstGeom>
          <a:noFill/>
        </p:spPr>
        <p:txBody>
          <a:bodyPr wrap="square" rtlCol="0">
            <a:spAutoFit/>
          </a:bodyPr>
          <a:lstStyle/>
          <a:p>
            <a:r>
              <a:rPr lang="en-AU" dirty="0" smtClean="0"/>
              <a:t>District DISMAC</a:t>
            </a:r>
            <a:endParaRPr lang="en-AU" dirty="0"/>
          </a:p>
        </p:txBody>
      </p:sp>
      <p:sp>
        <p:nvSpPr>
          <p:cNvPr id="119" name="Rounded Rectangle 118"/>
          <p:cNvSpPr/>
          <p:nvPr/>
        </p:nvSpPr>
        <p:spPr>
          <a:xfrm>
            <a:off x="4672608" y="2352328"/>
            <a:ext cx="93610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0" name="TextBox 119"/>
          <p:cNvSpPr txBox="1"/>
          <p:nvPr/>
        </p:nvSpPr>
        <p:spPr>
          <a:xfrm>
            <a:off x="4672608" y="2451338"/>
            <a:ext cx="1152128" cy="477054"/>
          </a:xfrm>
          <a:prstGeom prst="rect">
            <a:avLst/>
          </a:prstGeom>
          <a:noFill/>
        </p:spPr>
        <p:txBody>
          <a:bodyPr wrap="square" rtlCol="0">
            <a:spAutoFit/>
          </a:bodyPr>
          <a:lstStyle/>
          <a:p>
            <a:r>
              <a:rPr lang="en-AU" b="1" dirty="0" smtClean="0">
                <a:solidFill>
                  <a:schemeClr val="bg1"/>
                </a:solidFill>
              </a:rPr>
              <a:t>DSLOs</a:t>
            </a:r>
            <a:endParaRPr lang="en-AU" b="1" dirty="0">
              <a:solidFill>
                <a:schemeClr val="bg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JI_NDMO_1995_National_DM_plan_V2.jpg"/>
          <p:cNvPicPr>
            <a:picLocks noChangeAspect="1"/>
          </p:cNvPicPr>
          <p:nvPr/>
        </p:nvPicPr>
        <p:blipFill>
          <a:blip r:embed="rId2" cstate="print"/>
          <a:stretch>
            <a:fillRect/>
          </a:stretch>
        </p:blipFill>
        <p:spPr>
          <a:xfrm>
            <a:off x="5500700" y="1920280"/>
            <a:ext cx="6038088" cy="6928104"/>
          </a:xfrm>
          <a:prstGeom prst="rect">
            <a:avLst/>
          </a:prstGeom>
        </p:spPr>
      </p:pic>
      <p:sp>
        <p:nvSpPr>
          <p:cNvPr id="69" name="TextBox 68"/>
          <p:cNvSpPr txBox="1"/>
          <p:nvPr/>
        </p:nvSpPr>
        <p:spPr>
          <a:xfrm>
            <a:off x="1036204" y="336104"/>
            <a:ext cx="11161240" cy="1323439"/>
          </a:xfrm>
          <a:prstGeom prst="rect">
            <a:avLst/>
          </a:prstGeom>
          <a:noFill/>
        </p:spPr>
        <p:txBody>
          <a:bodyPr wrap="square" rtlCol="0">
            <a:spAutoFit/>
          </a:bodyPr>
          <a:lstStyle/>
          <a:p>
            <a:pPr algn="ctr"/>
            <a:r>
              <a:rPr lang="en-AU" sz="4000" b="1" dirty="0" smtClean="0">
                <a:solidFill>
                  <a:schemeClr val="accent1">
                    <a:lumMod val="75000"/>
                  </a:schemeClr>
                </a:solidFill>
              </a:rPr>
              <a:t>Fiji Disaster Management National Clusters and Pacific Humanitarian Team</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ff2b4bb9c8044d88061963b2a68513a xmlns="96664bca-06c0-4657-b6f9-0a997f5ff9b9">
      <Terms xmlns="http://schemas.microsoft.com/office/infopath/2007/PartnerControls"/>
    </mff2b4bb9c8044d88061963b2a68513a>
    <Inter_x0020_Cluster xmlns="96664bca-06c0-4657-b6f9-0a997f5ff9b9">false</Inter_x0020_Cluster>
    <e7570bd437624e0480332ee2423de9d8 xmlns="96664bca-06c0-4657-b6f9-0a997f5ff9b9">
      <Terms xmlns="http://schemas.microsoft.com/office/infopath/2007/PartnerControls"/>
    </e7570bd437624e0480332ee2423de9d8>
    <Cross_x0020_Cutting xmlns="96664bca-06c0-4657-b6f9-0a997f5ff9b9">false</Cross_x0020_Cutting>
    <Is_x0020_Key_x0020_Document1 xmlns="c2760211-3e43-4ff7-a9ea-22e8b7d99117">false</Is_x0020_Key_x0020_Document1>
    <p4235251fcc1450fb6d384a4ad55daef xmlns="96664bca-06c0-4657-b6f9-0a997f5ff9b9">
      <Terms xmlns="http://schemas.microsoft.com/office/infopath/2007/PartnerControls"/>
    </p4235251fcc1450fb6d384a4ad55daef>
    <Site_x0020_TypeTaxHTField0 xmlns="c2760211-3e43-4ff7-a9ea-22e8b7d99117">
      <Terms xmlns="http://schemas.microsoft.com/office/infopath/2007/PartnerControls">
        <TermInfo xmlns="http://schemas.microsoft.com/office/infopath/2007/PartnerControls">
          <TermName xmlns="http://schemas.microsoft.com/office/infopath/2007/PartnerControls">Response</TermName>
          <TermId xmlns="http://schemas.microsoft.com/office/infopath/2007/PartnerControls">6bd9b9ba-7d2f-42c0-b763-fbe6e7a871e1</TermId>
        </TermInfo>
      </Terms>
    </Site_x0020_TypeTaxHTField0>
    <g7e01d2410934a95afa409e0dbebe315 xmlns="96664bca-06c0-4657-b6f9-0a997f5ff9b9">
      <Terms xmlns="http://schemas.microsoft.com/office/infopath/2007/PartnerControls"/>
    </g7e01d2410934a95afa409e0dbebe315>
    <hd9d801fa33a4aa2b8220e3e5f4d4756 xmlns="96664bca-06c0-4657-b6f9-0a997f5ff9b9">
      <Terms xmlns="http://schemas.microsoft.com/office/infopath/2007/PartnerControls"/>
    </hd9d801fa33a4aa2b8220e3e5f4d4756>
    <Event_x0020_Month xmlns="96664bca-06c0-4657-b6f9-0a997f5ff9b9" xsi:nil="true"/>
    <CountryTaxHTField0 xmlns="c2760211-3e43-4ff7-a9ea-22e8b7d99117">
      <Terms xmlns="http://schemas.microsoft.com/office/infopath/2007/PartnerControls">
        <TermInfo xmlns="http://schemas.microsoft.com/office/infopath/2007/PartnerControls">
          <TermName xmlns="http://schemas.microsoft.com/office/infopath/2007/PartnerControls">Fiji</TermName>
          <TermId xmlns="http://schemas.microsoft.com/office/infopath/2007/PartnerControls">4ad174f7-e258-4087-8ba2-04ada5a4fa66</TermId>
        </TermInfo>
      </Terms>
    </CountryTaxHTField0>
    <Shelter_x0020_Technical xmlns="96664bca-06c0-4657-b6f9-0a997f5ff9b9">false</Shelter_x0020_Technical>
    <Degree_x0020_Of_x0020_DisplacementTaxHTField0 xmlns="c2760211-3e43-4ff7-a9ea-22e8b7d99117">
      <Terms xmlns="http://schemas.microsoft.com/office/infopath/2007/PartnerControls"/>
    </Degree_x0020_Of_x0020_DisplacementTaxHTField0>
    <Is_x0020_Cluster_x0020_Management_x003f_ xmlns="96664bca-06c0-4657-b6f9-0a997f5ff9b9">true</Is_x0020_Cluster_x0020_Management_x003f_>
    <IM xmlns="96664bca-06c0-4657-b6f9-0a997f5ff9b9">false</IM>
    <Event_x0020_Day xmlns="96664bca-06c0-4657-b6f9-0a997f5ff9b9" xsi:nil="true"/>
    <TaxKeywordTaxHTField xmlns="96664bca-06c0-4657-b6f9-0a997f5ff9b9">
      <Terms xmlns="http://schemas.microsoft.com/office/infopath/2007/PartnerControls"/>
    </TaxKeywordTaxHTField>
    <ied6aaf0461f439496f935d3461379e0 xmlns="96664bca-06c0-4657-b6f9-0a997f5ff9b9">
      <Terms xmlns="http://schemas.microsoft.com/office/infopath/2007/PartnerControls"/>
    </ied6aaf0461f439496f935d3461379e0>
    <Is_x0020_Reference_x0020_Doc xmlns="96664bca-06c0-4657-b6f9-0a997f5ff9b9">false</Is_x0020_Reference_x0020_Doc>
    <Event_x0020_Year xmlns="96664bca-06c0-4657-b6f9-0a997f5ff9b9">2012</Event_x0020_Year>
    <A_x002c_M_x0020_and_x0020_E xmlns="96664bca-06c0-4657-b6f9-0a997f5ff9b9">false</A_x002c_M_x0020_and_x0020_E>
    <Event_x0020_TypeTaxHTField0 xmlns="c2760211-3e43-4ff7-a9ea-22e8b7d99117">
      <Terms xmlns="http://schemas.microsoft.com/office/infopath/2007/PartnerControls"/>
    </Event_x0020_TypeTaxHTField0>
    <ff39aabcbcfa4b29888983c5e6d736f9 xmlns="96664bca-06c0-4657-b6f9-0a997f5ff9b9">
      <Terms xmlns="http://schemas.microsoft.com/office/infopath/2007/PartnerControls"/>
    </ff39aabcbcfa4b29888983c5e6d736f9>
    <e6f2ccbddc7344129cbcce7800e6bf7e xmlns="96664bca-06c0-4657-b6f9-0a997f5ff9b9">
      <Terms xmlns="http://schemas.microsoft.com/office/infopath/2007/PartnerControls">
        <TermInfo xmlns="http://schemas.microsoft.com/office/infopath/2007/PartnerControls">
          <TermName xmlns="http://schemas.microsoft.com/office/infopath/2007/PartnerControls">coordination</TermName>
          <TermId xmlns="http://schemas.microsoft.com/office/infopath/2007/PartnerControls">2b061053-00e5-46b2-8e36-3fafaef2d4e2</TermId>
        </TermInfo>
      </Terms>
    </e6f2ccbddc7344129cbcce7800e6bf7e>
    <g2834a0a4b5b445382f80b4d1c20b873 xmlns="96664bca-06c0-4657-b6f9-0a997f5ff9b9">
      <Terms xmlns="http://schemas.microsoft.com/office/infopath/2007/PartnerControls">
        <TermInfo xmlns="http://schemas.microsoft.com/office/infopath/2007/PartnerControls">
          <TermName xmlns="http://schemas.microsoft.com/office/infopath/2007/PartnerControls">Typhoon Evan 2012</TermName>
          <TermId xmlns="http://schemas.microsoft.com/office/infopath/2007/PartnerControls">46a383da-cf7e-40e1-a48f-54b189390801</TermId>
        </TermInfo>
      </Terms>
    </g2834a0a4b5b445382f80b4d1c20b873>
    <Document_x0020_Description xmlns="96664bca-06c0-4657-b6f9-0a997f5ff9b9">&lt;div class="ExternalClassAFE8AB26299441888E91BE69EED1B465"&gt;&lt;p&gt;​Powerpoint presentation of the National approach to the cluster system&lt;/p&gt;&lt;/div&gt;</Document_x0020_Description>
    <Websio_x0020_Document_x0020_Preview xmlns="96664bca-06c0-4657-b6f9-0a997f5ff9b9">/Asia/Pacific/TCEvan2012/_layouts/WebsioPreviewField/preview.aspx?ID=04f45a40-f685-4eda-b5ec-d5fac84bb188&amp;WebID=ee325889-ce5c-4792-87d7-611a4bae021f&amp;SiteID=0e29c24b-3e6a-4c7c-8cc1-69b27805b55c</Websio_x0020_Document_x0020_Preview>
    <b1a5a839b88a4a15abdc90cae864525c xmlns="96664bca-06c0-4657-b6f9-0a997f5ff9b9">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53eb1c9d-8416-419a-9260-1df8e70b86c2</TermId>
        </TermInfo>
      </Terms>
    </b1a5a839b88a4a15abdc90cae864525c>
    <p866212cea484a06bc999f7bb36c5e20 xmlns="96664bca-06c0-4657-b6f9-0a997f5ff9b9">
      <Terms xmlns="http://schemas.microsoft.com/office/infopath/2007/PartnerControls"/>
    </p866212cea484a06bc999f7bb36c5e20>
    <RoutingRuleDescription xmlns="http://schemas.microsoft.com/sharepoint/v3" xsi:nil="true"/>
    <Publishing_x0020_Agency1 xmlns="96664bca-06c0-4657-b6f9-0a997f5ff9b9">Shelter Cluster</Publishing_x0020_Agency1>
    <fbbb2add3bda4432ae4dea6625736703 xmlns="96664bca-06c0-4657-b6f9-0a997f5ff9b9">
      <Terms xmlns="http://schemas.microsoft.com/office/infopath/2007/PartnerControls"/>
    </fbbb2add3bda4432ae4dea6625736703>
    <TaxCatchAll xmlns="96664bca-06c0-4657-b6f9-0a997f5ff9b9">
      <Value>218</Value>
      <Value>15</Value>
      <Value>245</Value>
      <Value>11</Value>
      <Value>263</Value>
      <Value>5</Value>
      <Value>372</Value>
      <Value>115</Value>
    </TaxCatchAll>
    <Shelter_x0020_Programming xmlns="96664bca-06c0-4657-b6f9-0a997f5ff9b9">false</Shelter_x0020_Programming>
    <Status_x0020_Of_x0020_SiteTaxHTField0 xmlns="44d82dea-fc32-4e1e-a3c6-c3136ef66f65">
      <Terms xmlns="http://schemas.microsoft.com/office/infopath/2007/PartnerControls">
        <TermInfo xmlns="http://schemas.microsoft.com/office/infopath/2007/PartnerControls">
          <TermName xmlns="http://schemas.microsoft.com/office/infopath/2007/PartnerControls">Active</TermName>
          <TermId xmlns="http://schemas.microsoft.com/office/infopath/2007/PartnerControls">319c008f-4e4c-46bc-95eb-65641b9bd58c</TermId>
        </TermInfo>
      </Terms>
    </Status_x0020_Of_x0020_SiteTaxHTField0>
    <Shelter_x0020_Planning xmlns="96664bca-06c0-4657-b6f9-0a997f5ff9b9">false</Shelter_x0020_Planning>
    <Media_x0020_Comms xmlns="96664bca-06c0-4657-b6f9-0a997f5ff9b9">false</Media_x0020_Comms>
    <a83348d14d814196bcaad6bde9cb9d0c xmlns="96664bca-06c0-4657-b6f9-0a997f5ff9b9">
      <Terms xmlns="http://schemas.microsoft.com/office/infopath/2007/PartnerControls">
        <TermInfo xmlns="http://schemas.microsoft.com/office/infopath/2007/PartnerControls">
          <TermName xmlns="http://schemas.microsoft.com/office/infopath/2007/PartnerControls">Guidance</TermName>
          <TermId xmlns="http://schemas.microsoft.com/office/infopath/2007/PartnerControls">9f07cefb-86e6-4c15-8018-79caca4a2e2f</TermId>
        </TermInfo>
      </Terms>
    </a83348d14d814196bcaad6bde9cb9d0c>
    <RegionTaxHTField0 xmlns="c2760211-3e43-4ff7-a9ea-22e8b7d99117">
      <Terms xmlns="http://schemas.microsoft.com/office/infopath/2007/PartnerControls">
        <TermInfo xmlns="http://schemas.microsoft.com/office/infopath/2007/PartnerControls">
          <TermName xmlns="http://schemas.microsoft.com/office/infopath/2007/PartnerControls">Asia/Pacific</TermName>
          <TermId xmlns="http://schemas.microsoft.com/office/infopath/2007/PartnerControls">006cb068-6581-4ba7-b0e0-a9a495bc13fa</TermId>
        </TermInfo>
      </Terms>
    </RegionTaxHTField0>
    <Damage_x0020_LocationTaxHTField0 xmlns="44d82dea-fc32-4e1e-a3c6-c3136ef66f65">
      <Terms xmlns="http://schemas.microsoft.com/office/infopath/2007/PartnerControls"/>
    </Damage_x0020_LocationTaxHTField0>
    <NFI_x0020_Guidance xmlns="96664bca-06c0-4657-b6f9-0a997f5ff9b9">false</NFI_x0020_Guidance>
    <p9d35d47f93d40ab99282662ef2417ca xmlns="96664bca-06c0-4657-b6f9-0a997f5ff9b9">
      <Terms xmlns="http://schemas.microsoft.com/office/infopath/2007/PartnerControls"/>
    </p9d35d47f93d40ab99282662ef2417ca>
    <Report_x0020_Date xmlns="96664bca-06c0-4657-b6f9-0a997f5ff9b9">2013-03-07T00:00:00+00:00</Report_x0020_Date>
    <Current_x0020_Lead_x0020_AgencyTaxHTField0 xmlns="410da107-b4b9-4416-82f0-a17ea7b4313c">
      <Terms xmlns="http://schemas.microsoft.com/office/infopath/2007/PartnerControls"/>
    </Current_x0020_Lead_x0020_AgencyTaxHTField0>
  </documentManagement>
</p:properties>
</file>

<file path=customXml/item2.xml><?xml version="1.0" encoding="utf-8"?>
<ct:contentTypeSchema xmlns:ct="http://schemas.microsoft.com/office/2006/metadata/contentType" xmlns:ma="http://schemas.microsoft.com/office/2006/metadata/properties/metaAttributes" ct:_="" ma:_="" ma:contentTypeName="Documents" ma:contentTypeID="0x010100AA7AFC8FE433CD4B94E991D812AE17EB0012288D230956BF46B40810EB5C29DFC0" ma:contentTypeVersion="77" ma:contentTypeDescription="" ma:contentTypeScope="" ma:versionID="bd66c1616c8c34dffd08e36de6d253fe">
  <xsd:schema xmlns:xsd="http://www.w3.org/2001/XMLSchema" xmlns:xs="http://www.w3.org/2001/XMLSchema" xmlns:p="http://schemas.microsoft.com/office/2006/metadata/properties" xmlns:ns1="http://schemas.microsoft.com/sharepoint/v3" xmlns:ns2="96664bca-06c0-4657-b6f9-0a997f5ff9b9" xmlns:ns3="c2760211-3e43-4ff7-a9ea-22e8b7d99117" xmlns:ns4="410da107-b4b9-4416-82f0-a17ea7b4313c" xmlns:ns5="44d82dea-fc32-4e1e-a3c6-c3136ef66f65" targetNamespace="http://schemas.microsoft.com/office/2006/metadata/properties" ma:root="true" ma:fieldsID="a073a57462dea1561808f8ce11f8fa7c" ns1:_="" ns2:_="" ns3:_="" ns4:_="" ns5:_="">
    <xsd:import namespace="http://schemas.microsoft.com/sharepoint/v3"/>
    <xsd:import namespace="96664bca-06c0-4657-b6f9-0a997f5ff9b9"/>
    <xsd:import namespace="c2760211-3e43-4ff7-a9ea-22e8b7d99117"/>
    <xsd:import namespace="410da107-b4b9-4416-82f0-a17ea7b4313c"/>
    <xsd:import namespace="44d82dea-fc32-4e1e-a3c6-c3136ef66f65"/>
    <xsd:element name="properties">
      <xsd:complexType>
        <xsd:sequence>
          <xsd:element name="documentManagement">
            <xsd:complexType>
              <xsd:all>
                <xsd:element ref="ns2:Document_x0020_Description" minOccurs="0"/>
                <xsd:element ref="ns2:Report_x0020_Date" minOccurs="0"/>
                <xsd:element ref="ns2:Publishing_x0020_Agency1" minOccurs="0"/>
                <xsd:element ref="ns3:Is_x0020_Key_x0020_Document1" minOccurs="0"/>
                <xsd:element ref="ns2:Is_x0020_Reference_x0020_Doc" minOccurs="0"/>
                <xsd:element ref="ns2:Is_x0020_Cluster_x0020_Management_x003f_" minOccurs="0"/>
                <xsd:element ref="ns2:Inter_x0020_Cluster" minOccurs="0"/>
                <xsd:element ref="ns2:IM" minOccurs="0"/>
                <xsd:element ref="ns2:A_x002c_M_x0020_and_x0020_E" minOccurs="0"/>
                <xsd:element ref="ns2:Shelter_x0020_Planning" minOccurs="0"/>
                <xsd:element ref="ns2:Shelter_x0020_Technical" minOccurs="0"/>
                <xsd:element ref="ns2:Shelter_x0020_Programming" minOccurs="0"/>
                <xsd:element ref="ns2:NFI_x0020_Guidance" minOccurs="0"/>
                <xsd:element ref="ns2:Cross_x0020_Cutting" minOccurs="0"/>
                <xsd:element ref="ns2:Media_x0020_Comms" minOccurs="0"/>
                <xsd:element ref="ns2:Event_x0020_Day" minOccurs="0"/>
                <xsd:element ref="ns2:Event_x0020_Month" minOccurs="0"/>
                <xsd:element ref="ns2:Event_x0020_Year" minOccurs="0"/>
                <xsd:element ref="ns2:Websio_x0020_Document_x0020_Preview" minOccurs="0"/>
                <xsd:element ref="ns2:p4235251fcc1450fb6d384a4ad55daef" minOccurs="0"/>
                <xsd:element ref="ns2:g7e01d2410934a95afa409e0dbebe315" minOccurs="0"/>
                <xsd:element ref="ns2:fbbb2add3bda4432ae4dea6625736703" minOccurs="0"/>
                <xsd:element ref="ns3:CountryTaxHTField0" minOccurs="0"/>
                <xsd:element ref="ns2:mff2b4bb9c8044d88061963b2a68513a" minOccurs="0"/>
                <xsd:element ref="ns2:b1a5a839b88a4a15abdc90cae864525c" minOccurs="0"/>
                <xsd:element ref="ns2:TaxCatchAll" minOccurs="0"/>
                <xsd:element ref="ns3:Event_x0020_TypeTaxHTField0" minOccurs="0"/>
                <xsd:element ref="ns2:hd9d801fa33a4aa2b8220e3e5f4d4756" minOccurs="0"/>
                <xsd:element ref="ns3:Degree_x0020_Of_x0020_DisplacementTaxHTField0" minOccurs="0"/>
                <xsd:element ref="ns4:Current_x0020_Lead_x0020_AgencyTaxHTField0" minOccurs="0"/>
                <xsd:element ref="ns2:a83348d14d814196bcaad6bde9cb9d0c" minOccurs="0"/>
                <xsd:element ref="ns5:Damage_x0020_LocationTaxHTField0" minOccurs="0"/>
                <xsd:element ref="ns2:TaxKeywordTaxHTField" minOccurs="0"/>
                <xsd:element ref="ns3:Site_x0020_TypeTaxHTField0" minOccurs="0"/>
                <xsd:element ref="ns5:Status_x0020_Of_x0020_SiteTaxHTField0" minOccurs="0"/>
                <xsd:element ref="ns2:e7570bd437624e0480332ee2423de9d8" minOccurs="0"/>
                <xsd:element ref="ns2:p866212cea484a06bc999f7bb36c5e20" minOccurs="0"/>
                <xsd:element ref="ns2:p9d35d47f93d40ab99282662ef2417ca" minOccurs="0"/>
                <xsd:element ref="ns2:TaxCatchAllLabel" minOccurs="0"/>
                <xsd:element ref="ns3:RegionTaxHTField0" minOccurs="0"/>
                <xsd:element ref="ns2:ff39aabcbcfa4b29888983c5e6d736f9" minOccurs="0"/>
                <xsd:element ref="ns2:e6f2ccbddc7344129cbcce7800e6bf7e" minOccurs="0"/>
                <xsd:element ref="ns1:RoutingRuleDescription" minOccurs="0"/>
                <xsd:element ref="ns2:g2834a0a4b5b445382f80b4d1c20b873" minOccurs="0"/>
                <xsd:element ref="ns2:ied6aaf0461f439496f935d3461379e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73" nillable="true" ma:displayName="Description" ma:hidden="true"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6664bca-06c0-4657-b6f9-0a997f5ff9b9" elementFormDefault="qualified">
    <xsd:import namespace="http://schemas.microsoft.com/office/2006/documentManagement/types"/>
    <xsd:import namespace="http://schemas.microsoft.com/office/infopath/2007/PartnerControls"/>
    <xsd:element name="Document_x0020_Description" ma:index="2" nillable="true" ma:displayName="Document Description" ma:internalName="Document_x0020_Description">
      <xsd:simpleType>
        <xsd:restriction base="dms:Note">
          <xsd:maxLength value="255"/>
        </xsd:restriction>
      </xsd:simpleType>
    </xsd:element>
    <xsd:element name="Report_x0020_Date" ma:index="3" nillable="true" ma:displayName="Report Date" ma:format="DateOnly" ma:internalName="Report_x0020_Date">
      <xsd:simpleType>
        <xsd:restriction base="dms:DateTime"/>
      </xsd:simpleType>
    </xsd:element>
    <xsd:element name="Publishing_x0020_Agency1" ma:index="4" nillable="true" ma:displayName="Publishing Agency" ma:internalName="Publishing_x0020_Agency1" ma:readOnly="false">
      <xsd:simpleType>
        <xsd:restriction base="dms:Text">
          <xsd:maxLength value="255"/>
        </xsd:restriction>
      </xsd:simpleType>
    </xsd:element>
    <xsd:element name="Is_x0020_Reference_x0020_Doc" ma:index="6" nillable="true" ma:displayName="Is Reference Doc?" ma:default="0" ma:internalName="Is_x0020_Reference_x0020_Doc">
      <xsd:simpleType>
        <xsd:restriction base="dms:Boolean"/>
      </xsd:simpleType>
    </xsd:element>
    <xsd:element name="Is_x0020_Cluster_x0020_Management_x003f_" ma:index="8" nillable="true" ma:displayName="Is Coordination?" ma:default="0" ma:internalName="Is_x0020_Cluster_x0020_Management_x003F_">
      <xsd:simpleType>
        <xsd:restriction base="dms:Boolean"/>
      </xsd:simpleType>
    </xsd:element>
    <xsd:element name="Inter_x0020_Cluster" ma:index="9" nillable="true" ma:displayName="Is Inter Cluster?" ma:default="0" ma:internalName="Inter_x0020_Cluster">
      <xsd:simpleType>
        <xsd:restriction base="dms:Boolean"/>
      </xsd:simpleType>
    </xsd:element>
    <xsd:element name="IM" ma:index="10" nillable="true" ma:displayName="Is IM?" ma:default="0" ma:internalName="IM">
      <xsd:simpleType>
        <xsd:restriction base="dms:Boolean"/>
      </xsd:simpleType>
    </xsd:element>
    <xsd:element name="A_x002c_M_x0020_and_x0020_E" ma:index="11" nillable="true" ma:displayName="Is A,M and E?" ma:default="0" ma:internalName="A_x002C_M_x0020_and_x0020_E">
      <xsd:simpleType>
        <xsd:restriction base="dms:Boolean"/>
      </xsd:simpleType>
    </xsd:element>
    <xsd:element name="Shelter_x0020_Planning" ma:index="12" nillable="true" ma:displayName="Is Shelter Planning?" ma:default="0" ma:internalName="Shelter_x0020_Planning">
      <xsd:simpleType>
        <xsd:restriction base="dms:Boolean"/>
      </xsd:simpleType>
    </xsd:element>
    <xsd:element name="Shelter_x0020_Technical" ma:index="13" nillable="true" ma:displayName="Is Shelter Specifications?" ma:default="0" ma:internalName="Shelter_x0020_Technical">
      <xsd:simpleType>
        <xsd:restriction base="dms:Boolean"/>
      </xsd:simpleType>
    </xsd:element>
    <xsd:element name="Shelter_x0020_Programming" ma:index="14" nillable="true" ma:displayName="Is Shelter Programming" ma:default="0" ma:internalName="Shelter_x0020_Programming">
      <xsd:simpleType>
        <xsd:restriction base="dms:Boolean"/>
      </xsd:simpleType>
    </xsd:element>
    <xsd:element name="NFI_x0020_Guidance" ma:index="15" nillable="true" ma:displayName="Is NFI Guidance?" ma:default="0" ma:internalName="NFI_x0020_Guidance">
      <xsd:simpleType>
        <xsd:restriction base="dms:Boolean"/>
      </xsd:simpleType>
    </xsd:element>
    <xsd:element name="Cross_x0020_Cutting" ma:index="16" nillable="true" ma:displayName="Is Cross Cutting?" ma:default="0" ma:internalName="Cross_x0020_Cutting">
      <xsd:simpleType>
        <xsd:restriction base="dms:Boolean"/>
      </xsd:simpleType>
    </xsd:element>
    <xsd:element name="Media_x0020_Comms" ma:index="17" nillable="true" ma:displayName="Is Communications?" ma:default="0" ma:internalName="Media_x0020_Comms">
      <xsd:simpleType>
        <xsd:restriction base="dms:Boolean"/>
      </xsd:simpleType>
    </xsd:element>
    <xsd:element name="Event_x0020_Day" ma:index="39" nillable="true" ma:displayName="Event Day" ma:decimals="0" ma:internalName="Event_x0020_Day" ma:readOnly="false" ma:percentage="FALSE">
      <xsd:simpleType>
        <xsd:restriction base="dms:Number"/>
      </xsd:simpleType>
    </xsd:element>
    <xsd:element name="Event_x0020_Month" ma:index="40" nillable="true" ma:displayName="Event Month" ma:internalName="Event_x0020_Month">
      <xsd:simpleType>
        <xsd:restriction base="dms:Text">
          <xsd:maxLength value="255"/>
        </xsd:restriction>
      </xsd:simpleType>
    </xsd:element>
    <xsd:element name="Event_x0020_Year" ma:index="41" nillable="true" ma:displayName="Event Year" ma:internalName="Event_x0020_Year">
      <xsd:simpleType>
        <xsd:restriction base="dms:Number"/>
      </xsd:simpleType>
    </xsd:element>
    <xsd:element name="Websio_x0020_Document_x0020_Preview" ma:index="43" nillable="true" ma:displayName="Websio Document Preview" ma:hidden="true" ma:internalName="Websio_x0020_Document_x0020_Preview">
      <xsd:simpleType>
        <xsd:restriction base="dms:Text"/>
      </xsd:simpleType>
    </xsd:element>
    <xsd:element name="p4235251fcc1450fb6d384a4ad55daef" ma:index="44" nillable="true" ma:taxonomy="true" ma:internalName="p4235251fcc1450fb6d384a4ad55daef" ma:taxonomyFieldName="AM_x0026_E" ma:displayName="AM&amp;E" ma:default="" ma:fieldId="{94235251-fcc1-450f-b6d3-84a4ad55daef}" ma:taxonomyMulti="true" ma:sspId="31bb8de2-2522-46a2-961a-21ec87b7ce6b" ma:termSetId="fc0942ea-7101-4cef-983d-3f0c29343c77" ma:anchorId="64078d6a-a8a4-4604-937a-604e2be1b1f3" ma:open="false" ma:isKeyword="false">
      <xsd:complexType>
        <xsd:sequence>
          <xsd:element ref="pc:Terms" minOccurs="0" maxOccurs="1"/>
        </xsd:sequence>
      </xsd:complexType>
    </xsd:element>
    <xsd:element name="g7e01d2410934a95afa409e0dbebe315" ma:index="45" nillable="true" ma:taxonomy="true" ma:internalName="g7e01d2410934a95afa409e0dbebe315" ma:taxonomyFieldName="Shelter_x0020_Programming1" ma:displayName="Shelter Programming" ma:default="" ma:fieldId="{07e01d24-1093-4a95-afa4-09e0dbebe315}" ma:taxonomyMulti="true" ma:sspId="31bb8de2-2522-46a2-961a-21ec87b7ce6b" ma:termSetId="fc0942ea-7101-4cef-983d-3f0c29343c77" ma:anchorId="6ffc187a-f185-482a-93e7-cea189b516b1" ma:open="false" ma:isKeyword="false">
      <xsd:complexType>
        <xsd:sequence>
          <xsd:element ref="pc:Terms" minOccurs="0" maxOccurs="1"/>
        </xsd:sequence>
      </xsd:complexType>
    </xsd:element>
    <xsd:element name="fbbb2add3bda4432ae4dea6625736703" ma:index="47" nillable="true" ma:taxonomy="true" ma:internalName="fbbb2add3bda4432ae4dea6625736703" ma:taxonomyFieldName="Shelter_x0020_Technical1" ma:displayName="Shelter Specifications" ma:default="" ma:fieldId="{fbbb2add-3bda-4432-ae4d-ea6625736703}" ma:taxonomyMulti="true" ma:sspId="31bb8de2-2522-46a2-961a-21ec87b7ce6b" ma:termSetId="fc0942ea-7101-4cef-983d-3f0c29343c77" ma:anchorId="f6aa237b-9a9e-4828-bc8f-7a5502b6ad3b" ma:open="false" ma:isKeyword="false">
      <xsd:complexType>
        <xsd:sequence>
          <xsd:element ref="pc:Terms" minOccurs="0" maxOccurs="1"/>
        </xsd:sequence>
      </xsd:complexType>
    </xsd:element>
    <xsd:element name="mff2b4bb9c8044d88061963b2a68513a" ma:index="49" nillable="true" ma:taxonomy="true" ma:internalName="mff2b4bb9c8044d88061963b2a68513a" ma:taxonomyFieldName="Cross_x0020_Cutting1" ma:displayName="Cross Cutting" ma:default="" ma:fieldId="{6ff2b4bb-9c80-44d8-8061-963b2a68513a}" ma:taxonomyMulti="true" ma:sspId="31bb8de2-2522-46a2-961a-21ec87b7ce6b" ma:termSetId="fc0942ea-7101-4cef-983d-3f0c29343c77" ma:anchorId="c9c5ac22-9574-4787-b9be-c380f5d93423" ma:open="false" ma:isKeyword="false">
      <xsd:complexType>
        <xsd:sequence>
          <xsd:element ref="pc:Terms" minOccurs="0" maxOccurs="1"/>
        </xsd:sequence>
      </xsd:complexType>
    </xsd:element>
    <xsd:element name="b1a5a839b88a4a15abdc90cae864525c" ma:index="50" ma:taxonomy="true" ma:internalName="b1a5a839b88a4a15abdc90cae864525c" ma:taxonomyFieldName="Document_x0020_Language" ma:displayName="Document Language" ma:default="115;#English|53eb1c9d-8416-419a-9260-1df8e70b86c2" ma:fieldId="{b1a5a839-b88a-4a15-abdc-90cae864525c}" ma:sspId="31bb8de2-2522-46a2-961a-21ec87b7ce6b" ma:termSetId="fc0942ea-7101-4cef-983d-3f0c29343c77" ma:anchorId="3f8ae703-20f8-43f3-a840-a904dae7223a" ma:open="false" ma:isKeyword="false">
      <xsd:complexType>
        <xsd:sequence>
          <xsd:element ref="pc:Terms" minOccurs="0" maxOccurs="1"/>
        </xsd:sequence>
      </xsd:complexType>
    </xsd:element>
    <xsd:element name="TaxCatchAll" ma:index="51" nillable="true" ma:displayName="Taxonomy Catch All Column" ma:description="" ma:hidden="true" ma:list="{3a036ed0-d222-47b6-8583-8ea0c1662976}" ma:internalName="TaxCatchAll" ma:showField="CatchAllData" ma:web="96664bca-06c0-4657-b6f9-0a997f5ff9b9">
      <xsd:complexType>
        <xsd:complexContent>
          <xsd:extension base="dms:MultiChoiceLookup">
            <xsd:sequence>
              <xsd:element name="Value" type="dms:Lookup" maxOccurs="unbounded" minOccurs="0" nillable="true"/>
            </xsd:sequence>
          </xsd:extension>
        </xsd:complexContent>
      </xsd:complexType>
    </xsd:element>
    <xsd:element name="hd9d801fa33a4aa2b8220e3e5f4d4756" ma:index="53" nillable="true" ma:taxonomy="true" ma:internalName="hd9d801fa33a4aa2b8220e3e5f4d4756" ma:taxonomyFieldName="InterCluster" ma:displayName="InterCluster" ma:default="" ma:fieldId="{1d9d801f-a33a-4aa2-b822-0e3e5f4d4756}" ma:taxonomyMulti="true" ma:sspId="31bb8de2-2522-46a2-961a-21ec87b7ce6b" ma:termSetId="fc0942ea-7101-4cef-983d-3f0c29343c77" ma:anchorId="470ba90d-466f-484c-b12a-234bc55ee74d" ma:open="false" ma:isKeyword="false">
      <xsd:complexType>
        <xsd:sequence>
          <xsd:element ref="pc:Terms" minOccurs="0" maxOccurs="1"/>
        </xsd:sequence>
      </xsd:complexType>
    </xsd:element>
    <xsd:element name="a83348d14d814196bcaad6bde9cb9d0c" ma:index="57" nillable="true" ma:taxonomy="true" ma:internalName="a83348d14d814196bcaad6bde9cb9d0c" ma:taxonomyFieldName="Management_x002F_Coordination" ma:displayName="Coordination" ma:readOnly="false" ma:default="" ma:fieldId="{a83348d1-4d81-4196-bcaa-d6bde9cb9d0c}" ma:taxonomyMulti="true" ma:sspId="31bb8de2-2522-46a2-961a-21ec87b7ce6b" ma:termSetId="fc0942ea-7101-4cef-983d-3f0c29343c77" ma:anchorId="e05f679b-4c94-4f3d-ae2a-25f1b2852231" ma:open="false" ma:isKeyword="false">
      <xsd:complexType>
        <xsd:sequence>
          <xsd:element ref="pc:Terms" minOccurs="0" maxOccurs="1"/>
        </xsd:sequence>
      </xsd:complexType>
    </xsd:element>
    <xsd:element name="TaxKeywordTaxHTField" ma:index="59" nillable="true" ma:taxonomy="true" ma:internalName="TaxKeywordTaxHTField" ma:taxonomyFieldName="TaxKeyword" ma:displayName="Other Keywords" ma:readOnly="false" ma:fieldId="{23f27201-bee3-471e-b2e7-b64fd8b7ca38}" ma:taxonomyMulti="true" ma:sspId="31bb8de2-2522-46a2-961a-21ec87b7ce6b" ma:termSetId="00000000-0000-0000-0000-000000000000" ma:anchorId="00000000-0000-0000-0000-000000000000" ma:open="true" ma:isKeyword="true">
      <xsd:complexType>
        <xsd:sequence>
          <xsd:element ref="pc:Terms" minOccurs="0" maxOccurs="1"/>
        </xsd:sequence>
      </xsd:complexType>
    </xsd:element>
    <xsd:element name="e7570bd437624e0480332ee2423de9d8" ma:index="62" nillable="true" ma:taxonomy="true" ma:internalName="e7570bd437624e0480332ee2423de9d8" ma:taxonomyFieldName="Information_x0020_Management" ma:displayName="Information Management" ma:default="" ma:fieldId="{e7570bd4-3762-4e04-8033-2ee2423de9d8}" ma:taxonomyMulti="true" ma:sspId="31bb8de2-2522-46a2-961a-21ec87b7ce6b" ma:termSetId="fc0942ea-7101-4cef-983d-3f0c29343c77" ma:anchorId="9a84bd8f-7ea1-4b49-af83-e1dff044a912" ma:open="false" ma:isKeyword="false">
      <xsd:complexType>
        <xsd:sequence>
          <xsd:element ref="pc:Terms" minOccurs="0" maxOccurs="1"/>
        </xsd:sequence>
      </xsd:complexType>
    </xsd:element>
    <xsd:element name="p866212cea484a06bc999f7bb36c5e20" ma:index="63" nillable="true" ma:taxonomy="true" ma:internalName="p866212cea484a06bc999f7bb36c5e20" ma:taxonomyFieldName="Miscellaneoud_x0020_Terms" ma:displayName="Miscellaneous Terms" ma:default="" ma:fieldId="{9866212c-ea48-4a06-bc99-9f7bb36c5e20}" ma:taxonomyMulti="true" ma:sspId="31bb8de2-2522-46a2-961a-21ec87b7ce6b" ma:termSetId="fc0942ea-7101-4cef-983d-3f0c29343c77" ma:anchorId="54a1997e-7057-4841-9f7a-089c4d2738e1" ma:open="false" ma:isKeyword="false">
      <xsd:complexType>
        <xsd:sequence>
          <xsd:element ref="pc:Terms" minOccurs="0" maxOccurs="1"/>
        </xsd:sequence>
      </xsd:complexType>
    </xsd:element>
    <xsd:element name="p9d35d47f93d40ab99282662ef2417ca" ma:index="65" nillable="true" ma:taxonomy="true" ma:internalName="p9d35d47f93d40ab99282662ef2417ca" ma:taxonomyFieldName="NFI_x0020_Guidance1" ma:displayName="NFI Guidance" ma:default="" ma:fieldId="{99d35d47-f93d-40ab-9928-2662ef2417ca}" ma:taxonomyMulti="true" ma:sspId="31bb8de2-2522-46a2-961a-21ec87b7ce6b" ma:termSetId="fc0942ea-7101-4cef-983d-3f0c29343c77" ma:anchorId="e2765451-e2db-4bc1-bb0f-bd12364b4471" ma:open="false" ma:isKeyword="false">
      <xsd:complexType>
        <xsd:sequence>
          <xsd:element ref="pc:Terms" minOccurs="0" maxOccurs="1"/>
        </xsd:sequence>
      </xsd:complexType>
    </xsd:element>
    <xsd:element name="TaxCatchAllLabel" ma:index="67" nillable="true" ma:displayName="Taxonomy Catch All Column1" ma:description="" ma:hidden="true" ma:list="{3a036ed0-d222-47b6-8583-8ea0c1662976}" ma:internalName="TaxCatchAllLabel" ma:readOnly="true" ma:showField="CatchAllDataLabel" ma:web="96664bca-06c0-4657-b6f9-0a997f5ff9b9">
      <xsd:complexType>
        <xsd:complexContent>
          <xsd:extension base="dms:MultiChoiceLookup">
            <xsd:sequence>
              <xsd:element name="Value" type="dms:Lookup" maxOccurs="unbounded" minOccurs="0" nillable="true"/>
            </xsd:sequence>
          </xsd:extension>
        </xsd:complexContent>
      </xsd:complexType>
    </xsd:element>
    <xsd:element name="ff39aabcbcfa4b29888983c5e6d736f9" ma:index="69" nillable="true" ma:taxonomy="true" ma:internalName="ff39aabcbcfa4b29888983c5e6d736f9" ma:taxonomyFieldName="Communications" ma:displayName="Communications" ma:default="" ma:fieldId="{ff39aabc-bcfa-4b29-8889-83c5e6d736f9}" ma:taxonomyMulti="true" ma:sspId="31bb8de2-2522-46a2-961a-21ec87b7ce6b" ma:termSetId="2f8f2b4b-d4e1-4fa6-a1ae-b4e143ba8fb0" ma:anchorId="00000000-0000-0000-0000-000000000000" ma:open="true" ma:isKeyword="false">
      <xsd:complexType>
        <xsd:sequence>
          <xsd:element ref="pc:Terms" minOccurs="0" maxOccurs="1"/>
        </xsd:sequence>
      </xsd:complexType>
    </xsd:element>
    <xsd:element name="e6f2ccbddc7344129cbcce7800e6bf7e" ma:index="72" nillable="true" ma:taxonomy="true" ma:internalName="e6f2ccbddc7344129cbcce7800e6bf7e" ma:taxonomyFieldName="Document_x0020_Category" ma:displayName="Document Category" ma:default="" ma:fieldId="{e6f2ccbd-dc73-4412-9cbc-ce7800e6bf7e}" ma:taxonomyMulti="true" ma:sspId="31bb8de2-2522-46a2-961a-21ec87b7ce6b" ma:termSetId="fc0942ea-7101-4cef-983d-3f0c29343c77" ma:anchorId="2f0acb8a-9894-40ab-bdeb-14b10062243e" ma:open="false" ma:isKeyword="false">
      <xsd:complexType>
        <xsd:sequence>
          <xsd:element ref="pc:Terms" minOccurs="0" maxOccurs="1"/>
        </xsd:sequence>
      </xsd:complexType>
    </xsd:element>
    <xsd:element name="g2834a0a4b5b445382f80b4d1c20b873" ma:index="74" nillable="true" ma:taxonomy="true" ma:internalName="g2834a0a4b5b445382f80b4d1c20b873" ma:taxonomyFieldName="Responses_x0020_sites" ma:displayName="Response site" ma:default="" ma:fieldId="{02834a0a-4b5b-4453-82f8-0b4d1c20b873}" ma:sspId="31bb8de2-2522-46a2-961a-21ec87b7ce6b" ma:termSetId="c88c7c60-b560-48ad-baaa-30f828e92016" ma:anchorId="00000000-0000-0000-0000-000000000000" ma:open="false" ma:isKeyword="false">
      <xsd:complexType>
        <xsd:sequence>
          <xsd:element ref="pc:Terms" minOccurs="0" maxOccurs="1"/>
        </xsd:sequence>
      </xsd:complexType>
    </xsd:element>
    <xsd:element name="ied6aaf0461f439496f935d3461379e0" ma:index="75" nillable="true" ma:taxonomy="true" ma:internalName="ied6aaf0461f439496f935d3461379e0" ma:taxonomyFieldName="Shelter_x0020_Planning1" ma:displayName="Shelter Planning" ma:default="" ma:fieldId="{2ed6aaf0-461f-4394-96f9-35d3461379e0}" ma:taxonomyMulti="true" ma:sspId="31bb8de2-2522-46a2-961a-21ec87b7ce6b" ma:termSetId="fc0942ea-7101-4cef-983d-3f0c29343c77" ma:anchorId="a9c87c9d-9d88-4522-b16d-9a64592835e3"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760211-3e43-4ff7-a9ea-22e8b7d99117" elementFormDefault="qualified">
    <xsd:import namespace="http://schemas.microsoft.com/office/2006/documentManagement/types"/>
    <xsd:import namespace="http://schemas.microsoft.com/office/infopath/2007/PartnerControls"/>
    <xsd:element name="Is_x0020_Key_x0020_Document1" ma:index="5" nillable="true" ma:displayName="Is Key Document?" ma:default="0" ma:internalName="Is_x0020_Key_x0020_Document1">
      <xsd:simpleType>
        <xsd:restriction base="dms:Boolean"/>
      </xsd:simpleType>
    </xsd:element>
    <xsd:element name="CountryTaxHTField0" ma:index="48" nillable="true" ma:taxonomy="true" ma:internalName="CountryTaxHTField0" ma:taxonomyFieldName="Country" ma:displayName="Country" ma:default="" ma:fieldId="{942e2469-e9bf-41fa-8fad-a32765061e66}" ma:sspId="31bb8de2-2522-46a2-961a-21ec87b7ce6b" ma:termSetId="ad519c2a-14d0-4119-8cdc-b9a52bc5b307" ma:anchorId="00000000-0000-0000-0000-000000000000" ma:open="false" ma:isKeyword="false">
      <xsd:complexType>
        <xsd:sequence>
          <xsd:element ref="pc:Terms" minOccurs="0" maxOccurs="1"/>
        </xsd:sequence>
      </xsd:complexType>
    </xsd:element>
    <xsd:element name="Event_x0020_TypeTaxHTField0" ma:index="52" nillable="true" ma:taxonomy="true" ma:internalName="Event_x0020_TypeTaxHTField0" ma:taxonomyFieldName="Event_x0020_Type" ma:displayName="Event Type" ma:readOnly="false" ma:default="" ma:fieldId="{d2819105-16ee-476a-a49b-7913380fbc9d}" ma:taxonomyMulti="true" ma:sspId="31bb8de2-2522-46a2-961a-21ec87b7ce6b" ma:termSetId="0eaafbb5-4d8c-4c82-bb5b-501da8d14740" ma:anchorId="00000000-0000-0000-0000-000000000000" ma:open="false" ma:isKeyword="false">
      <xsd:complexType>
        <xsd:sequence>
          <xsd:element ref="pc:Terms" minOccurs="0" maxOccurs="1"/>
        </xsd:sequence>
      </xsd:complexType>
    </xsd:element>
    <xsd:element name="Degree_x0020_Of_x0020_DisplacementTaxHTField0" ma:index="54" nillable="true" ma:taxonomy="true" ma:internalName="Degree_x0020_Of_x0020_DisplacementTaxHTField0" ma:taxonomyFieldName="Degree_x0020_Of_x0020_Displacement" ma:displayName="Degree Of Displacement" ma:default="" ma:fieldId="{8d36c8ee-9bdf-45f8-b12b-68c9c2a5dddc}" ma:sspId="31bb8de2-2522-46a2-961a-21ec87b7ce6b" ma:termSetId="0ecb1a3f-12f4-47b9-a783-88f4976f6dc3" ma:anchorId="00000000-0000-0000-0000-000000000000" ma:open="false" ma:isKeyword="false">
      <xsd:complexType>
        <xsd:sequence>
          <xsd:element ref="pc:Terms" minOccurs="0" maxOccurs="1"/>
        </xsd:sequence>
      </xsd:complexType>
    </xsd:element>
    <xsd:element name="Site_x0020_TypeTaxHTField0" ma:index="60" nillable="true" ma:taxonomy="true" ma:internalName="Site_x0020_TypeTaxHTField0" ma:taxonomyFieldName="Site_x0020_Type" ma:displayName="Site Type" ma:default="" ma:fieldId="{ccd48824-457c-44cf-ba2d-889d91075ddc}" ma:sspId="31bb8de2-2522-46a2-961a-21ec87b7ce6b" ma:termSetId="e2abc14b-db18-48c1-8087-07344f87300c" ma:anchorId="00000000-0000-0000-0000-000000000000" ma:open="false" ma:isKeyword="false">
      <xsd:complexType>
        <xsd:sequence>
          <xsd:element ref="pc:Terms" minOccurs="0" maxOccurs="1"/>
        </xsd:sequence>
      </xsd:complexType>
    </xsd:element>
    <xsd:element name="RegionTaxHTField0" ma:index="68" nillable="true" ma:taxonomy="true" ma:internalName="RegionTaxHTField0" ma:taxonomyFieldName="Region" ma:displayName="Region" ma:default="" ma:fieldId="{af22edad-9239-4d75-8f67-d09707ae69d6}" ma:sspId="31bb8de2-2522-46a2-961a-21ec87b7ce6b" ma:termSetId="71828aff-fb7f-4f7b-be9f-2eb2e6e3d75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0da107-b4b9-4416-82f0-a17ea7b4313c" elementFormDefault="qualified">
    <xsd:import namespace="http://schemas.microsoft.com/office/2006/documentManagement/types"/>
    <xsd:import namespace="http://schemas.microsoft.com/office/infopath/2007/PartnerControls"/>
    <xsd:element name="Current_x0020_Lead_x0020_AgencyTaxHTField0" ma:index="56" nillable="true" ma:taxonomy="true" ma:internalName="Current_x0020_Lead_x0020_AgencyTaxHTField0" ma:taxonomyFieldName="Current_x0020_Lead_x0020_Agency" ma:displayName="Emergency Lead Agency" ma:default="" ma:fieldId="{2eba69d1-0ed3-4998-b497-06086d343192}" ma:sspId="31bb8de2-2522-46a2-961a-21ec87b7ce6b" ma:termSetId="4713f10a-82b4-4a3e-b646-90b814a0dee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4d82dea-fc32-4e1e-a3c6-c3136ef66f65" elementFormDefault="qualified">
    <xsd:import namespace="http://schemas.microsoft.com/office/2006/documentManagement/types"/>
    <xsd:import namespace="http://schemas.microsoft.com/office/infopath/2007/PartnerControls"/>
    <xsd:element name="Damage_x0020_LocationTaxHTField0" ma:index="58" nillable="true" ma:taxonomy="true" ma:internalName="Damage_x0020_LocationTaxHTField0" ma:taxonomyFieldName="Damage_x0020_Location" ma:displayName="Damage Location" ma:default="" ma:fieldId="{c46b9bb5-ec8d-4991-ac82-8192f2f89d75}" ma:taxonomyMulti="true" ma:sspId="31bb8de2-2522-46a2-961a-21ec87b7ce6b" ma:termSetId="a720a396-a0fa-4309-92b6-8330774ebe4f" ma:anchorId="00000000-0000-0000-0000-000000000000" ma:open="false" ma:isKeyword="false">
      <xsd:complexType>
        <xsd:sequence>
          <xsd:element ref="pc:Terms" minOccurs="0" maxOccurs="1"/>
        </xsd:sequence>
      </xsd:complexType>
    </xsd:element>
    <xsd:element name="Status_x0020_Of_x0020_SiteTaxHTField0" ma:index="61" nillable="true" ma:taxonomy="true" ma:internalName="Status_x0020_Of_x0020_SiteTaxHTField0" ma:taxonomyFieldName="Status_x0020_Of_x0020_Site" ma:displayName="Site Status" ma:default="" ma:fieldId="{3818a4dd-3292-4cd0-97d2-80aec5764792}" ma:sspId="31bb8de2-2522-46a2-961a-21ec87b7ce6b" ma:termSetId="6b025238-0067-4eb3-9e39-f0f2cf917781"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695E16-36E6-48AA-97B1-1363F9227EA8}"/>
</file>

<file path=customXml/itemProps2.xml><?xml version="1.0" encoding="utf-8"?>
<ds:datastoreItem xmlns:ds="http://schemas.openxmlformats.org/officeDocument/2006/customXml" ds:itemID="{801FFA19-477D-4DCE-80E2-D25913820C1C}"/>
</file>

<file path=customXml/itemProps3.xml><?xml version="1.0" encoding="utf-8"?>
<ds:datastoreItem xmlns:ds="http://schemas.openxmlformats.org/officeDocument/2006/customXml" ds:itemID="{6B8FD4A2-8F24-480E-A08F-F949173B816B}"/>
</file>

<file path=docProps/app.xml><?xml version="1.0" encoding="utf-8"?>
<Properties xmlns="http://schemas.openxmlformats.org/officeDocument/2006/extended-properties" xmlns:vt="http://schemas.openxmlformats.org/officeDocument/2006/docPropsVTypes">
  <TotalTime>1316</TotalTime>
  <Words>1823</Words>
  <Application>Microsoft Macintosh PowerPoint</Application>
  <PresentationFormat>A3 Paper (297x420 mm)</PresentationFormat>
  <Paragraphs>378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Fiji National Cluster System for Disaster Risk Management</vt:lpstr>
      <vt:lpstr>Cluster System for Coordination</vt:lpstr>
      <vt:lpstr>PowerPoint Presentation</vt:lpstr>
      <vt:lpstr>From Global System to National System</vt:lpstr>
      <vt:lpstr>Fiji Disaster Management National Clusters</vt:lpstr>
      <vt:lpstr>PowerPoint Presentation</vt:lpstr>
      <vt:lpstr>Fiji Disaster Management Existing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KenC</dc:creator>
  <cp:keywords/>
  <cp:lastModifiedBy>Michael Gloeckle</cp:lastModifiedBy>
  <cp:revision>95</cp:revision>
  <dcterms:created xsi:type="dcterms:W3CDTF">2012-12-08T07:33:20Z</dcterms:created>
  <dcterms:modified xsi:type="dcterms:W3CDTF">2013-03-07T05:51:16Z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0x010100AA7AFC8FE433CD4B94E991D812AE17EB0012288D230956BF46B40810EB5C29DFC0</vt:lpwstr>
  </property>
  <property fmtid="{D5CDD505-2E9C-101B-9397-08002B2CF9AE}" pid="3" name="TaxKeyword">
    <vt:lpwstr/>
  </property>
  <property fmtid="{D5CDD505-2E9C-101B-9397-08002B2CF9AE}" pid="4" name="Site Type">
    <vt:lpwstr>11;#Response|6bd9b9ba-7d2f-42c0-b763-fbe6e7a871e1</vt:lpwstr>
  </property>
  <property fmtid="{D5CDD505-2E9C-101B-9397-08002B2CF9AE}" pid="5" name="Region">
    <vt:lpwstr>5;#Asia/Pacific|006cb068-6581-4ba7-b0e0-a9a495bc13fa</vt:lpwstr>
  </property>
  <property fmtid="{D5CDD505-2E9C-101B-9397-08002B2CF9AE}" pid="6" name="Document Language">
    <vt:lpwstr>115;#English|53eb1c9d-8416-419a-9260-1df8e70b86c2</vt:lpwstr>
  </property>
  <property fmtid="{D5CDD505-2E9C-101B-9397-08002B2CF9AE}" pid="7" name="Document Category">
    <vt:lpwstr>245;#coordination|2b061053-00e5-46b2-8e36-3fafaef2d4e2</vt:lpwstr>
  </property>
  <property fmtid="{D5CDD505-2E9C-101B-9397-08002B2CF9AE}" pid="8" name="Shelter Programming1">
    <vt:lpwstr/>
  </property>
  <property fmtid="{D5CDD505-2E9C-101B-9397-08002B2CF9AE}" pid="9" name="Miscellaneoud Terms">
    <vt:lpwstr/>
  </property>
  <property fmtid="{D5CDD505-2E9C-101B-9397-08002B2CF9AE}" pid="10" name="Information Management">
    <vt:lpwstr/>
  </property>
  <property fmtid="{D5CDD505-2E9C-101B-9397-08002B2CF9AE}" pid="11" name="NFI Guidance1">
    <vt:lpwstr/>
  </property>
  <property fmtid="{D5CDD505-2E9C-101B-9397-08002B2CF9AE}" pid="13" name="Responses sites">
    <vt:lpwstr>372;#Typhoon Evan 2012|46a383da-cf7e-40e1-a48f-54b189390801</vt:lpwstr>
  </property>
  <property fmtid="{D5CDD505-2E9C-101B-9397-08002B2CF9AE}" pid="14" name="Country">
    <vt:lpwstr>263;#Fiji|4ad174f7-e258-4087-8ba2-04ada5a4fa66</vt:lpwstr>
  </property>
  <property fmtid="{D5CDD505-2E9C-101B-9397-08002B2CF9AE}" pid="15" name="Damage Location">
    <vt:lpwstr/>
  </property>
  <property fmtid="{D5CDD505-2E9C-101B-9397-08002B2CF9AE}" pid="17" name="InterCluster">
    <vt:lpwstr/>
  </property>
  <property fmtid="{D5CDD505-2E9C-101B-9397-08002B2CF9AE}" pid="18" name="Management/Coordination">
    <vt:lpwstr>218;#Guidance|9f07cefb-86e6-4c15-8018-79caca4a2e2f</vt:lpwstr>
  </property>
  <property fmtid="{D5CDD505-2E9C-101B-9397-08002B2CF9AE}" pid="20" name="Cross Cutting1">
    <vt:lpwstr/>
  </property>
  <property fmtid="{D5CDD505-2E9C-101B-9397-08002B2CF9AE}" pid="21" name="Status Of Site">
    <vt:lpwstr>15;#Active|319c008f-4e4c-46bc-95eb-65641b9bd58c</vt:lpwstr>
  </property>
  <property fmtid="{D5CDD505-2E9C-101B-9397-08002B2CF9AE}" pid="22" name="AM&amp;E">
    <vt:lpwstr/>
  </property>
  <property fmtid="{D5CDD505-2E9C-101B-9397-08002B2CF9AE}" pid="23" name="Shelter Technical1">
    <vt:lpwstr/>
  </property>
  <property fmtid="{D5CDD505-2E9C-101B-9397-08002B2CF9AE}" pid="24" name="Shelter Planning1">
    <vt:lpwstr/>
  </property>
  <property fmtid="{D5CDD505-2E9C-101B-9397-08002B2CF9AE}" pid="25" name="Event Type">
    <vt:lpwstr/>
  </property>
</Properties>
</file>