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05" r:id="rId2"/>
    <p:sldId id="272" r:id="rId3"/>
    <p:sldId id="310" r:id="rId4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EA7D0-89DE-4699-A7C3-7F2DAAE3A5F5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F836-5312-4111-AEEA-57CDF8A325E3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832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71" cy="497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149" y="0"/>
            <a:ext cx="2945971" cy="497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9A06D-01B8-4FF3-8A5C-83BF867E0284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079" y="4777788"/>
            <a:ext cx="5437518" cy="39094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789"/>
            <a:ext cx="2945971" cy="497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149" y="9430789"/>
            <a:ext cx="2945971" cy="497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008C-B9A2-4E19-9402-44EF33DD76F6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735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54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712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5292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12191999" cy="33909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5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845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65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4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6204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980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655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319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89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2E98-86AA-40AD-B910-8989F1CC1B36}" type="datetimeFigureOut">
              <a:rPr lang="es-PE" smtClean="0"/>
              <a:t>27/04/2017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FC32-38EA-4615-A5A9-4375C29DA669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20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-204716" y="4544674"/>
            <a:ext cx="12396716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6999890" y="2195617"/>
            <a:ext cx="5192110" cy="2262158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/>
            <a:r>
              <a:rPr lang="es-PE" sz="2400" b="1" spc="300" dirty="0">
                <a:latin typeface="Montserrat" charset="0"/>
                <a:ea typeface="Montserrat" charset="0"/>
                <a:cs typeface="Montserrat" charset="0"/>
              </a:rPr>
              <a:t>DIRECCIÓN GENERAL DE PROGRAMAS Y PROYECTOS </a:t>
            </a:r>
          </a:p>
          <a:p>
            <a:pPr algn="ctr"/>
            <a:r>
              <a:rPr lang="es-PE" sz="2400" b="1" spc="300" dirty="0">
                <a:latin typeface="Montserrat" charset="0"/>
                <a:ea typeface="Montserrat" charset="0"/>
                <a:cs typeface="Montserrat" charset="0"/>
              </a:rPr>
              <a:t>EN VIVIENDA Y </a:t>
            </a:r>
            <a:r>
              <a:rPr lang="es-PE" sz="2400" b="1" spc="300" dirty="0" smtClean="0">
                <a:latin typeface="Montserrat" charset="0"/>
                <a:ea typeface="Montserrat" charset="0"/>
                <a:cs typeface="Montserrat" charset="0"/>
              </a:rPr>
              <a:t>URBANISMO</a:t>
            </a:r>
          </a:p>
          <a:p>
            <a:pPr algn="ctr"/>
            <a:endParaRPr lang="es-PE" sz="2400" b="1" spc="300" dirty="0">
              <a:latin typeface="Montserrat" charset="0"/>
              <a:ea typeface="Montserrat" charset="0"/>
              <a:cs typeface="Montserrat" charset="0"/>
            </a:endParaRPr>
          </a:p>
          <a:p>
            <a:pPr algn="ctr"/>
            <a:r>
              <a:rPr lang="es-PE" sz="2400" b="1" spc="300" dirty="0" smtClean="0">
                <a:latin typeface="Montserrat" charset="0"/>
                <a:ea typeface="Montserrat" charset="0"/>
                <a:cs typeface="Montserrat" charset="0"/>
              </a:rPr>
              <a:t>UNIDAD DE VIVIENDA INICIAL - UVI </a:t>
            </a:r>
            <a:endParaRPr lang="es-PE" sz="2400" b="1" spc="300" dirty="0"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8071044" y="5683355"/>
            <a:ext cx="4129409" cy="32316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>
            <a:defPPr>
              <a:defRPr lang="en-US"/>
            </a:defPPr>
            <a:lvl1pPr algn="ctr">
              <a:defRPr b="1" spc="60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algn="r"/>
            <a:r>
              <a:rPr lang="es-PE" dirty="0" smtClean="0">
                <a:solidFill>
                  <a:schemeClr val="tx1"/>
                </a:solidFill>
              </a:rPr>
              <a:t>25 de Abril de </a:t>
            </a:r>
            <a:r>
              <a:rPr lang="es-PE" dirty="0">
                <a:solidFill>
                  <a:schemeClr val="tx1"/>
                </a:solidFill>
              </a:rPr>
              <a:t>2017</a:t>
            </a:r>
          </a:p>
        </p:txBody>
      </p:sp>
      <p:pic>
        <p:nvPicPr>
          <p:cNvPr id="7" name="Picture 2" descr="http://geo.vivienda.gob.pe/dnv/images/Logo-DGPP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07" y="-18"/>
            <a:ext cx="6669741" cy="6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para MODULOS TEMPORALES DE VIVIEN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" b="2975"/>
          <a:stretch/>
        </p:blipFill>
        <p:spPr bwMode="auto">
          <a:xfrm>
            <a:off x="-1" y="689190"/>
            <a:ext cx="6999891" cy="385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16"/>
          <p:cNvCxnSpPr/>
          <p:nvPr/>
        </p:nvCxnSpPr>
        <p:spPr>
          <a:xfrm>
            <a:off x="0" y="689190"/>
            <a:ext cx="12200453" cy="0"/>
          </a:xfrm>
          <a:prstGeom prst="line">
            <a:avLst/>
          </a:prstGeom>
          <a:ln w="381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61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ángulo 26"/>
          <p:cNvSpPr/>
          <p:nvPr/>
        </p:nvSpPr>
        <p:spPr>
          <a:xfrm>
            <a:off x="6147866" y="4446241"/>
            <a:ext cx="5571033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1600" b="1" dirty="0" smtClean="0">
                <a:latin typeface="Montserrat"/>
              </a:rPr>
              <a:t>Costo por </a:t>
            </a:r>
            <a:r>
              <a:rPr lang="es-PE" sz="1600" b="1" dirty="0">
                <a:latin typeface="Montserrat"/>
              </a:rPr>
              <a:t>unidad: </a:t>
            </a:r>
            <a:r>
              <a:rPr lang="es-PE" sz="1600" dirty="0">
                <a:latin typeface="Montserrat"/>
              </a:rPr>
              <a:t>S/. </a:t>
            </a:r>
            <a:r>
              <a:rPr lang="es-PE" sz="1600" dirty="0" smtClean="0">
                <a:latin typeface="Montserrat"/>
              </a:rPr>
              <a:t>10,700 Incluye IGV y puesto en el lugar.</a:t>
            </a:r>
            <a:endParaRPr lang="es-PE" sz="1600" dirty="0">
              <a:latin typeface="Montserra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1600" b="1" dirty="0" smtClean="0">
                <a:latin typeface="Montserrat"/>
              </a:rPr>
              <a:t>Durabilidad</a:t>
            </a:r>
            <a:r>
              <a:rPr lang="es-PE" sz="1600" b="1" dirty="0">
                <a:latin typeface="Montserrat"/>
              </a:rPr>
              <a:t>:  </a:t>
            </a:r>
            <a:r>
              <a:rPr lang="es-PE" sz="1600" dirty="0">
                <a:latin typeface="Montserrat"/>
              </a:rPr>
              <a:t>5 años.</a:t>
            </a:r>
          </a:p>
        </p:txBody>
      </p:sp>
      <p:pic>
        <p:nvPicPr>
          <p:cNvPr id="18" name="Picture 2" descr="http://geo.vivienda.gob.pe/dnv/images/Logo-DGPP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72" y="11575"/>
            <a:ext cx="6669741" cy="6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6011386" y="1072211"/>
            <a:ext cx="57686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/>
              <a:t>CARACTERÍSTICAS TÉCNICAS  </a:t>
            </a:r>
            <a:endParaRPr lang="es-PE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Área</a:t>
            </a:r>
            <a:r>
              <a:rPr lang="es-PE" b="1" dirty="0"/>
              <a:t>:  </a:t>
            </a:r>
            <a:r>
              <a:rPr lang="es-PE" dirty="0"/>
              <a:t>19.50 </a:t>
            </a:r>
            <a:r>
              <a:rPr lang="es-PE" dirty="0" smtClean="0"/>
              <a:t>m² </a:t>
            </a:r>
            <a:endParaRPr lang="es-P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Peso</a:t>
            </a:r>
            <a:r>
              <a:rPr lang="es-PE" b="1" dirty="0"/>
              <a:t>: </a:t>
            </a:r>
            <a:r>
              <a:rPr lang="es-PE" dirty="0"/>
              <a:t>1,200 </a:t>
            </a:r>
            <a:r>
              <a:rPr lang="es-PE" dirty="0" smtClean="0"/>
              <a:t>kg aprox. </a:t>
            </a:r>
            <a:endParaRPr lang="es-PE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Diseño</a:t>
            </a:r>
            <a:r>
              <a:rPr lang="es-PE" b="1" dirty="0"/>
              <a:t>: </a:t>
            </a:r>
            <a:r>
              <a:rPr lang="es-PE" dirty="0"/>
              <a:t>Modular.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Muros</a:t>
            </a:r>
            <a:r>
              <a:rPr lang="es-PE" b="1" dirty="0"/>
              <a:t>: </a:t>
            </a:r>
            <a:r>
              <a:rPr lang="es-PE" dirty="0"/>
              <a:t>Paneles de bastidores de madera, revestimiento de placa de fibrocemento Multiplica de </a:t>
            </a:r>
            <a:r>
              <a:rPr lang="es-PE" dirty="0" smtClean="0"/>
              <a:t>4mm </a:t>
            </a:r>
            <a:r>
              <a:rPr lang="es-PE" dirty="0"/>
              <a:t>sin pintar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Cobertura: </a:t>
            </a:r>
            <a:r>
              <a:rPr lang="es-PE" dirty="0" smtClean="0"/>
              <a:t>Placas </a:t>
            </a:r>
            <a:r>
              <a:rPr lang="es-PE" dirty="0"/>
              <a:t>de </a:t>
            </a:r>
            <a:r>
              <a:rPr lang="es-PE" dirty="0" smtClean="0"/>
              <a:t>fibrocemento ondulada, </a:t>
            </a:r>
            <a:r>
              <a:rPr lang="es-PE" dirty="0" smtClean="0">
                <a:solidFill>
                  <a:srgbClr val="FF0000"/>
                </a:solidFill>
              </a:rPr>
              <a:t>G</a:t>
            </a:r>
            <a:r>
              <a:rPr lang="es-PE" dirty="0" smtClean="0"/>
              <a:t>ran onda de 5 mm, con </a:t>
            </a:r>
            <a:r>
              <a:rPr lang="es-PE" dirty="0"/>
              <a:t>pendiente.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Piso</a:t>
            </a:r>
            <a:r>
              <a:rPr lang="es-PE" b="1" dirty="0"/>
              <a:t>: </a:t>
            </a:r>
            <a:r>
              <a:rPr lang="es-PE" dirty="0"/>
              <a:t>Plataforma de madera.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Puerta</a:t>
            </a:r>
            <a:r>
              <a:rPr lang="es-PE" b="1" dirty="0"/>
              <a:t>:  </a:t>
            </a:r>
            <a:r>
              <a:rPr lang="es-PE" dirty="0"/>
              <a:t>De fibrocemento.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PE" b="1" dirty="0" smtClean="0"/>
              <a:t>Ventana</a:t>
            </a:r>
            <a:r>
              <a:rPr lang="es-PE" b="1" dirty="0"/>
              <a:t>: </a:t>
            </a:r>
            <a:r>
              <a:rPr lang="es-PE" dirty="0" smtClean="0"/>
              <a:t>2 de vidrio</a:t>
            </a:r>
            <a:r>
              <a:rPr lang="es-PE" dirty="0"/>
              <a:t>. 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195097" y="713567"/>
            <a:ext cx="5399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 smtClean="0">
                <a:latin typeface="Montserrat"/>
              </a:rPr>
              <a:t>UNIDAD DE VIVIENDA INICIAL - UVI</a:t>
            </a:r>
            <a:endParaRPr lang="es-PE" sz="2400" b="1" dirty="0">
              <a:latin typeface="Montserrat"/>
            </a:endParaRPr>
          </a:p>
        </p:txBody>
      </p:sp>
      <p:sp>
        <p:nvSpPr>
          <p:cNvPr id="9" name="Rectángulo 33"/>
          <p:cNvSpPr/>
          <p:nvPr/>
        </p:nvSpPr>
        <p:spPr>
          <a:xfrm>
            <a:off x="6134701" y="5558830"/>
            <a:ext cx="544168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latin typeface="Montserrat"/>
              </a:rPr>
              <a:t>VIVIENDA PARA REUBICACIÓN – BFH AVN</a:t>
            </a:r>
            <a:endParaRPr lang="es-PE" sz="2000" b="1" dirty="0">
              <a:latin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71427" y="1386342"/>
            <a:ext cx="5323546" cy="2160491"/>
            <a:chOff x="1026688" y="1243022"/>
            <a:chExt cx="10267950" cy="416711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88" b="11891"/>
            <a:stretch/>
          </p:blipFill>
          <p:spPr>
            <a:xfrm>
              <a:off x="1026688" y="1243022"/>
              <a:ext cx="10267950" cy="416711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1" t="29669" r="43703" b="65786"/>
            <a:stretch/>
          </p:blipFill>
          <p:spPr>
            <a:xfrm>
              <a:off x="5194971" y="1980415"/>
              <a:ext cx="914400" cy="26670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1" t="30569" r="43703" b="65786"/>
            <a:stretch/>
          </p:blipFill>
          <p:spPr>
            <a:xfrm rot="16200000">
              <a:off x="4643528" y="2559272"/>
              <a:ext cx="914400" cy="21388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25" t="30549" r="38074" b="65061"/>
            <a:stretch/>
          </p:blipFill>
          <p:spPr>
            <a:xfrm rot="17180771">
              <a:off x="5079249" y="2003198"/>
              <a:ext cx="164413" cy="25757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2" t="33604" r="46011" b="31767"/>
            <a:stretch/>
          </p:blipFill>
          <p:spPr>
            <a:xfrm>
              <a:off x="5178515" y="2201872"/>
              <a:ext cx="675336" cy="2031777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27" y="3929144"/>
            <a:ext cx="5405184" cy="2444635"/>
          </a:xfrm>
          <a:prstGeom prst="rect">
            <a:avLst/>
          </a:prstGeom>
        </p:spPr>
      </p:pic>
      <p:sp>
        <p:nvSpPr>
          <p:cNvPr id="16" name="Rectángulo 33"/>
          <p:cNvSpPr/>
          <p:nvPr/>
        </p:nvSpPr>
        <p:spPr>
          <a:xfrm>
            <a:off x="7170404" y="6173724"/>
            <a:ext cx="337028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latin typeface="Montserrat"/>
              </a:rPr>
              <a:t>TOTAL: 13,180 UNIDADES</a:t>
            </a:r>
            <a:endParaRPr lang="es-PE" sz="2000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67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314456" y="121140"/>
            <a:ext cx="3717263" cy="461647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s-PE" sz="2400" b="1" dirty="0" smtClean="0">
                <a:latin typeface="Montserrat" charset="0"/>
              </a:rPr>
              <a:t>MODULOS SANITARIOS</a:t>
            </a:r>
            <a:endParaRPr lang="es-PE" sz="2400" b="1" dirty="0">
              <a:latin typeface="Montserrat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5" y="4632437"/>
            <a:ext cx="2874508" cy="20435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CuadroTexto 1"/>
          <p:cNvSpPr txBox="1"/>
          <p:nvPr/>
        </p:nvSpPr>
        <p:spPr>
          <a:xfrm>
            <a:off x="6392242" y="5263246"/>
            <a:ext cx="5799758" cy="584757"/>
          </a:xfrm>
          <a:prstGeom prst="rect">
            <a:avLst/>
          </a:prstGeom>
          <a:solidFill>
            <a:srgbClr val="FFC000"/>
          </a:solidFill>
        </p:spPr>
        <p:txBody>
          <a:bodyPr wrap="square" lIns="91422" tIns="45711" rIns="91422" bIns="4571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sz="1600" b="1" dirty="0" smtClean="0">
                <a:latin typeface="Montserrat" charset="0"/>
              </a:rPr>
              <a:t>Costo: </a:t>
            </a:r>
            <a:r>
              <a:rPr lang="es-PE" sz="1600" dirty="0" smtClean="0">
                <a:latin typeface="Montserrat" charset="0"/>
              </a:rPr>
              <a:t>s</a:t>
            </a:r>
            <a:r>
              <a:rPr lang="es-PE" sz="1600" dirty="0">
                <a:latin typeface="Montserrat" charset="0"/>
              </a:rPr>
              <a:t>/. </a:t>
            </a:r>
            <a:r>
              <a:rPr lang="es-PE" sz="1600" dirty="0" smtClean="0">
                <a:latin typeface="Montserrat" charset="0"/>
              </a:rPr>
              <a:t>23,860 incluye </a:t>
            </a:r>
            <a:r>
              <a:rPr lang="es-PE" sz="1600" dirty="0">
                <a:latin typeface="Montserrat" charset="0"/>
              </a:rPr>
              <a:t>IGV, </a:t>
            </a:r>
            <a:r>
              <a:rPr lang="es-PE" sz="1600" dirty="0" smtClean="0">
                <a:latin typeface="Montserrat" charset="0"/>
              </a:rPr>
              <a:t>tanque y biodigestor, puesto </a:t>
            </a:r>
            <a:r>
              <a:rPr lang="es-PE" sz="1600" dirty="0">
                <a:latin typeface="Montserrat" charset="0"/>
              </a:rPr>
              <a:t>en </a:t>
            </a:r>
            <a:r>
              <a:rPr lang="es-PE" sz="1600" dirty="0" smtClean="0">
                <a:latin typeface="Montserrat" charset="0"/>
              </a:rPr>
              <a:t>el lugar  </a:t>
            </a:r>
            <a:endParaRPr lang="es-PE" sz="1600" dirty="0">
              <a:latin typeface="Montserrat" charset="0"/>
            </a:endParaRPr>
          </a:p>
        </p:txBody>
      </p:sp>
      <p:pic>
        <p:nvPicPr>
          <p:cNvPr id="20" name="Picture 2" descr="http://geo.vivienda.gob.pe/dnv/images/Logo-DGPPV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259" y="677"/>
            <a:ext cx="6669741" cy="68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46857" t="16857" r="8571" b="38953"/>
          <a:stretch/>
        </p:blipFill>
        <p:spPr>
          <a:xfrm>
            <a:off x="2995267" y="4079946"/>
            <a:ext cx="3232123" cy="1802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47286" t="32476" r="9000" b="30190"/>
          <a:stretch/>
        </p:blipFill>
        <p:spPr>
          <a:xfrm>
            <a:off x="3121396" y="2033289"/>
            <a:ext cx="3118664" cy="1498183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314456" y="582787"/>
            <a:ext cx="5631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>
                <a:latin typeface="Montserrat" charset="0"/>
              </a:rPr>
              <a:t>PARA MUJERES Y HOMBRES </a:t>
            </a:r>
            <a:endParaRPr lang="es-PE" b="1" dirty="0">
              <a:latin typeface="Montserrat" charset="0"/>
            </a:endParaRPr>
          </a:p>
        </p:txBody>
      </p:sp>
      <p:sp>
        <p:nvSpPr>
          <p:cNvPr id="24" name="CuadroTexto 1"/>
          <p:cNvSpPr txBox="1"/>
          <p:nvPr/>
        </p:nvSpPr>
        <p:spPr>
          <a:xfrm>
            <a:off x="422011" y="4079946"/>
            <a:ext cx="1951203" cy="369314"/>
          </a:xfrm>
          <a:prstGeom prst="rect">
            <a:avLst/>
          </a:prstGeom>
          <a:solidFill>
            <a:srgbClr val="FFC000"/>
          </a:solidFill>
        </p:spPr>
        <p:txBody>
          <a:bodyPr wrap="square" lIns="91422" tIns="45711" rIns="91422" bIns="45711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PE" b="1" dirty="0" smtClean="0"/>
              <a:t>Área: </a:t>
            </a:r>
            <a:r>
              <a:rPr lang="es-PE" dirty="0" smtClean="0"/>
              <a:t>25,73 m²   </a:t>
            </a:r>
            <a:endParaRPr lang="es-PE" dirty="0"/>
          </a:p>
        </p:txBody>
      </p:sp>
      <p:sp>
        <p:nvSpPr>
          <p:cNvPr id="5" name="Rectángulo 4"/>
          <p:cNvSpPr/>
          <p:nvPr/>
        </p:nvSpPr>
        <p:spPr>
          <a:xfrm>
            <a:off x="6227391" y="1129906"/>
            <a:ext cx="58566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CARACTERÍSTICAS TÉCNICAS </a:t>
            </a:r>
            <a:endParaRPr lang="es-PE" b="1" dirty="0" smtClean="0"/>
          </a:p>
          <a:p>
            <a:r>
              <a:rPr lang="es-PE" dirty="0" smtClean="0"/>
              <a:t>Módulo </a:t>
            </a:r>
            <a:r>
              <a:rPr lang="es-PE" dirty="0"/>
              <a:t>Sanitario fácil de instalar que cuenta con: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Tuberías </a:t>
            </a:r>
            <a:r>
              <a:rPr lang="es-PE" dirty="0"/>
              <a:t>de agua pre cortadas con </a:t>
            </a:r>
            <a:r>
              <a:rPr lang="es-PE" dirty="0" smtClean="0"/>
              <a:t>conexiones </a:t>
            </a:r>
            <a:r>
              <a:rPr lang="es-PE" dirty="0"/>
              <a:t>y </a:t>
            </a:r>
            <a:r>
              <a:rPr lang="es-PE" dirty="0" smtClean="0"/>
              <a:t>accesorios- </a:t>
            </a:r>
            <a:r>
              <a:rPr lang="es-PE" dirty="0"/>
              <a:t>Tuberías de </a:t>
            </a:r>
            <a:r>
              <a:rPr lang="es-PE" dirty="0" smtClean="0"/>
              <a:t>desagüe pre cortadas </a:t>
            </a:r>
            <a:r>
              <a:rPr lang="es-PE" dirty="0"/>
              <a:t>con </a:t>
            </a:r>
            <a:r>
              <a:rPr lang="es-PE" dirty="0" smtClean="0"/>
              <a:t>conexiones </a:t>
            </a:r>
            <a:r>
              <a:rPr lang="es-PE" dirty="0"/>
              <a:t>y accesorios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3 </a:t>
            </a:r>
            <a:r>
              <a:rPr lang="es-PE" dirty="0"/>
              <a:t>baldes de pintura impermeabilizante para el </a:t>
            </a:r>
            <a:r>
              <a:rPr lang="es-PE" dirty="0" smtClean="0"/>
              <a:t>área </a:t>
            </a:r>
            <a:r>
              <a:rPr lang="es-PE" dirty="0"/>
              <a:t>de futura ducha y los paneles que estarán </a:t>
            </a:r>
            <a:r>
              <a:rPr lang="es-PE" dirty="0" smtClean="0"/>
              <a:t>en contacto </a:t>
            </a:r>
            <a:r>
              <a:rPr lang="es-PE" dirty="0"/>
              <a:t>con los inodoros y lavatorios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6 </a:t>
            </a:r>
            <a:r>
              <a:rPr lang="es-PE" dirty="0"/>
              <a:t>inodoros con </a:t>
            </a:r>
            <a:r>
              <a:rPr lang="es-PE" dirty="0" smtClean="0"/>
              <a:t>accesorios </a:t>
            </a:r>
            <a:r>
              <a:rPr lang="es-PE" dirty="0"/>
              <a:t>de tanque y conexiones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6 </a:t>
            </a:r>
            <a:r>
              <a:rPr lang="es-PE" dirty="0" err="1"/>
              <a:t>ovalines</a:t>
            </a:r>
            <a:r>
              <a:rPr lang="es-PE" dirty="0"/>
              <a:t> para empotrar con </a:t>
            </a:r>
            <a:r>
              <a:rPr lang="es-PE" dirty="0" smtClean="0"/>
              <a:t>accesorios </a:t>
            </a:r>
            <a:r>
              <a:rPr lang="es-PE" dirty="0"/>
              <a:t>y </a:t>
            </a:r>
            <a:r>
              <a:rPr lang="es-PE" dirty="0" smtClean="0"/>
              <a:t>conexiones</a:t>
            </a: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 smtClean="0"/>
              <a:t>6 </a:t>
            </a:r>
            <a:r>
              <a:rPr lang="es-PE" dirty="0"/>
              <a:t>griferías para agua fría con </a:t>
            </a:r>
            <a:r>
              <a:rPr lang="es-PE" dirty="0" smtClean="0"/>
              <a:t>conexiones </a:t>
            </a:r>
            <a:r>
              <a:rPr lang="es-PE" dirty="0"/>
              <a:t>y </a:t>
            </a:r>
            <a:r>
              <a:rPr lang="es-PE" dirty="0" smtClean="0"/>
              <a:t>accesorios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Incluye un tanque elevado </a:t>
            </a:r>
            <a:r>
              <a:rPr lang="es-PE" dirty="0" smtClean="0"/>
              <a:t>de </a:t>
            </a:r>
            <a:r>
              <a:rPr lang="es-PE" dirty="0"/>
              <a:t>1,100 litros y un </a:t>
            </a:r>
            <a:r>
              <a:rPr lang="es-PE" dirty="0" err="1"/>
              <a:t>biodigestor</a:t>
            </a:r>
            <a:r>
              <a:rPr lang="es-PE" dirty="0"/>
              <a:t> </a:t>
            </a:r>
            <a:r>
              <a:rPr lang="es-PE" dirty="0" smtClean="0"/>
              <a:t>de </a:t>
            </a:r>
            <a:r>
              <a:rPr lang="es-PE" dirty="0"/>
              <a:t>1,600 litros cada uno con su guía de instalación</a:t>
            </a:r>
            <a:r>
              <a:rPr lang="es-PE" dirty="0" smtClean="0"/>
              <a:t>.</a:t>
            </a: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56" y="993077"/>
            <a:ext cx="2371725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ángulo 33"/>
          <p:cNvSpPr/>
          <p:nvPr/>
        </p:nvSpPr>
        <p:spPr>
          <a:xfrm>
            <a:off x="7348337" y="6173724"/>
            <a:ext cx="3014416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latin typeface="Montserrat"/>
              </a:rPr>
              <a:t>TOTAL: 916 UNIDADES</a:t>
            </a:r>
            <a:endParaRPr lang="es-PE" sz="2000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8261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252</Words>
  <Application>Microsoft Office PowerPoint</Application>
  <PresentationFormat>Widescreen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Tema de 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Lizzette Mabel Dextre Aguirre</dc:creator>
  <cp:lastModifiedBy>Presentaciones</cp:lastModifiedBy>
  <cp:revision>188</cp:revision>
  <cp:lastPrinted>2017-04-26T02:30:29Z</cp:lastPrinted>
  <dcterms:created xsi:type="dcterms:W3CDTF">2016-11-02T21:02:12Z</dcterms:created>
  <dcterms:modified xsi:type="dcterms:W3CDTF">2017-04-27T14:54:44Z</dcterms:modified>
</cp:coreProperties>
</file>